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8.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9.jpg" ContentType="image/jpg"/>
  <Override PartName="/ppt/media/image51.jpg" ContentType="image/jpg"/>
  <Override PartName="/ppt/media/image53.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37" r:id="rId5"/>
    <p:sldMasterId id="2147483750" r:id="rId6"/>
  </p:sldMasterIdLst>
  <p:notesMasterIdLst>
    <p:notesMasterId r:id="rId28"/>
  </p:notesMasterIdLst>
  <p:sldIdLst>
    <p:sldId id="256" r:id="rId7"/>
    <p:sldId id="264" r:id="rId8"/>
    <p:sldId id="265" r:id="rId9"/>
    <p:sldId id="275" r:id="rId10"/>
    <p:sldId id="269" r:id="rId11"/>
    <p:sldId id="271" r:id="rId12"/>
    <p:sldId id="272" r:id="rId13"/>
    <p:sldId id="273" r:id="rId14"/>
    <p:sldId id="274" r:id="rId15"/>
    <p:sldId id="276" r:id="rId16"/>
    <p:sldId id="278" r:id="rId17"/>
    <p:sldId id="348" r:id="rId18"/>
    <p:sldId id="279" r:id="rId19"/>
    <p:sldId id="280" r:id="rId20"/>
    <p:sldId id="281" r:id="rId21"/>
    <p:sldId id="285" r:id="rId22"/>
    <p:sldId id="289" r:id="rId23"/>
    <p:sldId id="290" r:id="rId24"/>
    <p:sldId id="277" r:id="rId25"/>
    <p:sldId id="349" r:id="rId26"/>
    <p:sldId id="350" r:id="rId27"/>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57BFCB-31F0-4485-B3C3-45825624B282}" type="datetimeFigureOut">
              <a:rPr lang="it-IT" smtClean="0"/>
              <a:t>18/06/2020</a:t>
            </a:fld>
            <a:endParaRPr lang="it-IT"/>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ECEB89E3-062A-4E78-80DD-ECE2E3FF27DE}" type="slidenum">
              <a:rPr lang="it-IT" smtClean="0"/>
              <a:t>‹#›</a:t>
            </a:fld>
            <a:endParaRPr lang="it-IT"/>
          </a:p>
        </p:txBody>
      </p:sp>
    </p:spTree>
    <p:extLst>
      <p:ext uri="{BB962C8B-B14F-4D97-AF65-F5344CB8AC3E}">
        <p14:creationId xmlns:p14="http://schemas.microsoft.com/office/powerpoint/2010/main" val="64082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EB89E3-062A-4E78-80DD-ECE2E3FF27DE}" type="slidenum">
              <a:rPr lang="it-IT" smtClean="0"/>
              <a:t>10</a:t>
            </a:fld>
            <a:endParaRPr lang="it-IT"/>
          </a:p>
        </p:txBody>
      </p:sp>
    </p:spTree>
    <p:extLst>
      <p:ext uri="{BB962C8B-B14F-4D97-AF65-F5344CB8AC3E}">
        <p14:creationId xmlns:p14="http://schemas.microsoft.com/office/powerpoint/2010/main" val="264180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EB89E3-062A-4E78-80DD-ECE2E3FF27DE}" type="slidenum">
              <a:rPr lang="it-IT" smtClean="0"/>
              <a:t>11</a:t>
            </a:fld>
            <a:endParaRPr lang="it-IT"/>
          </a:p>
        </p:txBody>
      </p:sp>
    </p:spTree>
    <p:extLst>
      <p:ext uri="{BB962C8B-B14F-4D97-AF65-F5344CB8AC3E}">
        <p14:creationId xmlns:p14="http://schemas.microsoft.com/office/powerpoint/2010/main" val="15100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F83070B5-BF60-4A81-94D2-FC6AFDF5E541}"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174696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F83070B5-BF60-4A81-94D2-FC6AFDF5E541}"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206097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F83070B5-BF60-4A81-94D2-FC6AFDF5E541}"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17027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endParaRPr lang="en-GB"/>
          </a:p>
        </p:txBody>
      </p:sp>
      <p:sp>
        <p:nvSpPr>
          <p:cNvPr id="3" name="Content Placeholder 2"/>
          <p:cNvSpPr>
            <a:spLocks noGrp="1"/>
          </p:cNvSpPr>
          <p:nvPr>
            <p:ph idx="1"/>
          </p:nvPr>
        </p:nvSpPr>
        <p:spPr>
          <a:xfrm>
            <a:off x="609600" y="1425600"/>
            <a:ext cx="10972800" cy="469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451200" y="6415200"/>
            <a:ext cx="4579200" cy="201600"/>
          </a:xfrm>
          <a:prstGeom prst="rect">
            <a:avLst/>
          </a:prstGeom>
        </p:spPr>
        <p:txBody>
          <a:bodyPr/>
          <a:lstStyle/>
          <a:p>
            <a:r>
              <a:rPr lang="en-GB"/>
              <a:t>Presentation title</a:t>
            </a:r>
          </a:p>
        </p:txBody>
      </p:sp>
    </p:spTree>
    <p:extLst>
      <p:ext uri="{BB962C8B-B14F-4D97-AF65-F5344CB8AC3E}">
        <p14:creationId xmlns:p14="http://schemas.microsoft.com/office/powerpoint/2010/main" val="2865249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182587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3451200" y="6323013"/>
            <a:ext cx="4579200" cy="201600"/>
          </a:xfrm>
          <a:prstGeom prst="rect">
            <a:avLst/>
          </a:prstGeom>
        </p:spPr>
        <p:txBody>
          <a:bodyPr/>
          <a:lstStyle/>
          <a:p>
            <a:r>
              <a:rPr lang="en-GB"/>
              <a:t>Presentation title</a:t>
            </a:r>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2"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171218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196001"/>
            <a:ext cx="5390400" cy="3994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600" y="2178000"/>
            <a:ext cx="5390400" cy="3994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3451200" y="6415200"/>
            <a:ext cx="4579200" cy="201600"/>
          </a:xfrm>
          <a:prstGeom prst="rect">
            <a:avLst/>
          </a:prstGeom>
        </p:spPr>
        <p:txBody>
          <a:bodyPr/>
          <a:lstStyle/>
          <a:p>
            <a:r>
              <a:rPr lang="en-GB"/>
              <a:t>Presentation title</a:t>
            </a:r>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0" name="Text Placeholder 9"/>
          <p:cNvSpPr>
            <a:spLocks noGrp="1"/>
          </p:cNvSpPr>
          <p:nvPr>
            <p:ph type="body" sz="quarter" idx="12"/>
          </p:nvPr>
        </p:nvSpPr>
        <p:spPr>
          <a:xfrm>
            <a:off x="609600" y="1490400"/>
            <a:ext cx="5390400" cy="640800"/>
          </a:xfrm>
          <a:prstGeom prst="rect">
            <a:avLst/>
          </a:prstGeom>
        </p:spPr>
        <p:txBody>
          <a:bodyPr anchor="b"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201600" y="1490400"/>
            <a:ext cx="5390400" cy="640800"/>
          </a:xfrm>
          <a:prstGeom prst="rect">
            <a:avLst/>
          </a:prstGeom>
        </p:spPr>
        <p:txBody>
          <a:bodyPr anchor="b"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43001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3451200" y="6415200"/>
            <a:ext cx="4579200" cy="201600"/>
          </a:xfrm>
          <a:prstGeom prst="rect">
            <a:avLst/>
          </a:prstGeom>
        </p:spPr>
        <p:txBody>
          <a:bodyPr/>
          <a:lstStyle/>
          <a:p>
            <a:r>
              <a:rPr lang="en-US"/>
              <a:t>Presentation title</a:t>
            </a:r>
          </a:p>
        </p:txBody>
      </p:sp>
      <p:sp>
        <p:nvSpPr>
          <p:cNvPr id="3" name="Text Placeholder 2"/>
          <p:cNvSpPr>
            <a:spLocks noGrp="1"/>
          </p:cNvSpPr>
          <p:nvPr>
            <p:ph type="body" sz="quarter" idx="11"/>
          </p:nvPr>
        </p:nvSpPr>
        <p:spPr>
          <a:xfrm>
            <a:off x="607485" y="1025526"/>
            <a:ext cx="10972800" cy="1643063"/>
          </a:xfrm>
          <a:prstGeom prst="rect">
            <a:avLst/>
          </a:prstGeo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2172835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a:xfrm>
            <a:off x="3451200" y="6415200"/>
            <a:ext cx="4579200" cy="201600"/>
          </a:xfrm>
          <a:prstGeom prst="rect">
            <a:avLst/>
          </a:prstGeom>
        </p:spPr>
        <p:txBody>
          <a:bodyPr/>
          <a:lstStyle/>
          <a:p>
            <a:r>
              <a:rPr lang="en-US"/>
              <a:t>Presentation title</a:t>
            </a:r>
          </a:p>
        </p:txBody>
      </p:sp>
      <p:sp>
        <p:nvSpPr>
          <p:cNvPr id="3077" name="Freeform 5"/>
          <p:cNvSpPr>
            <a:spLocks/>
          </p:cNvSpPr>
          <p:nvPr userDrawn="1"/>
        </p:nvSpPr>
        <p:spPr bwMode="gray">
          <a:xfrm>
            <a:off x="609600" y="1039814"/>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45707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a:xfrm>
            <a:off x="3451200" y="6415200"/>
            <a:ext cx="4579200" cy="201600"/>
          </a:xfrm>
          <a:prstGeom prst="rect">
            <a:avLst/>
          </a:prstGeom>
        </p:spPr>
        <p:txBody>
          <a:bodyPr/>
          <a:lstStyle/>
          <a:p>
            <a:r>
              <a:rPr lang="en-US"/>
              <a:t>Presentation title</a:t>
            </a:r>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40105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a:xfrm>
            <a:off x="3451200" y="6415200"/>
            <a:ext cx="4579200" cy="201600"/>
          </a:xfrm>
          <a:prstGeom prst="rect">
            <a:avLst/>
          </a:prstGeom>
        </p:spPr>
        <p:txBody>
          <a:bodyPr/>
          <a:lstStyle/>
          <a:p>
            <a:r>
              <a:rPr lang="en-US"/>
              <a:t>Presentation title</a:t>
            </a:r>
          </a:p>
        </p:txBody>
      </p:sp>
      <p:pic>
        <p:nvPicPr>
          <p:cNvPr id="6" name="Picture 2"/>
          <p:cNvPicPr>
            <a:picLocks noChangeAspect="1" noChangeArrowheads="1"/>
          </p:cNvPicPr>
          <p:nvPr userDrawn="1"/>
        </p:nvPicPr>
        <p:blipFill>
          <a:blip r:embed="rId2" cstate="print"/>
          <a:srcRect/>
          <a:stretch>
            <a:fillRect/>
          </a:stretch>
        </p:blipFill>
        <p:spPr bwMode="auto">
          <a:xfrm>
            <a:off x="609601" y="1044000"/>
            <a:ext cx="10967399" cy="5184000"/>
          </a:xfrm>
          <a:prstGeom prst="rect">
            <a:avLst/>
          </a:prstGeom>
          <a:noFill/>
          <a:ln w="9525">
            <a:noFill/>
            <a:miter lim="800000"/>
            <a:headEnd/>
            <a:tailEnd/>
          </a:ln>
          <a:effectLst/>
        </p:spPr>
      </p:pic>
    </p:spTree>
    <p:extLst>
      <p:ext uri="{BB962C8B-B14F-4D97-AF65-F5344CB8AC3E}">
        <p14:creationId xmlns:p14="http://schemas.microsoft.com/office/powerpoint/2010/main" val="162672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F83070B5-BF60-4A81-94D2-FC6AFDF5E541}"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361433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a:xfrm>
            <a:off x="3451200" y="6415200"/>
            <a:ext cx="4579200" cy="201600"/>
          </a:xfrm>
          <a:prstGeom prst="rect">
            <a:avLst/>
          </a:prstGeom>
        </p:spPr>
        <p:txBody>
          <a:bodyPr/>
          <a:lstStyle/>
          <a:p>
            <a:r>
              <a:rPr lang="en-US"/>
              <a:t>Presentation title</a:t>
            </a:r>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950674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3451200" y="6415200"/>
            <a:ext cx="4579200" cy="201600"/>
          </a:xfrm>
          <a:prstGeom prst="rect">
            <a:avLst/>
          </a:prstGeom>
        </p:spPr>
        <p:txBody>
          <a:bodyPr/>
          <a:lstStyle/>
          <a:p>
            <a:r>
              <a:rPr lang="en-US"/>
              <a:t>Presentation title</a:t>
            </a:r>
          </a:p>
        </p:txBody>
      </p:sp>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noProof="0">
              <a:solidFill>
                <a:schemeClr val="bg1"/>
              </a:solidFill>
            </a:endParaRPr>
          </a:p>
        </p:txBody>
      </p:sp>
    </p:spTree>
    <p:extLst>
      <p:ext uri="{BB962C8B-B14F-4D97-AF65-F5344CB8AC3E}">
        <p14:creationId xmlns:p14="http://schemas.microsoft.com/office/powerpoint/2010/main" val="1326920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noProof="0">
              <a:solidFill>
                <a:schemeClr val="bg1"/>
              </a:solidFill>
            </a:endParaRPr>
          </a:p>
        </p:txBody>
      </p:sp>
      <p:sp>
        <p:nvSpPr>
          <p:cNvPr id="8" name="Content Placeholder 2"/>
          <p:cNvSpPr>
            <a:spLocks noGrp="1"/>
          </p:cNvSpPr>
          <p:nvPr>
            <p:ph idx="1"/>
          </p:nvPr>
        </p:nvSpPr>
        <p:spPr>
          <a:xfrm>
            <a:off x="607483" y="719139"/>
            <a:ext cx="46752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338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449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EYInterstate" panose="02000503020000020004" pitchFamily="2" charset="0"/>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EYInterstate" panose="02000503020000020004" pitchFamily="2" charset="0"/>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EYInterstate" panose="02000503020000020004" pitchFamily="2" charset="0"/>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6168" y="5339038"/>
            <a:ext cx="987038" cy="1156968"/>
          </a:xfrm>
          <a:prstGeom prst="rect">
            <a:avLst/>
          </a:prstGeom>
        </p:spPr>
      </p:pic>
    </p:spTree>
    <p:extLst>
      <p:ext uri="{BB962C8B-B14F-4D97-AF65-F5344CB8AC3E}">
        <p14:creationId xmlns:p14="http://schemas.microsoft.com/office/powerpoint/2010/main" val="263880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Rectangle 3"/>
          <p:cNvSpPr/>
          <p:nvPr userDrawn="1"/>
        </p:nvSpPr>
        <p:spPr>
          <a:xfrm>
            <a:off x="0" y="6438392"/>
            <a:ext cx="12192000" cy="4196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99">
              <a:solidFill>
                <a:schemeClr val="tx1"/>
              </a:solidFill>
              <a:latin typeface="EYInterstate" panose="02000503020000020004" pitchFamily="2" charset="0"/>
            </a:endParaRPr>
          </a:p>
        </p:txBody>
      </p:sp>
      <p:sp>
        <p:nvSpPr>
          <p:cNvPr id="5" name="Rectangle 4"/>
          <p:cNvSpPr/>
          <p:nvPr userDrawn="1"/>
        </p:nvSpPr>
        <p:spPr>
          <a:xfrm>
            <a:off x="574038" y="6499352"/>
            <a:ext cx="719625" cy="20116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99">
              <a:solidFill>
                <a:schemeClr val="tx1"/>
              </a:solidFill>
              <a:latin typeface="EYInterstate" panose="02000503020000020004" pitchFamily="2" charset="0"/>
            </a:endParaRPr>
          </a:p>
        </p:txBody>
      </p:sp>
      <p:sp>
        <p:nvSpPr>
          <p:cNvPr id="6" name="TextBox 5"/>
          <p:cNvSpPr txBox="1"/>
          <p:nvPr userDrawn="1"/>
        </p:nvSpPr>
        <p:spPr>
          <a:xfrm>
            <a:off x="609600" y="6519672"/>
            <a:ext cx="885139" cy="201168"/>
          </a:xfrm>
          <a:prstGeom prst="rect">
            <a:avLst/>
          </a:prstGeom>
          <a:noFill/>
        </p:spPr>
        <p:txBody>
          <a:bodyPr wrap="square" lIns="0" tIns="0" rIns="0" bIns="0" rtlCol="0" anchor="t" anchorCtr="0">
            <a:noAutofit/>
          </a:bodyPr>
          <a:lstStyle/>
          <a:p>
            <a:r>
              <a:rPr lang="it-IT" sz="1099" noProof="0">
                <a:solidFill>
                  <a:schemeClr val="bg1"/>
                </a:solidFill>
                <a:latin typeface="EYInterstate" panose="02000503020000020004" pitchFamily="2" charset="0"/>
              </a:rPr>
              <a:t>Pagina </a:t>
            </a:r>
            <a:fld id="{9AE4D82F-B047-469B-AC52-A46321747EAF}" type="slidenum">
              <a:rPr lang="it-IT" sz="1099" noProof="0" smtClean="0">
                <a:solidFill>
                  <a:schemeClr val="bg1"/>
                </a:solidFill>
                <a:latin typeface="EYInterstate" panose="02000503020000020004" pitchFamily="2" charset="0"/>
              </a:rPr>
              <a:pPr/>
              <a:t>‹#›</a:t>
            </a:fld>
            <a:endParaRPr lang="it-IT" sz="1099" noProof="0">
              <a:solidFill>
                <a:schemeClr val="bg1"/>
              </a:solidFill>
              <a:latin typeface="EYInterstate" panose="02000503020000020004" pitchFamily="2" charset="0"/>
            </a:endParaRPr>
          </a:p>
        </p:txBody>
      </p:sp>
      <p:sp>
        <p:nvSpPr>
          <p:cNvPr id="8"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9" name="Rectangle 8"/>
          <p:cNvSpPr/>
          <p:nvPr userDrawn="1"/>
        </p:nvSpPr>
        <p:spPr>
          <a:xfrm>
            <a:off x="0" y="201168"/>
            <a:ext cx="552514" cy="804672"/>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99">
              <a:solidFill>
                <a:schemeClr val="tx1"/>
              </a:solidFill>
              <a:latin typeface="EYInterstate" panose="02000503020000020004" pitchFamily="2" charset="0"/>
            </a:endParaRPr>
          </a:p>
        </p:txBody>
      </p:sp>
    </p:spTree>
    <p:extLst>
      <p:ext uri="{BB962C8B-B14F-4D97-AF65-F5344CB8AC3E}">
        <p14:creationId xmlns:p14="http://schemas.microsoft.com/office/powerpoint/2010/main" val="867282209"/>
      </p:ext>
    </p:extLst>
  </p:cSld>
  <p:clrMapOvr>
    <a:masterClrMapping/>
  </p:clrMapOvr>
  <p:extLst>
    <p:ext uri="{DCECCB84-F9BA-43D5-87BE-67443E8EF086}">
      <p15:sldGuideLst xmlns:p15="http://schemas.microsoft.com/office/powerpoint/2012/main">
        <p15:guide id="1" orient="horz" pos="686">
          <p15:clr>
            <a:srgbClr val="FBAE40"/>
          </p15:clr>
        </p15:guide>
        <p15:guide id="2" orient="horz" pos="4020">
          <p15:clr>
            <a:srgbClr val="FBAE40"/>
          </p15:clr>
        </p15:guide>
        <p15:guide id="3" pos="123">
          <p15:clr>
            <a:srgbClr val="FBAE40"/>
          </p15:clr>
        </p15:guide>
        <p15:guide id="4" pos="7561">
          <p15:clr>
            <a:srgbClr val="FBAE40"/>
          </p15:clr>
        </p15:guide>
        <p15:guide id="5" pos="38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660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2" name="Rectangle 1"/>
          <p:cNvSpPr/>
          <p:nvPr userDrawn="1"/>
        </p:nvSpPr>
        <p:spPr>
          <a:xfrm>
            <a:off x="0" y="0"/>
            <a:ext cx="7869102"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it-IT" sz="1399" b="1">
              <a:solidFill>
                <a:schemeClr val="bg1"/>
              </a:solidFill>
              <a:latin typeface="EYInterstate" panose="02000503020000020004" pitchFamily="2" charset="0"/>
            </a:endParaRPr>
          </a:p>
        </p:txBody>
      </p:sp>
      <p:sp>
        <p:nvSpPr>
          <p:cNvPr id="4" name="Rectangle 3"/>
          <p:cNvSpPr/>
          <p:nvPr userDrawn="1"/>
        </p:nvSpPr>
        <p:spPr>
          <a:xfrm>
            <a:off x="0" y="6438392"/>
            <a:ext cx="6096000" cy="4196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99">
              <a:solidFill>
                <a:schemeClr val="tx1"/>
              </a:solidFill>
              <a:latin typeface="EYInterstate" panose="02000503020000020004" pitchFamily="2" charset="0"/>
            </a:endParaRPr>
          </a:p>
        </p:txBody>
      </p:sp>
      <p:sp>
        <p:nvSpPr>
          <p:cNvPr id="5" name="Rectangle 4"/>
          <p:cNvSpPr/>
          <p:nvPr userDrawn="1"/>
        </p:nvSpPr>
        <p:spPr>
          <a:xfrm>
            <a:off x="574038" y="6499352"/>
            <a:ext cx="719625" cy="20116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99">
              <a:solidFill>
                <a:schemeClr val="tx1"/>
              </a:solidFill>
              <a:latin typeface="EYInterstate" panose="02000503020000020004" pitchFamily="2" charset="0"/>
            </a:endParaRPr>
          </a:p>
        </p:txBody>
      </p:sp>
      <p:sp>
        <p:nvSpPr>
          <p:cNvPr id="6" name="TextBox 5"/>
          <p:cNvSpPr txBox="1"/>
          <p:nvPr userDrawn="1"/>
        </p:nvSpPr>
        <p:spPr>
          <a:xfrm>
            <a:off x="609600" y="6519672"/>
            <a:ext cx="885139" cy="201168"/>
          </a:xfrm>
          <a:prstGeom prst="rect">
            <a:avLst/>
          </a:prstGeom>
          <a:noFill/>
        </p:spPr>
        <p:txBody>
          <a:bodyPr wrap="square" lIns="0" tIns="0" rIns="0" bIns="0" rtlCol="0" anchor="t" anchorCtr="0">
            <a:noAutofit/>
          </a:bodyPr>
          <a:lstStyle/>
          <a:p>
            <a:r>
              <a:rPr lang="it-IT" sz="1099" noProof="0">
                <a:solidFill>
                  <a:schemeClr val="bg1"/>
                </a:solidFill>
                <a:latin typeface="EYInterstate" panose="02000503020000020004" pitchFamily="2" charset="0"/>
              </a:rPr>
              <a:t>Pagina </a:t>
            </a:r>
            <a:fld id="{9AE4D82F-B047-469B-AC52-A46321747EAF}" type="slidenum">
              <a:rPr lang="it-IT" sz="1099" noProof="0" smtClean="0">
                <a:solidFill>
                  <a:schemeClr val="bg1"/>
                </a:solidFill>
                <a:latin typeface="EYInterstate" panose="02000503020000020004" pitchFamily="2" charset="0"/>
              </a:rPr>
              <a:pPr/>
              <a:t>‹#›</a:t>
            </a:fld>
            <a:endParaRPr lang="it-IT" sz="1099" noProof="0">
              <a:solidFill>
                <a:schemeClr val="bg1"/>
              </a:solidFill>
              <a:latin typeface="EYInterstate" panose="02000503020000020004" pitchFamily="2" charset="0"/>
            </a:endParaRPr>
          </a:p>
        </p:txBody>
      </p:sp>
      <p:sp>
        <p:nvSpPr>
          <p:cNvPr id="8" name="Title Placeholder 1"/>
          <p:cNvSpPr>
            <a:spLocks noGrp="1"/>
          </p:cNvSpPr>
          <p:nvPr>
            <p:ph type="title"/>
          </p:nvPr>
        </p:nvSpPr>
        <p:spPr>
          <a:xfrm>
            <a:off x="6096000" y="201168"/>
            <a:ext cx="54864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Tree>
    <p:extLst>
      <p:ext uri="{BB962C8B-B14F-4D97-AF65-F5344CB8AC3E}">
        <p14:creationId xmlns:p14="http://schemas.microsoft.com/office/powerpoint/2010/main" val="3811399249"/>
      </p:ext>
    </p:extLst>
  </p:cSld>
  <p:clrMapOvr>
    <a:masterClrMapping/>
  </p:clrMapOvr>
  <p:extLst>
    <p:ext uri="{DCECCB84-F9BA-43D5-87BE-67443E8EF086}">
      <p15:sldGuideLst xmlns:p15="http://schemas.microsoft.com/office/powerpoint/2012/main">
        <p15:guide id="1" orient="horz" pos="686">
          <p15:clr>
            <a:srgbClr val="FBAE40"/>
          </p15:clr>
        </p15:guide>
        <p15:guide id="2" orient="horz" pos="4020">
          <p15:clr>
            <a:srgbClr val="FBAE40"/>
          </p15:clr>
        </p15:guide>
        <p15:guide id="3" pos="123">
          <p15:clr>
            <a:srgbClr val="FBAE40"/>
          </p15:clr>
        </p15:guide>
        <p15:guide id="4" pos="7561">
          <p15:clr>
            <a:srgbClr val="FBAE40"/>
          </p15:clr>
        </p15:guide>
        <p15:guide id="5" pos="38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Empty">
    <p:spTree>
      <p:nvGrpSpPr>
        <p:cNvPr id="1" name=""/>
        <p:cNvGrpSpPr/>
        <p:nvPr/>
      </p:nvGrpSpPr>
      <p:grpSpPr>
        <a:xfrm>
          <a:off x="0" y="0"/>
          <a:ext cx="0" cy="0"/>
          <a:chOff x="0" y="0"/>
          <a:chExt cx="0" cy="0"/>
        </a:xfrm>
      </p:grpSpPr>
      <p:sp>
        <p:nvSpPr>
          <p:cNvPr id="2" name="Rectangle 1"/>
          <p:cNvSpPr/>
          <p:nvPr userDrawn="1"/>
        </p:nvSpPr>
        <p:spPr>
          <a:xfrm>
            <a:off x="0" y="0"/>
            <a:ext cx="7869102"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it-IT" sz="1399" b="1">
              <a:solidFill>
                <a:schemeClr val="bg1"/>
              </a:solidFill>
              <a:latin typeface="EYInterstate" panose="02000503020000020004" pitchFamily="2" charset="0"/>
            </a:endParaRPr>
          </a:p>
        </p:txBody>
      </p:sp>
      <p:sp>
        <p:nvSpPr>
          <p:cNvPr id="3" name="Rectangle 2"/>
          <p:cNvSpPr/>
          <p:nvPr userDrawn="1"/>
        </p:nvSpPr>
        <p:spPr>
          <a:xfrm>
            <a:off x="11091311" y="221943"/>
            <a:ext cx="1100690" cy="86708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it-IT" sz="1399" b="1">
              <a:solidFill>
                <a:schemeClr val="bg1"/>
              </a:solidFill>
              <a:latin typeface="EYInterstate" panose="02000503020000020004" pitchFamily="2" charset="0"/>
            </a:endParaRPr>
          </a:p>
        </p:txBody>
      </p:sp>
    </p:spTree>
    <p:extLst>
      <p:ext uri="{BB962C8B-B14F-4D97-AF65-F5344CB8AC3E}">
        <p14:creationId xmlns:p14="http://schemas.microsoft.com/office/powerpoint/2010/main" val="1314267247"/>
      </p:ext>
    </p:extLst>
  </p:cSld>
  <p:clrMapOvr>
    <a:masterClrMapping/>
  </p:clrMapOvr>
  <p:extLst>
    <p:ext uri="{DCECCB84-F9BA-43D5-87BE-67443E8EF086}">
      <p15:sldGuideLst xmlns:p15="http://schemas.microsoft.com/office/powerpoint/2012/main">
        <p15:guide id="1" orient="horz" pos="686">
          <p15:clr>
            <a:srgbClr val="FBAE40"/>
          </p15:clr>
        </p15:guide>
        <p15:guide id="2" orient="horz" pos="4020">
          <p15:clr>
            <a:srgbClr val="FBAE40"/>
          </p15:clr>
        </p15:guide>
        <p15:guide id="3" pos="123">
          <p15:clr>
            <a:srgbClr val="FBAE40"/>
          </p15:clr>
        </p15:guide>
        <p15:guide id="4" pos="7561">
          <p15:clr>
            <a:srgbClr val="FBAE40"/>
          </p15:clr>
        </p15:guide>
        <p15:guide id="5" pos="38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3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83070B5-BF60-4A81-94D2-FC6AFDF5E541}"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276125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F83070B5-BF60-4A81-94D2-FC6AFDF5E541}" type="datetimeFigureOut">
              <a:rPr lang="it-IT" smtClean="0"/>
              <a:t>18/06/2020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55780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F83070B5-BF60-4A81-94D2-FC6AFDF5E541}" type="datetimeFigureOut">
              <a:rPr lang="it-IT" smtClean="0"/>
              <a:t>18/06/2020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381279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F83070B5-BF60-4A81-94D2-FC6AFDF5E541}" type="datetimeFigureOut">
              <a:rPr lang="it-IT" smtClean="0"/>
              <a:t>18/06/2020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169852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070B5-BF60-4A81-94D2-FC6AFDF5E541}" type="datetimeFigureOut">
              <a:rPr lang="it-IT" smtClean="0"/>
              <a:t>18/06/2020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258074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83070B5-BF60-4A81-94D2-FC6AFDF5E541}" type="datetimeFigureOut">
              <a:rPr lang="it-IT" smtClean="0"/>
              <a:t>18/06/2020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291631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83070B5-BF60-4A81-94D2-FC6AFDF5E541}" type="datetimeFigureOut">
              <a:rPr lang="it-IT" smtClean="0"/>
              <a:t>18/06/2020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F820A88-C27E-4A06-8E3F-D99E932D02EC}" type="slidenum">
              <a:rPr lang="it-IT" smtClean="0"/>
              <a:t>‹#›</a:t>
            </a:fld>
            <a:endParaRPr lang="it-IT"/>
          </a:p>
        </p:txBody>
      </p:sp>
    </p:spTree>
    <p:extLst>
      <p:ext uri="{BB962C8B-B14F-4D97-AF65-F5344CB8AC3E}">
        <p14:creationId xmlns:p14="http://schemas.microsoft.com/office/powerpoint/2010/main" val="261767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070B5-BF60-4A81-94D2-FC6AFDF5E541}" type="datetimeFigureOut">
              <a:rPr lang="it-IT" smtClean="0"/>
              <a:t>18/06/2020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0A88-C27E-4A06-8E3F-D99E932D02EC}" type="slidenum">
              <a:rPr lang="it-IT" smtClean="0"/>
              <a:t>‹#›</a:t>
            </a:fld>
            <a:endParaRPr lang="it-IT"/>
          </a:p>
        </p:txBody>
      </p:sp>
    </p:spTree>
    <p:extLst>
      <p:ext uri="{BB962C8B-B14F-4D97-AF65-F5344CB8AC3E}">
        <p14:creationId xmlns:p14="http://schemas.microsoft.com/office/powerpoint/2010/main" val="34492605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5" name="Rectangle 4">
            <a:extLst>
              <a:ext uri="{FF2B5EF4-FFF2-40B4-BE49-F238E27FC236}">
                <a16:creationId xmlns:a16="http://schemas.microsoft.com/office/drawing/2014/main" id="{42CA9C5F-1B59-4027-805A-7141B282A8F4}"/>
              </a:ext>
            </a:extLst>
          </p:cNvPr>
          <p:cNvSpPr/>
          <p:nvPr userDrawn="1"/>
        </p:nvSpPr>
        <p:spPr>
          <a:xfrm>
            <a:off x="0" y="201168"/>
            <a:ext cx="552514" cy="804672"/>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199">
              <a:solidFill>
                <a:schemeClr val="tx1"/>
              </a:solidFill>
              <a:latin typeface="EYInterstate" panose="02000503020000020004" pitchFamily="2" charset="0"/>
            </a:endParaRPr>
          </a:p>
        </p:txBody>
      </p:sp>
    </p:spTree>
    <p:extLst>
      <p:ext uri="{BB962C8B-B14F-4D97-AF65-F5344CB8AC3E}">
        <p14:creationId xmlns:p14="http://schemas.microsoft.com/office/powerpoint/2010/main" val="35694061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451201" y="6519672"/>
            <a:ext cx="4579200" cy="201168"/>
          </a:xfrm>
          <a:prstGeom prst="rect">
            <a:avLst/>
          </a:prstGeom>
        </p:spPr>
        <p:txBody>
          <a:bodyPr vert="horz" lIns="0" tIns="0" rIns="0" bIns="0" rtlCol="0" anchor="t" anchorCtr="0">
            <a:noAutofit/>
          </a:bodyPr>
          <a:lstStyle>
            <a:lvl1pPr algn="l">
              <a:defRPr sz="1099">
                <a:solidFill>
                  <a:schemeClr val="bg1"/>
                </a:solidFill>
                <a:latin typeface="EYInterstate" panose="02000503020000020004" pitchFamily="2" charset="0"/>
              </a:defRPr>
            </a:lvl1pPr>
          </a:lstStyle>
          <a:p>
            <a:r>
              <a:rPr lang="en-GB"/>
              <a:t>Presentation title</a:t>
            </a:r>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r>
              <a:rPr lang="en-GB" sz="1099">
                <a:solidFill>
                  <a:schemeClr val="bg1"/>
                </a:solidFill>
                <a:latin typeface="EYInterstate" panose="02000503020000020004" pitchFamily="2" charset="0"/>
              </a:rPr>
              <a:t>Page </a:t>
            </a:r>
            <a:fld id="{9AE4D82F-B047-469B-AC52-A46321747EAF}" type="slidenum">
              <a:rPr lang="en-GB" sz="1099" smtClean="0">
                <a:solidFill>
                  <a:schemeClr val="bg1"/>
                </a:solidFill>
                <a:latin typeface="EYInterstate" panose="02000503020000020004" pitchFamily="2" charset="0"/>
              </a:rPr>
              <a:pPr/>
              <a:t>‹#›</a:t>
            </a:fld>
            <a:endParaRPr lang="en-GB" sz="1099">
              <a:solidFill>
                <a:schemeClr val="bg1"/>
              </a:solidFill>
              <a:latin typeface="EYInterstate" panose="02000503020000020004" pitchFamily="2" charset="0"/>
            </a:endParaRPr>
          </a:p>
        </p:txBody>
      </p:sp>
      <p:sp>
        <p:nvSpPr>
          <p:cNvPr id="4" name="Date Placeholder 3"/>
          <p:cNvSpPr>
            <a:spLocks noGrp="1"/>
          </p:cNvSpPr>
          <p:nvPr>
            <p:ph type="dt" sz="half" idx="2"/>
          </p:nvPr>
        </p:nvSpPr>
        <p:spPr>
          <a:xfrm>
            <a:off x="1494739" y="6519672"/>
            <a:ext cx="1370886" cy="201168"/>
          </a:xfrm>
          <a:prstGeom prst="rect">
            <a:avLst/>
          </a:prstGeom>
        </p:spPr>
        <p:txBody>
          <a:bodyPr vert="horz" wrap="none" lIns="0" tIns="0" rIns="0" bIns="0" rtlCol="0" anchor="t" anchorCtr="0"/>
          <a:lstStyle>
            <a:lvl1pPr algn="l">
              <a:defRPr sz="1099">
                <a:solidFill>
                  <a:schemeClr val="bg1"/>
                </a:solidFill>
                <a:latin typeface="EYInterstate" panose="02000503020000020004" pitchFamily="2" charset="0"/>
              </a:defRPr>
            </a:lvl1pPr>
          </a:lstStyle>
          <a:p>
            <a:r>
              <a:rPr lang="en-US"/>
              <a:t>1 January 2014</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86550" y="336403"/>
            <a:ext cx="577614" cy="590797"/>
          </a:xfrm>
          <a:prstGeom prst="rect">
            <a:avLst/>
          </a:prstGeom>
        </p:spPr>
      </p:pic>
    </p:spTree>
    <p:extLst>
      <p:ext uri="{BB962C8B-B14F-4D97-AF65-F5344CB8AC3E}">
        <p14:creationId xmlns:p14="http://schemas.microsoft.com/office/powerpoint/2010/main" val="21238431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hf sldNum="0" hdr="0"/>
  <p:txStyles>
    <p:titleStyle>
      <a:lvl1pPr algn="l" defTabSz="913943" rtl="0" eaLnBrk="1" latinLnBrk="0" hangingPunct="1">
        <a:lnSpc>
          <a:spcPct val="85000"/>
        </a:lnSpc>
        <a:spcBef>
          <a:spcPct val="0"/>
        </a:spcBef>
        <a:buNone/>
        <a:defRPr sz="2999" b="1" kern="1200">
          <a:solidFill>
            <a:schemeClr val="bg1"/>
          </a:solidFill>
          <a:latin typeface="EYInterstate" panose="02000503020000020004" pitchFamily="2" charset="0"/>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EYInterstate" panose="02000503020000020004" pitchFamily="2" charset="0"/>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EYInterstate" panose="02000503020000020004" pitchFamily="2" charset="0"/>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EYInterstate" panose="02000503020000020004" pitchFamily="2" charset="0"/>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EYInterstate" panose="02000503020000020004" pitchFamily="2" charset="0"/>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EYInterstate" panose="0200050302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ortale231.com/lo-sfruttamento-della-manodopera-inserito-nel-d-lgs-2312001/"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tmp"/><Relationship Id="rId3" Type="http://schemas.openxmlformats.org/officeDocument/2006/relationships/hyperlink" Target="https://www.gazzettaufficiale.it/eli/id/2020/05/19/20G00052/sg" TargetMode="External"/><Relationship Id="rId7" Type="http://schemas.openxmlformats.org/officeDocument/2006/relationships/image" Target="../media/image34.tm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3.tmp"/><Relationship Id="rId11" Type="http://schemas.openxmlformats.org/officeDocument/2006/relationships/image" Target="../media/image7.png"/><Relationship Id="rId5" Type="http://schemas.openxmlformats.org/officeDocument/2006/relationships/image" Target="../media/image32.tmp"/><Relationship Id="rId10" Type="http://schemas.openxmlformats.org/officeDocument/2006/relationships/image" Target="../media/image6.png"/><Relationship Id="rId4" Type="http://schemas.openxmlformats.org/officeDocument/2006/relationships/image" Target="../media/image31.tmp"/><Relationship Id="rId9" Type="http://schemas.openxmlformats.org/officeDocument/2006/relationships/image" Target="../media/image36.tm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12" Type="http://schemas.openxmlformats.org/officeDocument/2006/relationships/image" Target="../media/image41.png"/><Relationship Id="rId2" Type="http://schemas.openxmlformats.org/officeDocument/2006/relationships/image" Target="../media/image42.jpg"/><Relationship Id="rId1" Type="http://schemas.openxmlformats.org/officeDocument/2006/relationships/slideLayout" Target="../slideLayouts/slideLayout12.xml"/><Relationship Id="rId6" Type="http://schemas.openxmlformats.org/officeDocument/2006/relationships/image" Target="../media/image46.jpg"/><Relationship Id="rId11" Type="http://schemas.openxmlformats.org/officeDocument/2006/relationships/image" Target="../media/image40.png"/><Relationship Id="rId5" Type="http://schemas.openxmlformats.org/officeDocument/2006/relationships/image" Target="../media/image45.jpg"/><Relationship Id="rId10" Type="http://schemas.openxmlformats.org/officeDocument/2006/relationships/image" Target="../media/image50.PNG"/><Relationship Id="rId4" Type="http://schemas.openxmlformats.org/officeDocument/2006/relationships/image" Target="../media/image44.jpg"/><Relationship Id="rId9" Type="http://schemas.openxmlformats.org/officeDocument/2006/relationships/image" Target="../media/image49.jp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1.png"/><Relationship Id="rId2" Type="http://schemas.openxmlformats.org/officeDocument/2006/relationships/image" Target="../media/image51.jp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14.tmp"/><Relationship Id="rId4" Type="http://schemas.openxmlformats.org/officeDocument/2006/relationships/image" Target="../media/image31.tmp"/></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3.jp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14.tmp"/><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1.png"/><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hyperlink" Target="https://www.eurofound.europa.eu/observatories/eurwork/industrial-relations-dictionary/social-dumping#:~:text=Social%20dumping%20is%20a%20hotly,at%20the%20exploitation%20of%20workers.&amp;text=Andr%C3%A9%20Sapir%20(2015)%20uses%20the,countries%20with%20lower%20social%20conditions" TargetMode="External"/><Relationship Id="rId7" Type="http://schemas.openxmlformats.org/officeDocument/2006/relationships/image" Target="../media/image7.png"/><Relationship Id="rId2" Type="http://schemas.openxmlformats.org/officeDocument/2006/relationships/hyperlink" Target="https://www.europarl.europa.eu/RegData/etudes/BRIE/2017/599353/EPRS_BRI(2017)599353_EN.pdf" TargetMode="Externa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www.flai.it/osservatoriopr/il-rapporto/" TargetMode="External"/><Relationship Id="rId4" Type="http://schemas.openxmlformats.org/officeDocument/2006/relationships/hyperlink" Target="https://www.lavoro.gov.it/priorita/Documents/Piano-Triennale-contrasto-a-sfruttamento-lavorativo-in-agricoltura-e-al-caporalato-2020-202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file:///C:\Users\stefa\Downloads\4RAPP_scheda_sintesi_ENG.pdf" TargetMode="External"/><Relationship Id="rId7" Type="http://schemas.openxmlformats.org/officeDocument/2006/relationships/image" Target="../media/image7.png"/><Relationship Id="rId2" Type="http://schemas.openxmlformats.org/officeDocument/2006/relationships/hyperlink" Target="https://www.crea.gov.it/-/immigrati-in-agricoltura-3-studi-crea-politiche-e-bioeconomia?inheritRedirect=true&amp;redirect=%2Fweb%2Fagricoltura-e-ambiente%2Fsearch%3Fq%3Dcaporalato" TargetMode="Externa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ntegrazionemigranti.gov.it/Attualita/Notizie/Documents/DECRETO%20LEGISLATIVO%2016%20luglio%202012.pdf" TargetMode="External"/><Relationship Id="rId4" Type="http://schemas.openxmlformats.org/officeDocument/2006/relationships/hyperlink" Target="https://temi.camera.it/leg17/post/OCD25-272.html?tema=temi/nuovi_reati_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tmp"/><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tmp"/></Relationships>
</file>

<file path=ppt/slides/_rels/slide7.xml.rels><?xml version="1.0" encoding="UTF-8" standalone="yes"?>
<Relationships xmlns="http://schemas.openxmlformats.org/package/2006/relationships"><Relationship Id="rId3" Type="http://schemas.openxmlformats.org/officeDocument/2006/relationships/hyperlink" Target="https://www.gazzettaufficiale.it/eli/id/2011/09/16/11A12346/sg" TargetMode="External"/><Relationship Id="rId7" Type="http://schemas.openxmlformats.org/officeDocument/2006/relationships/image" Target="../media/image7.png"/><Relationship Id="rId2" Type="http://schemas.openxmlformats.org/officeDocument/2006/relationships/hyperlink" Target="https://www.gazzettaufficiale.it/eli/id/1998/08/18/098G0348/sg" TargetMode="Externa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www.gazzettaufficiale.it/eli/id/2020/05/19/20G00052/sg" TargetMode="External"/><Relationship Id="rId4" Type="http://schemas.openxmlformats.org/officeDocument/2006/relationships/hyperlink" Target="http://www.integrazionemigranti.gov.it/Attualita/Notizie/Documents/DECRETO%20LEGISLATIVO%2016%20luglio%202012.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tmp"/><Relationship Id="rId7" Type="http://schemas.openxmlformats.org/officeDocument/2006/relationships/image" Target="../media/image30.tmp"/><Relationship Id="rId2" Type="http://schemas.openxmlformats.org/officeDocument/2006/relationships/hyperlink" Target="https://www.lavoro.gov.it/priorita/Documents/Piano-Triennale-contrasto-a-sfruttamento-lavorativo-in-agricoltura-e-al-caporalato-2020-2022.pdf" TargetMode="External"/><Relationship Id="rId1" Type="http://schemas.openxmlformats.org/officeDocument/2006/relationships/slideLayout" Target="../slideLayouts/slideLayout12.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B92E12-2077-4B1D-BC04-65A5E66CED52}"/>
              </a:ext>
            </a:extLst>
          </p:cNvPr>
          <p:cNvSpPr/>
          <p:nvPr/>
        </p:nvSpPr>
        <p:spPr>
          <a:xfrm>
            <a:off x="0" y="6054152"/>
            <a:ext cx="12210430" cy="82401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pic>
        <p:nvPicPr>
          <p:cNvPr id="6" name="Picture 5">
            <a:extLst>
              <a:ext uri="{FF2B5EF4-FFF2-40B4-BE49-F238E27FC236}">
                <a16:creationId xmlns:a16="http://schemas.microsoft.com/office/drawing/2014/main" id="{FC2D4E78-A4EB-40F2-AF51-9267456A7507}"/>
              </a:ext>
            </a:extLst>
          </p:cNvPr>
          <p:cNvPicPr>
            <a:picLocks noChangeAspect="1"/>
          </p:cNvPicPr>
          <p:nvPr/>
        </p:nvPicPr>
        <p:blipFill rotWithShape="1">
          <a:blip r:embed="rId4">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grpSp>
        <p:nvGrpSpPr>
          <p:cNvPr id="12" name="Group 11">
            <a:extLst>
              <a:ext uri="{FF2B5EF4-FFF2-40B4-BE49-F238E27FC236}">
                <a16:creationId xmlns:a16="http://schemas.microsoft.com/office/drawing/2014/main" id="{4D051636-52C5-4C69-9CAE-BC3B202B7BAF}"/>
              </a:ext>
            </a:extLst>
          </p:cNvPr>
          <p:cNvGrpSpPr/>
          <p:nvPr/>
        </p:nvGrpSpPr>
        <p:grpSpPr>
          <a:xfrm>
            <a:off x="740339" y="1708765"/>
            <a:ext cx="11018731" cy="4181093"/>
            <a:chOff x="90775" y="1330393"/>
            <a:chExt cx="11018731" cy="4181093"/>
          </a:xfrm>
        </p:grpSpPr>
        <p:sp>
          <p:nvSpPr>
            <p:cNvPr id="8" name="TextBox 7">
              <a:extLst>
                <a:ext uri="{FF2B5EF4-FFF2-40B4-BE49-F238E27FC236}">
                  <a16:creationId xmlns:a16="http://schemas.microsoft.com/office/drawing/2014/main" id="{216ED7E1-8C6D-4DB0-A491-09C4613C867A}"/>
                </a:ext>
              </a:extLst>
            </p:cNvPr>
            <p:cNvSpPr txBox="1"/>
            <p:nvPr/>
          </p:nvSpPr>
          <p:spPr>
            <a:xfrm>
              <a:off x="2156904" y="1330393"/>
              <a:ext cx="7190880" cy="1131852"/>
            </a:xfrm>
            <a:prstGeom prst="rect">
              <a:avLst/>
            </a:prstGeom>
            <a:noFill/>
          </p:spPr>
          <p:txBody>
            <a:bodyPr wrap="square" lIns="0" tIns="36576" rIns="0" bIns="0" rtlCol="0" anchor="ctr">
              <a:noAutofit/>
            </a:bodyPr>
            <a:lstStyle/>
            <a:p>
              <a:pPr algn="ctr">
                <a:lnSpc>
                  <a:spcPct val="85000"/>
                </a:lnSpc>
                <a:spcAft>
                  <a:spcPts val="600"/>
                </a:spcAft>
                <a:buClr>
                  <a:schemeClr val="accent2"/>
                </a:buClr>
                <a:buSzPct val="70000"/>
              </a:pPr>
              <a:r>
                <a:rPr lang="en-US" sz="3200" b="1" dirty="0">
                  <a:solidFill>
                    <a:schemeClr val="accent1">
                      <a:lumMod val="20000"/>
                      <a:lumOff val="80000"/>
                    </a:schemeClr>
                  </a:solidFill>
                  <a:effectLst>
                    <a:outerShdw blurRad="38100" dist="38100" dir="2700000" algn="tl">
                      <a:srgbClr val="000000">
                        <a:alpha val="43137"/>
                      </a:srgbClr>
                    </a:outerShdw>
                  </a:effectLst>
                  <a:latin typeface="EYInterstate" panose="02000503020000020004" pitchFamily="2" charset="0"/>
                </a:rPr>
                <a:t>Tackling Social Dumping</a:t>
              </a:r>
            </a:p>
            <a:p>
              <a:pPr algn="ctr">
                <a:lnSpc>
                  <a:spcPct val="85000"/>
                </a:lnSpc>
                <a:spcAft>
                  <a:spcPts val="600"/>
                </a:spcAft>
                <a:buClr>
                  <a:schemeClr val="accent2"/>
                </a:buClr>
                <a:buSzPct val="70000"/>
              </a:pPr>
              <a:r>
                <a:rPr lang="en-US" sz="3200" b="1" dirty="0">
                  <a:solidFill>
                    <a:schemeClr val="accent1">
                      <a:lumMod val="20000"/>
                      <a:lumOff val="80000"/>
                    </a:schemeClr>
                  </a:solidFill>
                  <a:effectLst>
                    <a:outerShdw blurRad="38100" dist="38100" dir="2700000" algn="tl">
                      <a:srgbClr val="000000">
                        <a:alpha val="43137"/>
                      </a:srgbClr>
                    </a:outerShdw>
                  </a:effectLst>
                  <a:latin typeface="EYInterstate" panose="02000503020000020004" pitchFamily="2" charset="0"/>
                </a:rPr>
                <a:t> </a:t>
              </a:r>
            </a:p>
            <a:p>
              <a:pPr algn="ctr">
                <a:lnSpc>
                  <a:spcPct val="85000"/>
                </a:lnSpc>
                <a:spcAft>
                  <a:spcPts val="600"/>
                </a:spcAft>
                <a:buClr>
                  <a:schemeClr val="accent2"/>
                </a:buClr>
                <a:buSzPct val="70000"/>
              </a:pPr>
              <a:r>
                <a:rPr lang="en-US" sz="3200" b="1" dirty="0">
                  <a:solidFill>
                    <a:schemeClr val="accent1">
                      <a:lumMod val="20000"/>
                      <a:lumOff val="80000"/>
                    </a:schemeClr>
                  </a:solidFill>
                  <a:effectLst>
                    <a:outerShdw blurRad="38100" dist="38100" dir="2700000" algn="tl">
                      <a:srgbClr val="000000">
                        <a:alpha val="43137"/>
                      </a:srgbClr>
                    </a:outerShdw>
                  </a:effectLst>
                  <a:latin typeface="EYInterstate" panose="02000503020000020004" pitchFamily="2" charset="0"/>
                </a:rPr>
                <a:t> Actions against the “Caporalato” system in the agriculture field</a:t>
              </a:r>
              <a:endParaRPr lang="it-IT" sz="1100" b="1" dirty="0">
                <a:solidFill>
                  <a:schemeClr val="accent1">
                    <a:lumMod val="20000"/>
                    <a:lumOff val="80000"/>
                  </a:schemeClr>
                </a:solidFill>
                <a:latin typeface="EYInterstate" panose="02000503020000020004" pitchFamily="2" charset="0"/>
              </a:endParaRPr>
            </a:p>
          </p:txBody>
        </p:sp>
        <p:sp>
          <p:nvSpPr>
            <p:cNvPr id="10" name="Rectangle 9">
              <a:extLst>
                <a:ext uri="{FF2B5EF4-FFF2-40B4-BE49-F238E27FC236}">
                  <a16:creationId xmlns:a16="http://schemas.microsoft.com/office/drawing/2014/main" id="{C6196E36-F9E4-4A2E-B112-7FB075E0F588}"/>
                </a:ext>
              </a:extLst>
            </p:cNvPr>
            <p:cNvSpPr/>
            <p:nvPr/>
          </p:nvSpPr>
          <p:spPr>
            <a:xfrm>
              <a:off x="90775" y="5111376"/>
              <a:ext cx="10858466" cy="400110"/>
            </a:xfrm>
            <a:prstGeom prst="rect">
              <a:avLst/>
            </a:prstGeom>
          </p:spPr>
          <p:txBody>
            <a:bodyPr wrap="square">
              <a:spAutoFit/>
            </a:bodyPr>
            <a:lstStyle/>
            <a:p>
              <a:pPr algn="ctr"/>
              <a:r>
                <a:rPr lang="it-IT" sz="2000" dirty="0">
                  <a:solidFill>
                    <a:schemeClr val="accent1">
                      <a:lumMod val="20000"/>
                      <a:lumOff val="80000"/>
                    </a:schemeClr>
                  </a:solidFill>
                  <a:effectLst>
                    <a:outerShdw blurRad="38100" dist="25400" dir="5400000" algn="ctr">
                      <a:srgbClr val="6E747A">
                        <a:alpha val="43000"/>
                      </a:srgbClr>
                    </a:outerShdw>
                  </a:effectLst>
                  <a:latin typeface="EYInterstate Light" panose="02000506000000020004" pitchFamily="2" charset="0"/>
                </a:rPr>
                <a:t>European Migration </a:t>
              </a:r>
              <a:r>
                <a:rPr lang="it-IT" sz="2000">
                  <a:solidFill>
                    <a:schemeClr val="accent1">
                      <a:lumMod val="20000"/>
                      <a:lumOff val="80000"/>
                    </a:schemeClr>
                  </a:solidFill>
                  <a:effectLst>
                    <a:outerShdw blurRad="38100" dist="25400" dir="5400000" algn="ctr">
                      <a:srgbClr val="6E747A">
                        <a:alpha val="43000"/>
                      </a:srgbClr>
                    </a:outerShdw>
                  </a:effectLst>
                  <a:latin typeface="EYInterstate Light" panose="02000506000000020004" pitchFamily="2" charset="0"/>
                </a:rPr>
                <a:t>Network- IT </a:t>
              </a:r>
              <a:r>
                <a:rPr lang="it-IT" sz="2000" dirty="0">
                  <a:solidFill>
                    <a:schemeClr val="accent1">
                      <a:lumMod val="20000"/>
                      <a:lumOff val="80000"/>
                    </a:schemeClr>
                  </a:solidFill>
                  <a:effectLst>
                    <a:outerShdw blurRad="38100" dist="25400" dir="5400000" algn="ctr">
                      <a:srgbClr val="6E747A">
                        <a:alpha val="43000"/>
                      </a:srgbClr>
                    </a:outerShdw>
                  </a:effectLst>
                  <a:latin typeface="EYInterstate Light" panose="02000506000000020004" pitchFamily="2" charset="0"/>
                </a:rPr>
                <a:t>National Contact Point </a:t>
              </a:r>
              <a:endParaRPr lang="it-IT" sz="2000" dirty="0">
                <a:solidFill>
                  <a:schemeClr val="accent1">
                    <a:lumMod val="20000"/>
                    <a:lumOff val="80000"/>
                  </a:schemeClr>
                </a:solidFill>
                <a:latin typeface="EYInterstate Light" panose="02000506000000020004" pitchFamily="2" charset="0"/>
              </a:endParaRPr>
            </a:p>
          </p:txBody>
        </p:sp>
        <p:sp>
          <p:nvSpPr>
            <p:cNvPr id="9" name="Rectangle 8">
              <a:extLst>
                <a:ext uri="{FF2B5EF4-FFF2-40B4-BE49-F238E27FC236}">
                  <a16:creationId xmlns:a16="http://schemas.microsoft.com/office/drawing/2014/main" id="{0635881D-C0FD-4383-AE00-5D44BC21E172}"/>
                </a:ext>
              </a:extLst>
            </p:cNvPr>
            <p:cNvSpPr/>
            <p:nvPr/>
          </p:nvSpPr>
          <p:spPr>
            <a:xfrm>
              <a:off x="251040" y="4204937"/>
              <a:ext cx="10858466" cy="400110"/>
            </a:xfrm>
            <a:prstGeom prst="rect">
              <a:avLst/>
            </a:prstGeom>
          </p:spPr>
          <p:txBody>
            <a:bodyPr wrap="square">
              <a:spAutoFit/>
            </a:bodyPr>
            <a:lstStyle/>
            <a:p>
              <a:pPr algn="ctr"/>
              <a:r>
                <a:rPr lang="it-IT" sz="2000" b="1">
                  <a:solidFill>
                    <a:schemeClr val="accent1">
                      <a:lumMod val="20000"/>
                      <a:lumOff val="80000"/>
                    </a:schemeClr>
                  </a:solidFill>
                  <a:effectLst>
                    <a:outerShdw blurRad="38100" dist="25400" dir="5400000" algn="ctr">
                      <a:srgbClr val="6E747A">
                        <a:alpha val="43000"/>
                      </a:srgbClr>
                    </a:outerShdw>
                  </a:effectLst>
                  <a:latin typeface="EYInterstate Light" panose="02000506000000020004" pitchFamily="2" charset="0"/>
                </a:rPr>
                <a:t>17 </a:t>
              </a:r>
              <a:r>
                <a:rPr lang="it-IT" sz="2000" b="1" err="1">
                  <a:solidFill>
                    <a:schemeClr val="accent1">
                      <a:lumMod val="20000"/>
                      <a:lumOff val="80000"/>
                    </a:schemeClr>
                  </a:solidFill>
                  <a:effectLst>
                    <a:outerShdw blurRad="38100" dist="25400" dir="5400000" algn="ctr">
                      <a:srgbClr val="6E747A">
                        <a:alpha val="43000"/>
                      </a:srgbClr>
                    </a:outerShdw>
                  </a:effectLst>
                  <a:latin typeface="EYInterstate Light" panose="02000506000000020004" pitchFamily="2" charset="0"/>
                </a:rPr>
                <a:t>June</a:t>
              </a:r>
              <a:r>
                <a:rPr lang="it-IT" sz="2000" b="1">
                  <a:solidFill>
                    <a:schemeClr val="accent1">
                      <a:lumMod val="20000"/>
                      <a:lumOff val="80000"/>
                    </a:schemeClr>
                  </a:solidFill>
                  <a:effectLst>
                    <a:outerShdw blurRad="38100" dist="25400" dir="5400000" algn="ctr">
                      <a:srgbClr val="6E747A">
                        <a:alpha val="43000"/>
                      </a:srgbClr>
                    </a:outerShdw>
                  </a:effectLst>
                  <a:latin typeface="EYInterstate Light" panose="02000506000000020004" pitchFamily="2" charset="0"/>
                </a:rPr>
                <a:t> 2020</a:t>
              </a:r>
              <a:endParaRPr lang="it-IT" sz="2000" b="1">
                <a:solidFill>
                  <a:schemeClr val="accent1">
                    <a:lumMod val="20000"/>
                    <a:lumOff val="80000"/>
                  </a:schemeClr>
                </a:solidFill>
                <a:latin typeface="EYInterstate Light" panose="02000506000000020004" pitchFamily="2" charset="0"/>
              </a:endParaRPr>
            </a:p>
          </p:txBody>
        </p:sp>
      </p:grpSp>
    </p:spTree>
    <p:extLst>
      <p:ext uri="{BB962C8B-B14F-4D97-AF65-F5344CB8AC3E}">
        <p14:creationId xmlns:p14="http://schemas.microsoft.com/office/powerpoint/2010/main" val="665027996"/>
      </p:ext>
    </p:extLst>
  </p:cSld>
  <p:clrMapOvr>
    <a:masterClrMapping/>
  </p:clrMapOvr>
  <mc:AlternateContent xmlns:mc="http://schemas.openxmlformats.org/markup-compatibility/2006" xmlns:p14="http://schemas.microsoft.com/office/powerpoint/2010/main">
    <mc:Choice Requires="p14">
      <p:transition spd="slow" p14:dur="2000" advTm="5648"/>
    </mc:Choice>
    <mc:Fallback xmlns="">
      <p:transition spd="slow" advTm="56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lv-LV" dirty="0"/>
              <a:t>Covid-19 pandemic </a:t>
            </a:r>
            <a:r>
              <a:rPr lang="it-IT" dirty="0"/>
              <a:t>response</a:t>
            </a:r>
          </a:p>
        </p:txBody>
      </p:sp>
      <p:sp>
        <p:nvSpPr>
          <p:cNvPr id="10" name="Rectangle 9">
            <a:extLst>
              <a:ext uri="{FF2B5EF4-FFF2-40B4-BE49-F238E27FC236}">
                <a16:creationId xmlns:a16="http://schemas.microsoft.com/office/drawing/2014/main" id="{92FB6D99-C3BB-42C1-A74A-86E8A1A1FB5E}"/>
              </a:ext>
            </a:extLst>
          </p:cNvPr>
          <p:cNvSpPr/>
          <p:nvPr/>
        </p:nvSpPr>
        <p:spPr>
          <a:xfrm>
            <a:off x="513210" y="1173653"/>
            <a:ext cx="11479619" cy="584775"/>
          </a:xfrm>
          <a:prstGeom prst="rect">
            <a:avLst/>
          </a:prstGeom>
          <a:solidFill>
            <a:schemeClr val="tx2">
              <a:lumMod val="95000"/>
            </a:schemeClr>
          </a:solidFill>
        </p:spPr>
        <p:txBody>
          <a:bodyPr wrap="square">
            <a:spAutoFit/>
          </a:bodyPr>
          <a:lstStyle/>
          <a:p>
            <a:r>
              <a:rPr lang="en-GB" sz="1600">
                <a:latin typeface="EYInterstate Light" panose="02000506000000020004" pitchFamily="2" charset="0"/>
              </a:rPr>
              <a:t>On May 19, 2020, the Italian Government adopted </a:t>
            </a:r>
            <a:r>
              <a:rPr lang="en-GB" sz="1600" b="1">
                <a:latin typeface="EYInterstate Light" panose="02000506000000020004" pitchFamily="2" charset="0"/>
                <a:hlinkClick r:id="rId3"/>
              </a:rPr>
              <a:t>Decree-Law n. 34</a:t>
            </a:r>
            <a:r>
              <a:rPr lang="en-GB" sz="1600" b="1">
                <a:latin typeface="EYInterstate Light" panose="02000506000000020004" pitchFamily="2" charset="0"/>
              </a:rPr>
              <a:t> </a:t>
            </a:r>
            <a:r>
              <a:rPr lang="en-GB" sz="1600">
                <a:latin typeface="EYInterstate Light" panose="02000506000000020004" pitchFamily="2" charset="0"/>
              </a:rPr>
              <a:t>to ensure adequate health protection in response of the </a:t>
            </a:r>
            <a:r>
              <a:rPr lang="en-GB" sz="1600" b="1">
                <a:latin typeface="EYInterstate Light" panose="02000506000000020004" pitchFamily="2" charset="0"/>
              </a:rPr>
              <a:t>Covid-19 pandemic </a:t>
            </a:r>
            <a:r>
              <a:rPr lang="en-GB" sz="1600">
                <a:latin typeface="EYInterstate Light" panose="02000506000000020004" pitchFamily="2" charset="0"/>
              </a:rPr>
              <a:t>and to encourage the emergence of irregular employment.</a:t>
            </a:r>
          </a:p>
        </p:txBody>
      </p:sp>
      <p:sp>
        <p:nvSpPr>
          <p:cNvPr id="53" name="Rectangle 52">
            <a:extLst>
              <a:ext uri="{FF2B5EF4-FFF2-40B4-BE49-F238E27FC236}">
                <a16:creationId xmlns:a16="http://schemas.microsoft.com/office/drawing/2014/main" id="{7042F9A4-97C0-40BB-9CDE-9F0888CEC7BB}"/>
              </a:ext>
            </a:extLst>
          </p:cNvPr>
          <p:cNvSpPr/>
          <p:nvPr/>
        </p:nvSpPr>
        <p:spPr>
          <a:xfrm>
            <a:off x="534626" y="5453747"/>
            <a:ext cx="11479619" cy="584775"/>
          </a:xfrm>
          <a:prstGeom prst="rect">
            <a:avLst/>
          </a:prstGeom>
        </p:spPr>
        <p:txBody>
          <a:bodyPr wrap="square">
            <a:spAutoFit/>
          </a:bodyPr>
          <a:lstStyle/>
          <a:p>
            <a:pPr algn="just"/>
            <a:r>
              <a:rPr lang="en-US" sz="1600" dirty="0">
                <a:latin typeface="EYInterstate Light" panose="02000506000000020004" pitchFamily="2" charset="0"/>
              </a:rPr>
              <a:t>The Decree will contribute to tackle the gangmasters system. It will assist the agricultural sector affected by seasonal labour shortage due to travel restriction, and will reduce the stock of irregular migrants in Italy. </a:t>
            </a:r>
            <a:endParaRPr lang="en-GB" sz="1600" dirty="0">
              <a:latin typeface="EYInterstate Light" panose="02000506000000020004" pitchFamily="2" charset="0"/>
            </a:endParaRPr>
          </a:p>
        </p:txBody>
      </p:sp>
      <p:grpSp>
        <p:nvGrpSpPr>
          <p:cNvPr id="59" name="Group 58">
            <a:extLst>
              <a:ext uri="{FF2B5EF4-FFF2-40B4-BE49-F238E27FC236}">
                <a16:creationId xmlns:a16="http://schemas.microsoft.com/office/drawing/2014/main" id="{78194F5E-A1F6-4F1E-AA3D-B04DA2621070}"/>
              </a:ext>
            </a:extLst>
          </p:cNvPr>
          <p:cNvGrpSpPr/>
          <p:nvPr/>
        </p:nvGrpSpPr>
        <p:grpSpPr>
          <a:xfrm>
            <a:off x="622591" y="1881607"/>
            <a:ext cx="11391654" cy="3414632"/>
            <a:chOff x="601175" y="1917806"/>
            <a:chExt cx="11391654" cy="3414632"/>
          </a:xfrm>
        </p:grpSpPr>
        <p:grpSp>
          <p:nvGrpSpPr>
            <p:cNvPr id="23" name="Group 22">
              <a:extLst>
                <a:ext uri="{FF2B5EF4-FFF2-40B4-BE49-F238E27FC236}">
                  <a16:creationId xmlns:a16="http://schemas.microsoft.com/office/drawing/2014/main" id="{9FF86D34-D3BA-449E-B81C-BFD5D78C4C56}"/>
                </a:ext>
              </a:extLst>
            </p:cNvPr>
            <p:cNvGrpSpPr/>
            <p:nvPr/>
          </p:nvGrpSpPr>
          <p:grpSpPr>
            <a:xfrm>
              <a:off x="601175" y="2478959"/>
              <a:ext cx="5466314" cy="2784235"/>
              <a:chOff x="914819" y="2036882"/>
              <a:chExt cx="5466314" cy="2784235"/>
            </a:xfrm>
          </p:grpSpPr>
          <p:sp>
            <p:nvSpPr>
              <p:cNvPr id="13" name="Oval 12">
                <a:extLst>
                  <a:ext uri="{FF2B5EF4-FFF2-40B4-BE49-F238E27FC236}">
                    <a16:creationId xmlns:a16="http://schemas.microsoft.com/office/drawing/2014/main" id="{69970166-C5B9-4E84-A1C7-BB0DE7E67A99}"/>
                  </a:ext>
                </a:extLst>
              </p:cNvPr>
              <p:cNvSpPr>
                <a:spLocks noChangeAspect="1"/>
              </p:cNvSpPr>
              <p:nvPr/>
            </p:nvSpPr>
            <p:spPr>
              <a:xfrm>
                <a:off x="914820" y="2036882"/>
                <a:ext cx="817091" cy="817091"/>
              </a:xfrm>
              <a:prstGeom prst="ellipse">
                <a:avLst/>
              </a:prstGeom>
              <a:solidFill>
                <a:schemeClr val="tx2"/>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val 15">
                <a:extLst>
                  <a:ext uri="{FF2B5EF4-FFF2-40B4-BE49-F238E27FC236}">
                    <a16:creationId xmlns:a16="http://schemas.microsoft.com/office/drawing/2014/main" id="{4F3E5431-D3F5-40D2-900B-7515985D7A42}"/>
                  </a:ext>
                </a:extLst>
              </p:cNvPr>
              <p:cNvSpPr>
                <a:spLocks noChangeAspect="1"/>
              </p:cNvSpPr>
              <p:nvPr/>
            </p:nvSpPr>
            <p:spPr>
              <a:xfrm>
                <a:off x="914819" y="3020454"/>
                <a:ext cx="817091" cy="817091"/>
              </a:xfrm>
              <a:prstGeom prst="ellipse">
                <a:avLst/>
              </a:prstGeom>
              <a:solidFill>
                <a:schemeClr val="tx2"/>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Oval 16">
                <a:extLst>
                  <a:ext uri="{FF2B5EF4-FFF2-40B4-BE49-F238E27FC236}">
                    <a16:creationId xmlns:a16="http://schemas.microsoft.com/office/drawing/2014/main" id="{856EA80E-9E25-4BFC-AF4D-FE3FC41ED840}"/>
                  </a:ext>
                </a:extLst>
              </p:cNvPr>
              <p:cNvSpPr>
                <a:spLocks noChangeAspect="1"/>
              </p:cNvSpPr>
              <p:nvPr/>
            </p:nvSpPr>
            <p:spPr>
              <a:xfrm>
                <a:off x="914819" y="4004026"/>
                <a:ext cx="817091" cy="817091"/>
              </a:xfrm>
              <a:prstGeom prst="ellipse">
                <a:avLst/>
              </a:prstGeom>
              <a:solidFill>
                <a:schemeClr val="tx2"/>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3A60CF82-F1C9-42E3-8B89-EE809C1353D1}"/>
                  </a:ext>
                </a:extLst>
              </p:cNvPr>
              <p:cNvSpPr/>
              <p:nvPr/>
            </p:nvSpPr>
            <p:spPr>
              <a:xfrm>
                <a:off x="1917943" y="2061334"/>
                <a:ext cx="4293324" cy="830997"/>
              </a:xfrm>
              <a:prstGeom prst="rect">
                <a:avLst/>
              </a:prstGeom>
            </p:spPr>
            <p:txBody>
              <a:bodyPr wrap="square">
                <a:spAutoFit/>
              </a:bodyPr>
              <a:lstStyle/>
              <a:p>
                <a:pPr algn="just"/>
                <a:r>
                  <a:rPr lang="it-IT" sz="1600" b="1">
                    <a:latin typeface="EYInterstate Light" panose="02000506000000020004" pitchFamily="2" charset="0"/>
                  </a:rPr>
                  <a:t>A</a:t>
                </a:r>
                <a:r>
                  <a:rPr lang="lv-LV" sz="1600" b="1">
                    <a:latin typeface="EYInterstate Light" panose="02000506000000020004" pitchFamily="2" charset="0"/>
                  </a:rPr>
                  <a:t>griculture</a:t>
                </a:r>
                <a:r>
                  <a:rPr lang="lv-LV" sz="1600">
                    <a:latin typeface="EYInterstate Light" panose="02000506000000020004" pitchFamily="2" charset="0"/>
                  </a:rPr>
                  <a:t>, livestock and animal husbandry, fisheries and aquaculture and related activities</a:t>
                </a:r>
                <a:endParaRPr lang="en-GB" sz="1400">
                  <a:latin typeface="EYInterstate Light" panose="02000506000000020004" pitchFamily="2" charset="0"/>
                </a:endParaRPr>
              </a:p>
            </p:txBody>
          </p:sp>
          <p:sp>
            <p:nvSpPr>
              <p:cNvPr id="20" name="Rectangle 19">
                <a:extLst>
                  <a:ext uri="{FF2B5EF4-FFF2-40B4-BE49-F238E27FC236}">
                    <a16:creationId xmlns:a16="http://schemas.microsoft.com/office/drawing/2014/main" id="{F1F21FE9-F1A3-4ECC-AE27-405D521FCF51}"/>
                  </a:ext>
                </a:extLst>
              </p:cNvPr>
              <p:cNvSpPr/>
              <p:nvPr/>
            </p:nvSpPr>
            <p:spPr>
              <a:xfrm>
                <a:off x="1917943" y="3165452"/>
                <a:ext cx="4215200" cy="584775"/>
              </a:xfrm>
              <a:prstGeom prst="rect">
                <a:avLst/>
              </a:prstGeom>
            </p:spPr>
            <p:txBody>
              <a:bodyPr wrap="square">
                <a:spAutoFit/>
              </a:bodyPr>
              <a:lstStyle/>
              <a:p>
                <a:pPr algn="just"/>
                <a:r>
                  <a:rPr lang="it-IT" sz="1600" dirty="0">
                    <a:latin typeface="EYInterstate Light" panose="02000506000000020004" pitchFamily="2" charset="0"/>
                  </a:rPr>
                  <a:t>A</a:t>
                </a:r>
                <a:r>
                  <a:rPr lang="lv-LV" sz="1600" b="1" dirty="0">
                    <a:latin typeface="EYInterstate Light" panose="02000506000000020004" pitchFamily="2" charset="0"/>
                  </a:rPr>
                  <a:t>ssistance </a:t>
                </a:r>
                <a:r>
                  <a:rPr lang="it-IT" sz="1600" b="1" dirty="0">
                    <a:latin typeface="EYInterstate Light" panose="02000506000000020004" pitchFamily="2" charset="0"/>
                  </a:rPr>
                  <a:t>to people </a:t>
                </a:r>
                <a:r>
                  <a:rPr lang="lv-LV" sz="1600" b="1" dirty="0">
                    <a:latin typeface="EYInterstate Light" panose="02000506000000020004" pitchFamily="2" charset="0"/>
                  </a:rPr>
                  <a:t>or </a:t>
                </a:r>
                <a:r>
                  <a:rPr lang="it-IT" sz="1600" b="1" dirty="0">
                    <a:latin typeface="EYInterstate Light" panose="02000506000000020004" pitchFamily="2" charset="0"/>
                  </a:rPr>
                  <a:t>family members</a:t>
                </a:r>
                <a:r>
                  <a:rPr lang="lv-LV" sz="1600" b="1" dirty="0">
                    <a:latin typeface="EYInterstate Light" panose="02000506000000020004" pitchFamily="2" charset="0"/>
                  </a:rPr>
                  <a:t> </a:t>
                </a:r>
                <a:r>
                  <a:rPr lang="lv-LV" sz="1600" dirty="0">
                    <a:latin typeface="EYInterstate Light" panose="02000506000000020004" pitchFamily="2" charset="0"/>
                  </a:rPr>
                  <a:t>suffering from pathologies or handicaps</a:t>
                </a:r>
                <a:endParaRPr lang="en-GB" sz="1600" dirty="0">
                  <a:latin typeface="EYInterstate Light" panose="02000506000000020004" pitchFamily="2" charset="0"/>
                </a:endParaRPr>
              </a:p>
            </p:txBody>
          </p:sp>
          <p:sp>
            <p:nvSpPr>
              <p:cNvPr id="21" name="Rectangle 20">
                <a:extLst>
                  <a:ext uri="{FF2B5EF4-FFF2-40B4-BE49-F238E27FC236}">
                    <a16:creationId xmlns:a16="http://schemas.microsoft.com/office/drawing/2014/main" id="{0A2E4E81-7106-4C18-A9F3-4230F169D539}"/>
                  </a:ext>
                </a:extLst>
              </p:cNvPr>
              <p:cNvSpPr/>
              <p:nvPr/>
            </p:nvSpPr>
            <p:spPr>
              <a:xfrm>
                <a:off x="1917942" y="4221725"/>
                <a:ext cx="4463191" cy="338554"/>
              </a:xfrm>
              <a:prstGeom prst="rect">
                <a:avLst/>
              </a:prstGeom>
            </p:spPr>
            <p:txBody>
              <a:bodyPr wrap="square">
                <a:spAutoFit/>
              </a:bodyPr>
              <a:lstStyle/>
              <a:p>
                <a:pPr algn="just"/>
                <a:r>
                  <a:rPr lang="it-IT" sz="1600" b="1">
                    <a:latin typeface="EYInterstate Light" panose="02000506000000020004" pitchFamily="2" charset="0"/>
                  </a:rPr>
                  <a:t>D</a:t>
                </a:r>
                <a:r>
                  <a:rPr lang="lv-LV" sz="1600" b="1">
                    <a:latin typeface="EYInterstate Light" panose="02000506000000020004" pitchFamily="2" charset="0"/>
                  </a:rPr>
                  <a:t>omestic work </a:t>
                </a:r>
                <a:r>
                  <a:rPr lang="lv-LV" sz="1600">
                    <a:latin typeface="EYInterstate Light" panose="02000506000000020004" pitchFamily="2" charset="0"/>
                  </a:rPr>
                  <a:t>to support family needs</a:t>
                </a:r>
                <a:endParaRPr lang="en-GB" sz="1200">
                  <a:latin typeface="EYInterstate Light" panose="02000506000000020004" pitchFamily="2" charset="0"/>
                </a:endParaRPr>
              </a:p>
            </p:txBody>
          </p:sp>
          <p:pic>
            <p:nvPicPr>
              <p:cNvPr id="5" name="Picture 4">
                <a:extLst>
                  <a:ext uri="{FF2B5EF4-FFF2-40B4-BE49-F238E27FC236}">
                    <a16:creationId xmlns:a16="http://schemas.microsoft.com/office/drawing/2014/main" id="{B9ED5A1D-790E-4071-9CD1-5AAEF8BAD2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676" y="2217189"/>
                <a:ext cx="503585" cy="483601"/>
              </a:xfrm>
              <a:prstGeom prst="rect">
                <a:avLst/>
              </a:prstGeom>
            </p:spPr>
          </p:pic>
          <p:pic>
            <p:nvPicPr>
              <p:cNvPr id="7" name="Picture 6">
                <a:extLst>
                  <a:ext uri="{FF2B5EF4-FFF2-40B4-BE49-F238E27FC236}">
                    <a16:creationId xmlns:a16="http://schemas.microsoft.com/office/drawing/2014/main" id="{D643E333-1DB6-492D-9C86-A9189961E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073" y="3186224"/>
                <a:ext cx="472188" cy="485552"/>
              </a:xfrm>
              <a:prstGeom prst="rect">
                <a:avLst/>
              </a:prstGeom>
            </p:spPr>
          </p:pic>
          <p:pic>
            <p:nvPicPr>
              <p:cNvPr id="22" name="Picture 21">
                <a:extLst>
                  <a:ext uri="{FF2B5EF4-FFF2-40B4-BE49-F238E27FC236}">
                    <a16:creationId xmlns:a16="http://schemas.microsoft.com/office/drawing/2014/main" id="{5F263E53-F69B-4EC5-89DF-A01FF2AFFE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676" y="4147820"/>
                <a:ext cx="461634" cy="486364"/>
              </a:xfrm>
              <a:prstGeom prst="rect">
                <a:avLst/>
              </a:prstGeom>
            </p:spPr>
          </p:pic>
        </p:grpSp>
        <p:grpSp>
          <p:nvGrpSpPr>
            <p:cNvPr id="33" name="Group 32">
              <a:extLst>
                <a:ext uri="{FF2B5EF4-FFF2-40B4-BE49-F238E27FC236}">
                  <a16:creationId xmlns:a16="http://schemas.microsoft.com/office/drawing/2014/main" id="{D010F068-D64A-4684-89D1-EFC296E3FC80}"/>
                </a:ext>
              </a:extLst>
            </p:cNvPr>
            <p:cNvGrpSpPr/>
            <p:nvPr/>
          </p:nvGrpSpPr>
          <p:grpSpPr>
            <a:xfrm>
              <a:off x="6372501" y="2389637"/>
              <a:ext cx="5620328" cy="2942801"/>
              <a:chOff x="914819" y="1947560"/>
              <a:chExt cx="5620328" cy="2942801"/>
            </a:xfrm>
          </p:grpSpPr>
          <p:sp>
            <p:nvSpPr>
              <p:cNvPr id="34" name="Oval 33">
                <a:extLst>
                  <a:ext uri="{FF2B5EF4-FFF2-40B4-BE49-F238E27FC236}">
                    <a16:creationId xmlns:a16="http://schemas.microsoft.com/office/drawing/2014/main" id="{0B7C6E98-BEC1-43E4-9F25-515A53231A0F}"/>
                  </a:ext>
                </a:extLst>
              </p:cNvPr>
              <p:cNvSpPr>
                <a:spLocks noChangeAspect="1"/>
              </p:cNvSpPr>
              <p:nvPr/>
            </p:nvSpPr>
            <p:spPr>
              <a:xfrm>
                <a:off x="914820" y="2036882"/>
                <a:ext cx="817091" cy="817091"/>
              </a:xfrm>
              <a:prstGeom prst="ellipse">
                <a:avLst/>
              </a:prstGeom>
              <a:solidFill>
                <a:schemeClr val="tx2"/>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5" name="Oval 34">
                <a:extLst>
                  <a:ext uri="{FF2B5EF4-FFF2-40B4-BE49-F238E27FC236}">
                    <a16:creationId xmlns:a16="http://schemas.microsoft.com/office/drawing/2014/main" id="{E0CA054F-9EB7-45DE-8053-8B9D138FCEB6}"/>
                  </a:ext>
                </a:extLst>
              </p:cNvPr>
              <p:cNvSpPr>
                <a:spLocks noChangeAspect="1"/>
              </p:cNvSpPr>
              <p:nvPr/>
            </p:nvSpPr>
            <p:spPr>
              <a:xfrm>
                <a:off x="914819" y="3020454"/>
                <a:ext cx="817091" cy="817091"/>
              </a:xfrm>
              <a:prstGeom prst="ellipse">
                <a:avLst/>
              </a:prstGeom>
              <a:solidFill>
                <a:schemeClr val="tx2"/>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Oval 35">
                <a:extLst>
                  <a:ext uri="{FF2B5EF4-FFF2-40B4-BE49-F238E27FC236}">
                    <a16:creationId xmlns:a16="http://schemas.microsoft.com/office/drawing/2014/main" id="{B89E1D04-6DE8-4D87-8228-ABC048928FA0}"/>
                  </a:ext>
                </a:extLst>
              </p:cNvPr>
              <p:cNvSpPr>
                <a:spLocks noChangeAspect="1"/>
              </p:cNvSpPr>
              <p:nvPr/>
            </p:nvSpPr>
            <p:spPr>
              <a:xfrm>
                <a:off x="914819" y="4004026"/>
                <a:ext cx="817091" cy="817091"/>
              </a:xfrm>
              <a:prstGeom prst="ellipse">
                <a:avLst/>
              </a:prstGeom>
              <a:solidFill>
                <a:schemeClr val="tx2"/>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D9B62748-4777-4718-9376-42B60FC80344}"/>
                  </a:ext>
                </a:extLst>
              </p:cNvPr>
              <p:cNvSpPr/>
              <p:nvPr/>
            </p:nvSpPr>
            <p:spPr>
              <a:xfrm>
                <a:off x="1886426" y="1947560"/>
                <a:ext cx="4648721" cy="1077218"/>
              </a:xfrm>
              <a:prstGeom prst="rect">
                <a:avLst/>
              </a:prstGeom>
            </p:spPr>
            <p:txBody>
              <a:bodyPr wrap="square">
                <a:spAutoFit/>
              </a:bodyPr>
              <a:lstStyle/>
              <a:p>
                <a:pPr algn="just"/>
                <a:r>
                  <a:rPr lang="en-US" sz="1600" dirty="0">
                    <a:latin typeface="EYInterstate Light" panose="02000506000000020004" pitchFamily="2" charset="0"/>
                  </a:rPr>
                  <a:t>Employers (nationals, EU citizens or EU long-term residence holders) can apply to sign a job contract with irregular foreign citizens or declare an irregular employment relationship.</a:t>
                </a:r>
                <a:endParaRPr lang="en-GB" sz="1400" dirty="0">
                  <a:latin typeface="EYInterstate Light" panose="02000506000000020004" pitchFamily="2" charset="0"/>
                </a:endParaRPr>
              </a:p>
            </p:txBody>
          </p:sp>
          <p:sp>
            <p:nvSpPr>
              <p:cNvPr id="39" name="Rectangle 38">
                <a:extLst>
                  <a:ext uri="{FF2B5EF4-FFF2-40B4-BE49-F238E27FC236}">
                    <a16:creationId xmlns:a16="http://schemas.microsoft.com/office/drawing/2014/main" id="{909D0BBF-14D5-4B6F-B286-043CECCA216A}"/>
                  </a:ext>
                </a:extLst>
              </p:cNvPr>
              <p:cNvSpPr/>
              <p:nvPr/>
            </p:nvSpPr>
            <p:spPr>
              <a:xfrm>
                <a:off x="1854012" y="4305586"/>
                <a:ext cx="4463191" cy="584775"/>
              </a:xfrm>
              <a:prstGeom prst="rect">
                <a:avLst/>
              </a:prstGeom>
            </p:spPr>
            <p:txBody>
              <a:bodyPr wrap="square">
                <a:spAutoFit/>
              </a:bodyPr>
              <a:lstStyle/>
              <a:p>
                <a:pPr algn="just"/>
                <a:r>
                  <a:rPr lang="lv-LV" sz="1600" dirty="0">
                    <a:latin typeface="EYInterstate Light" panose="02000506000000020004" pitchFamily="2" charset="0"/>
                  </a:rPr>
                  <a:t>Applications may be submitted </a:t>
                </a:r>
                <a:r>
                  <a:rPr lang="lv-LV" sz="1600" b="1" dirty="0">
                    <a:latin typeface="EYInterstate Light" panose="02000506000000020004" pitchFamily="2" charset="0"/>
                  </a:rPr>
                  <a:t>from 1 June to 15 July 2020</a:t>
                </a:r>
                <a:r>
                  <a:rPr lang="lv-LV" sz="1600" dirty="0">
                    <a:latin typeface="EYInterstate Light" panose="02000506000000020004" pitchFamily="2" charset="0"/>
                  </a:rPr>
                  <a:t>. </a:t>
                </a:r>
                <a:endParaRPr lang="it-IT" sz="1600" dirty="0">
                  <a:latin typeface="EYInterstate Light" panose="02000506000000020004" pitchFamily="2" charset="0"/>
                </a:endParaRPr>
              </a:p>
            </p:txBody>
          </p:sp>
        </p:grpSp>
        <p:cxnSp>
          <p:nvCxnSpPr>
            <p:cNvPr id="28" name="Straight Connector 27">
              <a:extLst>
                <a:ext uri="{FF2B5EF4-FFF2-40B4-BE49-F238E27FC236}">
                  <a16:creationId xmlns:a16="http://schemas.microsoft.com/office/drawing/2014/main" id="{394532E2-83D4-4ED8-A4EF-3CABA675D710}"/>
                </a:ext>
              </a:extLst>
            </p:cNvPr>
            <p:cNvCxnSpPr>
              <a:cxnSpLocks/>
            </p:cNvCxnSpPr>
            <p:nvPr/>
          </p:nvCxnSpPr>
          <p:spPr>
            <a:xfrm>
              <a:off x="6096000" y="2195152"/>
              <a:ext cx="0" cy="3137286"/>
            </a:xfrm>
            <a:prstGeom prst="line">
              <a:avLst/>
            </a:prstGeom>
            <a:ln w="38100">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5F35B02-BFCD-49C8-9690-DFA666F07800}"/>
                </a:ext>
              </a:extLst>
            </p:cNvPr>
            <p:cNvSpPr/>
            <p:nvPr/>
          </p:nvSpPr>
          <p:spPr>
            <a:xfrm>
              <a:off x="7333114" y="3471987"/>
              <a:ext cx="4638295" cy="1323439"/>
            </a:xfrm>
            <a:prstGeom prst="rect">
              <a:avLst/>
            </a:prstGeom>
          </p:spPr>
          <p:txBody>
            <a:bodyPr wrap="square">
              <a:spAutoFit/>
            </a:bodyPr>
            <a:lstStyle/>
            <a:p>
              <a:pPr algn="just"/>
              <a:r>
                <a:rPr lang="en-US" sz="1600" dirty="0">
                  <a:latin typeface="EYInterstate Light" panose="02000506000000020004" pitchFamily="2" charset="0"/>
                </a:rPr>
                <a:t>Foreign citizens, with a residence permit expired as of </a:t>
              </a:r>
              <a:r>
                <a:rPr lang="en-US" sz="1600" b="1" dirty="0">
                  <a:latin typeface="EYInterstate Light" panose="02000506000000020004" pitchFamily="2" charset="0"/>
                </a:rPr>
                <a:t>October 31, 2019</a:t>
              </a:r>
              <a:r>
                <a:rPr lang="en-US" sz="1600" dirty="0">
                  <a:latin typeface="EYInterstate Light" panose="02000506000000020004" pitchFamily="2" charset="0"/>
                </a:rPr>
                <a:t>, who can demonstrated have worked in the sectors foreseen, may apply for a temporary residence permit of </a:t>
              </a:r>
              <a:r>
                <a:rPr lang="en-US" sz="1600" b="1" dirty="0">
                  <a:latin typeface="EYInterstate Light" panose="02000506000000020004" pitchFamily="2" charset="0"/>
                </a:rPr>
                <a:t>6 months</a:t>
              </a:r>
              <a:r>
                <a:rPr lang="en-US" sz="1600" dirty="0">
                  <a:latin typeface="EYInterstate Light" panose="02000506000000020004" pitchFamily="2" charset="0"/>
                </a:rPr>
                <a:t>, valid </a:t>
              </a:r>
              <a:r>
                <a:rPr lang="en-US" sz="1600" b="1" dirty="0">
                  <a:latin typeface="EYInterstate Light" panose="02000506000000020004" pitchFamily="2" charset="0"/>
                </a:rPr>
                <a:t>only in Italy</a:t>
              </a:r>
              <a:r>
                <a:rPr lang="en-US" sz="1600" dirty="0">
                  <a:latin typeface="EYInterstate Light" panose="02000506000000020004" pitchFamily="2" charset="0"/>
                </a:rPr>
                <a:t>, in order to find a job.</a:t>
              </a:r>
              <a:endParaRPr lang="en-GB" sz="1600" dirty="0">
                <a:latin typeface="EYInterstate Light" panose="02000506000000020004" pitchFamily="2" charset="0"/>
              </a:endParaRPr>
            </a:p>
          </p:txBody>
        </p:sp>
        <p:sp>
          <p:nvSpPr>
            <p:cNvPr id="47" name="TextBox 46">
              <a:extLst>
                <a:ext uri="{FF2B5EF4-FFF2-40B4-BE49-F238E27FC236}">
                  <a16:creationId xmlns:a16="http://schemas.microsoft.com/office/drawing/2014/main" id="{3F1C1AEE-88F1-43B2-9166-4961166CA236}"/>
                </a:ext>
              </a:extLst>
            </p:cNvPr>
            <p:cNvSpPr txBox="1"/>
            <p:nvPr/>
          </p:nvSpPr>
          <p:spPr>
            <a:xfrm>
              <a:off x="2474634" y="1948931"/>
              <a:ext cx="1803312" cy="246221"/>
            </a:xfrm>
            <a:prstGeom prst="rect">
              <a:avLst/>
            </a:prstGeom>
            <a:solidFill>
              <a:srgbClr val="002060"/>
            </a:solidFill>
          </p:spPr>
          <p:txBody>
            <a:bodyPr wrap="square" lIns="0" tIns="36576" rIns="0" bIns="0" rtlCol="0">
              <a:spAutoFit/>
            </a:bodyPr>
            <a:lstStyle/>
            <a:p>
              <a:pPr algn="ctr">
                <a:lnSpc>
                  <a:spcPct val="85000"/>
                </a:lnSpc>
                <a:spcAft>
                  <a:spcPts val="600"/>
                </a:spcAft>
                <a:buClr>
                  <a:schemeClr val="accent2"/>
                </a:buClr>
                <a:buSzPct val="70000"/>
              </a:pPr>
              <a:r>
                <a:rPr lang="en-GB" sz="1600" b="1">
                  <a:solidFill>
                    <a:schemeClr val="tx2"/>
                  </a:solidFill>
                  <a:latin typeface="EYInterstate Light" panose="02000506000000020004" pitchFamily="2" charset="0"/>
                </a:rPr>
                <a:t>SECTORS</a:t>
              </a:r>
            </a:p>
          </p:txBody>
        </p:sp>
        <p:sp>
          <p:nvSpPr>
            <p:cNvPr id="49" name="TextBox 48">
              <a:extLst>
                <a:ext uri="{FF2B5EF4-FFF2-40B4-BE49-F238E27FC236}">
                  <a16:creationId xmlns:a16="http://schemas.microsoft.com/office/drawing/2014/main" id="{8A03C8AC-AAE8-46D0-B167-B0DD7422D66A}"/>
                </a:ext>
              </a:extLst>
            </p:cNvPr>
            <p:cNvSpPr txBox="1"/>
            <p:nvPr/>
          </p:nvSpPr>
          <p:spPr>
            <a:xfrm>
              <a:off x="7991696" y="1917806"/>
              <a:ext cx="1925632" cy="246221"/>
            </a:xfrm>
            <a:prstGeom prst="rect">
              <a:avLst/>
            </a:prstGeom>
            <a:solidFill>
              <a:srgbClr val="002060"/>
            </a:solidFill>
          </p:spPr>
          <p:txBody>
            <a:bodyPr wrap="square" lIns="0" tIns="36576" rIns="0" bIns="0" rtlCol="0">
              <a:spAutoFit/>
            </a:bodyPr>
            <a:lstStyle>
              <a:defPPr>
                <a:defRPr lang="it-IT"/>
              </a:defPPr>
              <a:lvl1pPr algn="ctr">
                <a:lnSpc>
                  <a:spcPct val="85000"/>
                </a:lnSpc>
                <a:spcAft>
                  <a:spcPts val="600"/>
                </a:spcAft>
                <a:buClr>
                  <a:schemeClr val="accent2"/>
                </a:buClr>
                <a:buSzPct val="70000"/>
                <a:defRPr sz="1600" b="1">
                  <a:solidFill>
                    <a:schemeClr val="tx2"/>
                  </a:solidFill>
                  <a:latin typeface="EYInterstate Light" panose="02000506000000020004" pitchFamily="2" charset="0"/>
                </a:defRPr>
              </a:lvl1pPr>
            </a:lstStyle>
            <a:p>
              <a:r>
                <a:rPr lang="en-GB"/>
                <a:t>MAIN PROVISIONS</a:t>
              </a:r>
            </a:p>
          </p:txBody>
        </p:sp>
        <p:pic>
          <p:nvPicPr>
            <p:cNvPr id="44" name="Picture 43">
              <a:extLst>
                <a:ext uri="{FF2B5EF4-FFF2-40B4-BE49-F238E27FC236}">
                  <a16:creationId xmlns:a16="http://schemas.microsoft.com/office/drawing/2014/main" id="{6B5A238A-680C-45F5-A3A0-876C781F6E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9362" y="2646067"/>
              <a:ext cx="451853" cy="456198"/>
            </a:xfrm>
            <a:prstGeom prst="rect">
              <a:avLst/>
            </a:prstGeom>
          </p:spPr>
        </p:pic>
        <p:pic>
          <p:nvPicPr>
            <p:cNvPr id="46" name="Picture 45">
              <a:extLst>
                <a:ext uri="{FF2B5EF4-FFF2-40B4-BE49-F238E27FC236}">
                  <a16:creationId xmlns:a16="http://schemas.microsoft.com/office/drawing/2014/main" id="{81656F6A-5DBE-4D36-BE06-72C235827A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4084" y="3707434"/>
              <a:ext cx="417131" cy="448031"/>
            </a:xfrm>
            <a:prstGeom prst="rect">
              <a:avLst/>
            </a:prstGeom>
          </p:spPr>
        </p:pic>
        <p:pic>
          <p:nvPicPr>
            <p:cNvPr id="57" name="Picture 56">
              <a:extLst>
                <a:ext uri="{FF2B5EF4-FFF2-40B4-BE49-F238E27FC236}">
                  <a16:creationId xmlns:a16="http://schemas.microsoft.com/office/drawing/2014/main" id="{DA48A986-4E96-47E7-B2B1-57FECDB359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7051" y="4617969"/>
              <a:ext cx="467989" cy="488881"/>
            </a:xfrm>
            <a:prstGeom prst="rect">
              <a:avLst/>
            </a:prstGeom>
          </p:spPr>
        </p:pic>
      </p:grpSp>
      <p:pic>
        <p:nvPicPr>
          <p:cNvPr id="29" name="Picture 28">
            <a:extLst>
              <a:ext uri="{FF2B5EF4-FFF2-40B4-BE49-F238E27FC236}">
                <a16:creationId xmlns:a16="http://schemas.microsoft.com/office/drawing/2014/main" id="{DBFF54F5-F665-4FF1-97E0-010D3F2ED375}"/>
              </a:ext>
            </a:extLst>
          </p:cNvPr>
          <p:cNvPicPr>
            <a:picLocks noChangeAspect="1"/>
          </p:cNvPicPr>
          <p:nvPr/>
        </p:nvPicPr>
        <p:blipFill rotWithShape="1">
          <a:blip r:embed="rId10">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31" name="Immagine 4">
            <a:extLst>
              <a:ext uri="{FF2B5EF4-FFF2-40B4-BE49-F238E27FC236}">
                <a16:creationId xmlns:a16="http://schemas.microsoft.com/office/drawing/2014/main" id="{06FD8C03-503D-45CC-A35C-C18408DE5B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344862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FA73E5AD-E7AA-4662-84BA-03F3358D4B5A}"/>
              </a:ext>
            </a:extLst>
          </p:cNvPr>
          <p:cNvSpPr>
            <a:spLocks noGrp="1"/>
          </p:cNvSpPr>
          <p:nvPr>
            <p:ph type="title"/>
          </p:nvPr>
        </p:nvSpPr>
        <p:spPr>
          <a:xfrm>
            <a:off x="2851059" y="2624328"/>
            <a:ext cx="6460089" cy="804672"/>
          </a:xfrm>
        </p:spPr>
        <p:txBody>
          <a:bodyPr anchor="ctr"/>
          <a:lstStyle/>
          <a:p>
            <a:r>
              <a:rPr lang="it-IT" dirty="0"/>
              <a:t>Thank you for your attention! </a:t>
            </a:r>
          </a:p>
        </p:txBody>
      </p:sp>
      <p:pic>
        <p:nvPicPr>
          <p:cNvPr id="3" name="Picture 2">
            <a:extLst>
              <a:ext uri="{FF2B5EF4-FFF2-40B4-BE49-F238E27FC236}">
                <a16:creationId xmlns:a16="http://schemas.microsoft.com/office/drawing/2014/main" id="{C4AFCD49-84F2-4D46-BB5C-E3F0627E0684}"/>
              </a:ext>
            </a:extLst>
          </p:cNvPr>
          <p:cNvPicPr>
            <a:picLocks noChangeAspect="1"/>
          </p:cNvPicPr>
          <p:nvPr/>
        </p:nvPicPr>
        <p:blipFill rotWithShape="1">
          <a:blip r:embed="rId3">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4" name="Immagine 4">
            <a:extLst>
              <a:ext uri="{FF2B5EF4-FFF2-40B4-BE49-F238E27FC236}">
                <a16:creationId xmlns:a16="http://schemas.microsoft.com/office/drawing/2014/main" id="{52575D9C-4683-4897-BF31-8419602C6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97015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9A5408-2463-4245-B214-051D391E6DAC}"/>
              </a:ext>
            </a:extLst>
          </p:cNvPr>
          <p:cNvPicPr>
            <a:picLocks noChangeAspect="1"/>
          </p:cNvPicPr>
          <p:nvPr/>
        </p:nvPicPr>
        <p:blipFill rotWithShape="1">
          <a:blip r:embed="rId2">
            <a:extLst>
              <a:ext uri="{28A0092B-C50C-407E-A947-70E740481C1C}">
                <a14:useLocalDpi xmlns:a14="http://schemas.microsoft.com/office/drawing/2010/main" val="0"/>
              </a:ext>
            </a:extLst>
          </a:blip>
          <a:srcRect r="31977"/>
          <a:stretch/>
        </p:blipFill>
        <p:spPr>
          <a:xfrm>
            <a:off x="6438507" y="0"/>
            <a:ext cx="5753493" cy="6858000"/>
          </a:xfrm>
          <a:prstGeom prst="rect">
            <a:avLst/>
          </a:prstGeom>
        </p:spPr>
      </p:pic>
      <p:sp>
        <p:nvSpPr>
          <p:cNvPr id="3" name="Rectangle 2"/>
          <p:cNvSpPr/>
          <p:nvPr/>
        </p:nvSpPr>
        <p:spPr>
          <a:xfrm>
            <a:off x="772998" y="2529946"/>
            <a:ext cx="4835951" cy="14374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chemeClr val="tx1"/>
                </a:solidFill>
                <a:effectLst/>
                <a:uLnTx/>
                <a:uFillTx/>
                <a:latin typeface="EYInterstate" panose="02000503020000020004" pitchFamily="2" charset="0"/>
                <a:ea typeface="+mn-ea"/>
                <a:cs typeface="+mn-cs"/>
              </a:rPr>
              <a:t>Relevant data </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chemeClr val="tx1"/>
                </a:solidFill>
                <a:effectLst/>
                <a:uLnTx/>
                <a:uFillTx/>
                <a:latin typeface="EYInterstate" panose="02000503020000020004" pitchFamily="2" charset="0"/>
                <a:ea typeface="+mn-ea"/>
                <a:cs typeface="+mn-cs"/>
              </a:rPr>
              <a:t>on caporalato</a:t>
            </a:r>
          </a:p>
          <a:p>
            <a:pPr lvl="0" algn="ctr" defTabSz="913943">
              <a:defRPr/>
            </a:pPr>
            <a:r>
              <a:rPr lang="en-US" b="1" dirty="0">
                <a:solidFill>
                  <a:schemeClr val="tx1"/>
                </a:solidFill>
                <a:latin typeface="EYInterstate" panose="02000503020000020004" pitchFamily="2" charset="0"/>
              </a:rPr>
              <a:t>FOURTH REPORT ON AGRO-MAFIAS AND GANGMASTERS 2018</a:t>
            </a:r>
          </a:p>
          <a:p>
            <a:pPr lvl="0" algn="ctr" defTabSz="913943">
              <a:defRPr/>
            </a:pPr>
            <a:r>
              <a:rPr lang="pt-BR" b="1" dirty="0">
                <a:solidFill>
                  <a:schemeClr val="tx1"/>
                </a:solidFill>
                <a:latin typeface="EYInterstate" panose="02000503020000020004" pitchFamily="2" charset="0"/>
              </a:rPr>
              <a:t> Placido Rizzotto Flai Cgil Observatory </a:t>
            </a:r>
          </a:p>
          <a:p>
            <a:pPr lvl="0" algn="ctr" defTabSz="913943">
              <a:defRPr/>
            </a:pPr>
            <a:endParaRPr kumimoji="0" lang="it-IT" b="1" i="0" u="none" strike="noStrike" kern="1200" cap="none" spc="0" normalizeH="0" baseline="0" noProof="0" dirty="0">
              <a:ln>
                <a:noFill/>
              </a:ln>
              <a:solidFill>
                <a:schemeClr val="tx1"/>
              </a:solidFill>
              <a:effectLst/>
              <a:uLnTx/>
              <a:uFillTx/>
              <a:latin typeface="EYInterstate" panose="02000503020000020004" pitchFamily="2" charset="0"/>
              <a:ea typeface="+mn-ea"/>
              <a:cs typeface="+mn-cs"/>
            </a:endParaRPr>
          </a:p>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it-IT" sz="3200" b="1" i="0" u="none" strike="noStrike" kern="1200" cap="none" spc="0" normalizeH="0" baseline="0" noProof="0" dirty="0">
              <a:ln>
                <a:noFill/>
              </a:ln>
              <a:solidFill>
                <a:schemeClr val="tx1"/>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4304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dirty="0"/>
              <a:t>Relevant data on ‘’Caporalato’’ (1/6)</a:t>
            </a:r>
          </a:p>
        </p:txBody>
      </p:sp>
      <p:grpSp>
        <p:nvGrpSpPr>
          <p:cNvPr id="53" name="Group 52">
            <a:extLst>
              <a:ext uri="{FF2B5EF4-FFF2-40B4-BE49-F238E27FC236}">
                <a16:creationId xmlns:a16="http://schemas.microsoft.com/office/drawing/2014/main" id="{62E7DA16-B371-4125-9D46-8D0DC8052F70}"/>
              </a:ext>
            </a:extLst>
          </p:cNvPr>
          <p:cNvGrpSpPr/>
          <p:nvPr/>
        </p:nvGrpSpPr>
        <p:grpSpPr>
          <a:xfrm>
            <a:off x="556169" y="1270323"/>
            <a:ext cx="5019765" cy="5252681"/>
            <a:chOff x="556169" y="1270323"/>
            <a:chExt cx="5019765" cy="5252681"/>
          </a:xfrm>
        </p:grpSpPr>
        <p:sp>
          <p:nvSpPr>
            <p:cNvPr id="15" name="object 14">
              <a:extLst>
                <a:ext uri="{FF2B5EF4-FFF2-40B4-BE49-F238E27FC236}">
                  <a16:creationId xmlns:a16="http://schemas.microsoft.com/office/drawing/2014/main" id="{F2B770E4-D737-41AB-8D7E-9ACB7D5F35FB}"/>
                </a:ext>
              </a:extLst>
            </p:cNvPr>
            <p:cNvSpPr txBox="1"/>
            <p:nvPr/>
          </p:nvSpPr>
          <p:spPr>
            <a:xfrm>
              <a:off x="795874" y="4721337"/>
              <a:ext cx="4386924" cy="569387"/>
            </a:xfrm>
            <a:prstGeom prst="rect">
              <a:avLst/>
            </a:prstGeom>
          </p:spPr>
          <p:txBody>
            <a:bodyPr vert="horz" wrap="square" lIns="0" tIns="0" rIns="0" bIns="0" rtlCol="0">
              <a:spAutoFit/>
            </a:bodyPr>
            <a:lstStyle/>
            <a:p>
              <a:pPr marL="18415"/>
              <a:r>
                <a:rPr sz="1500" b="1" spc="45" dirty="0">
                  <a:solidFill>
                    <a:srgbClr val="002060"/>
                  </a:solidFill>
                  <a:latin typeface="EYInterstate Light" panose="02000506000000020004" pitchFamily="2" charset="0"/>
                  <a:cs typeface="Times New Roman"/>
                </a:rPr>
                <a:t>15,5%</a:t>
              </a:r>
              <a:endParaRPr lang="it-IT" sz="1500" b="1" spc="45" dirty="0">
                <a:solidFill>
                  <a:srgbClr val="002060"/>
                </a:solidFill>
                <a:latin typeface="EYInterstate Light" panose="02000506000000020004" pitchFamily="2" charset="0"/>
                <a:cs typeface="Times New Roman"/>
              </a:endParaRPr>
            </a:p>
            <a:p>
              <a:pPr marL="18415"/>
              <a:r>
                <a:rPr lang="it-IT" sz="1100" spc="-25" dirty="0" err="1">
                  <a:latin typeface="EYInterstate Light" panose="02000506000000020004" pitchFamily="2" charset="0"/>
                  <a:cs typeface="Times New Roman"/>
                </a:rPr>
                <a:t>Incidence</a:t>
              </a:r>
              <a:r>
                <a:rPr lang="it-IT" sz="1100" spc="-25" dirty="0">
                  <a:latin typeface="EYInterstate Light" panose="02000506000000020004" pitchFamily="2" charset="0"/>
                  <a:cs typeface="Times New Roman"/>
                </a:rPr>
                <a:t> of the </a:t>
              </a:r>
              <a:r>
                <a:rPr lang="it-IT" sz="1100" spc="-25" dirty="0" err="1">
                  <a:latin typeface="EYInterstate Light" panose="02000506000000020004" pitchFamily="2" charset="0"/>
                  <a:cs typeface="Times New Roman"/>
                </a:rPr>
                <a:t>agricultural</a:t>
              </a:r>
              <a:r>
                <a:rPr lang="it-IT" sz="1100" spc="-25" dirty="0">
                  <a:latin typeface="EYInterstate Light" panose="02000506000000020004" pitchFamily="2" charset="0"/>
                  <a:cs typeface="Times New Roman"/>
                </a:rPr>
                <a:t> </a:t>
              </a:r>
              <a:r>
                <a:rPr lang="it-IT" sz="1100" spc="-25" dirty="0" err="1">
                  <a:latin typeface="EYInterstate Light" panose="02000506000000020004" pitchFamily="2" charset="0"/>
                  <a:cs typeface="Times New Roman"/>
                </a:rPr>
                <a:t>sector’s</a:t>
              </a:r>
              <a:r>
                <a:rPr lang="it-IT" sz="1100" spc="-25" dirty="0">
                  <a:latin typeface="EYInterstate Light" panose="02000506000000020004" pitchFamily="2" charset="0"/>
                  <a:cs typeface="Times New Roman"/>
                </a:rPr>
                <a:t> irregular </a:t>
              </a:r>
              <a:r>
                <a:rPr lang="it-IT" sz="1100" spc="-25" dirty="0" err="1">
                  <a:latin typeface="EYInterstate Light" panose="02000506000000020004" pitchFamily="2" charset="0"/>
                  <a:cs typeface="Times New Roman"/>
                </a:rPr>
                <a:t>employment</a:t>
              </a:r>
              <a:r>
                <a:rPr lang="it-IT" sz="1100" spc="-25" dirty="0">
                  <a:latin typeface="EYInterstate Light" panose="02000506000000020004" pitchFamily="2" charset="0"/>
                  <a:cs typeface="Times New Roman"/>
                </a:rPr>
                <a:t> </a:t>
              </a:r>
              <a:r>
                <a:rPr lang="en-US" sz="1100" spc="-25" dirty="0">
                  <a:latin typeface="EYInterstate Light" panose="02000506000000020004" pitchFamily="2" charset="0"/>
                  <a:cs typeface="Times New Roman"/>
                </a:rPr>
                <a:t>on the added value of the agricultural sector</a:t>
              </a:r>
              <a:endParaRPr sz="1100" spc="-25" dirty="0">
                <a:latin typeface="EYInterstate Light" panose="02000506000000020004" pitchFamily="2" charset="0"/>
                <a:cs typeface="Times New Roman"/>
              </a:endParaRPr>
            </a:p>
          </p:txBody>
        </p:sp>
        <p:sp>
          <p:nvSpPr>
            <p:cNvPr id="18" name="object 18">
              <a:extLst>
                <a:ext uri="{FF2B5EF4-FFF2-40B4-BE49-F238E27FC236}">
                  <a16:creationId xmlns:a16="http://schemas.microsoft.com/office/drawing/2014/main" id="{2A7E4198-2B6D-40A9-B1C9-6D1D5558216E}"/>
                </a:ext>
              </a:extLst>
            </p:cNvPr>
            <p:cNvSpPr txBox="1"/>
            <p:nvPr/>
          </p:nvSpPr>
          <p:spPr>
            <a:xfrm>
              <a:off x="795874" y="5459305"/>
              <a:ext cx="4037835" cy="441146"/>
            </a:xfrm>
            <a:prstGeom prst="rect">
              <a:avLst/>
            </a:prstGeom>
          </p:spPr>
          <p:txBody>
            <a:bodyPr vert="horz" wrap="square" lIns="0" tIns="0" rIns="0" bIns="0" rtlCol="0">
              <a:spAutoFit/>
            </a:bodyPr>
            <a:lstStyle/>
            <a:p>
              <a:pPr marL="12700"/>
              <a:r>
                <a:rPr lang="it-IT" sz="1600" spc="40" dirty="0">
                  <a:solidFill>
                    <a:srgbClr val="002060"/>
                  </a:solidFill>
                  <a:latin typeface="EYInterstate Light" panose="02000506000000020004" pitchFamily="2" charset="0"/>
                  <a:cs typeface="Times New Roman"/>
                </a:rPr>
                <a:t>€</a:t>
              </a:r>
              <a:r>
                <a:rPr lang="it-IT" sz="1600" dirty="0">
                  <a:solidFill>
                    <a:srgbClr val="002060"/>
                  </a:solidFill>
                  <a:latin typeface="EYInterstate Light" panose="02000506000000020004" pitchFamily="2" charset="0"/>
                  <a:cs typeface="Times New Roman"/>
                </a:rPr>
                <a:t> </a:t>
              </a:r>
              <a:r>
                <a:rPr sz="1500" b="1" spc="-45" dirty="0">
                  <a:solidFill>
                    <a:srgbClr val="002060"/>
                  </a:solidFill>
                  <a:latin typeface="EYInterstate Light" panose="02000506000000020004" pitchFamily="2" charset="0"/>
                  <a:cs typeface="Arial"/>
                </a:rPr>
                <a:t>4,8</a:t>
              </a:r>
              <a:r>
                <a:rPr sz="1500" b="1" spc="195" dirty="0">
                  <a:solidFill>
                    <a:srgbClr val="002060"/>
                  </a:solidFill>
                  <a:latin typeface="EYInterstate Light" panose="02000506000000020004" pitchFamily="2" charset="0"/>
                  <a:cs typeface="Arial"/>
                </a:rPr>
                <a:t> </a:t>
              </a:r>
              <a:r>
                <a:rPr lang="it-IT" sz="1500" b="1" spc="-55" dirty="0" err="1">
                  <a:solidFill>
                    <a:srgbClr val="002060"/>
                  </a:solidFill>
                  <a:latin typeface="EYInterstate Light" panose="02000506000000020004" pitchFamily="2" charset="0"/>
                  <a:cs typeface="Arial"/>
                </a:rPr>
                <a:t>billions</a:t>
              </a:r>
              <a:endParaRPr sz="1500" dirty="0">
                <a:solidFill>
                  <a:srgbClr val="002060"/>
                </a:solidFill>
                <a:latin typeface="EYInterstate Light" panose="02000506000000020004" pitchFamily="2" charset="0"/>
                <a:cs typeface="Arial"/>
              </a:endParaRPr>
            </a:p>
            <a:p>
              <a:pPr marL="18415">
                <a:spcBef>
                  <a:spcPts val="195"/>
                </a:spcBef>
              </a:pPr>
              <a:r>
                <a:rPr lang="it-IT" sz="1100" spc="-25" dirty="0">
                  <a:latin typeface="EYInterstate Light" panose="02000506000000020004" pitchFamily="2" charset="0"/>
                  <a:cs typeface="Times New Roman"/>
                </a:rPr>
                <a:t>Irregular </a:t>
              </a:r>
              <a:r>
                <a:rPr lang="it-IT" sz="1100" spc="-25" dirty="0" err="1">
                  <a:latin typeface="EYInterstate Light" panose="02000506000000020004" pitchFamily="2" charset="0"/>
                  <a:cs typeface="Times New Roman"/>
                </a:rPr>
                <a:t>employment</a:t>
              </a:r>
              <a:r>
                <a:rPr lang="it-IT" sz="1100" spc="-25" dirty="0">
                  <a:latin typeface="EYInterstate Light" panose="02000506000000020004" pitchFamily="2" charset="0"/>
                  <a:cs typeface="Times New Roman"/>
                </a:rPr>
                <a:t>  and «caporalato» </a:t>
              </a:r>
              <a:r>
                <a:rPr sz="1100" spc="-25" dirty="0">
                  <a:latin typeface="EYInterstate Light" panose="02000506000000020004" pitchFamily="2" charset="0"/>
                  <a:cs typeface="Times New Roman"/>
                </a:rPr>
                <a:t>bus </a:t>
              </a:r>
              <a:r>
                <a:rPr sz="1100" spc="-25" dirty="0" err="1">
                  <a:latin typeface="EYInterstate Light" panose="02000506000000020004" pitchFamily="2" charset="0"/>
                  <a:cs typeface="Times New Roman"/>
                </a:rPr>
                <a:t>i</a:t>
              </a:r>
              <a:r>
                <a:rPr sz="1100" spc="-25" dirty="0">
                  <a:latin typeface="EYInterstate Light" panose="02000506000000020004" pitchFamily="2" charset="0"/>
                  <a:cs typeface="Times New Roman"/>
                </a:rPr>
                <a:t> ness</a:t>
              </a:r>
              <a:r>
                <a:rPr lang="it-IT" sz="1100" spc="-25" dirty="0">
                  <a:latin typeface="EYInterstate Light" panose="02000506000000020004" pitchFamily="2" charset="0"/>
                  <a:cs typeface="Times New Roman"/>
                </a:rPr>
                <a:t> </a:t>
              </a:r>
              <a:r>
                <a:rPr sz="1100" spc="-25" dirty="0" err="1">
                  <a:latin typeface="EYInterstate Light" panose="02000506000000020004" pitchFamily="2" charset="0"/>
                  <a:cs typeface="Times New Roman"/>
                </a:rPr>
                <a:t>i</a:t>
              </a:r>
              <a:r>
                <a:rPr sz="1100" spc="-25" dirty="0">
                  <a:latin typeface="EYInterstate Light" panose="02000506000000020004" pitchFamily="2" charset="0"/>
                  <a:cs typeface="Times New Roman"/>
                </a:rPr>
                <a:t> n </a:t>
              </a:r>
              <a:r>
                <a:rPr sz="1100" spc="-25" dirty="0" err="1">
                  <a:latin typeface="EYInterstate Light" panose="02000506000000020004" pitchFamily="2" charset="0"/>
                  <a:cs typeface="Times New Roman"/>
                </a:rPr>
                <a:t>agricoltur</a:t>
              </a:r>
              <a:r>
                <a:rPr lang="it-IT" sz="1100" spc="-25" dirty="0">
                  <a:latin typeface="EYInterstate Light" panose="02000506000000020004" pitchFamily="2" charset="0"/>
                  <a:cs typeface="Times New Roman"/>
                </a:rPr>
                <a:t>e</a:t>
              </a:r>
              <a:endParaRPr sz="1100" spc="-25" dirty="0">
                <a:latin typeface="EYInterstate Light" panose="02000506000000020004" pitchFamily="2" charset="0"/>
                <a:cs typeface="Times New Roman"/>
              </a:endParaRPr>
            </a:p>
          </p:txBody>
        </p:sp>
        <p:sp>
          <p:nvSpPr>
            <p:cNvPr id="20" name="object 20">
              <a:extLst>
                <a:ext uri="{FF2B5EF4-FFF2-40B4-BE49-F238E27FC236}">
                  <a16:creationId xmlns:a16="http://schemas.microsoft.com/office/drawing/2014/main" id="{A1784646-0108-4AC3-8C63-91F30698EA3F}"/>
                </a:ext>
              </a:extLst>
            </p:cNvPr>
            <p:cNvSpPr txBox="1"/>
            <p:nvPr/>
          </p:nvSpPr>
          <p:spPr>
            <a:xfrm>
              <a:off x="795874" y="6069034"/>
              <a:ext cx="2512695" cy="453970"/>
            </a:xfrm>
            <a:prstGeom prst="rect">
              <a:avLst/>
            </a:prstGeom>
          </p:spPr>
          <p:txBody>
            <a:bodyPr vert="horz" wrap="square" lIns="0" tIns="0" rIns="0" bIns="0" rtlCol="0">
              <a:spAutoFit/>
            </a:bodyPr>
            <a:lstStyle/>
            <a:p>
              <a:pPr marL="24765"/>
              <a:r>
                <a:rPr lang="it-IT" sz="1400" spc="40">
                  <a:solidFill>
                    <a:srgbClr val="002060"/>
                  </a:solidFill>
                  <a:latin typeface="EYInterstate Light" panose="02000506000000020004" pitchFamily="2" charset="0"/>
                  <a:cs typeface="Times New Roman"/>
                </a:rPr>
                <a:t>€</a:t>
              </a:r>
              <a:r>
                <a:rPr lang="it-IT" sz="1400">
                  <a:solidFill>
                    <a:srgbClr val="002060"/>
                  </a:solidFill>
                  <a:latin typeface="EYInterstate Light" panose="02000506000000020004" pitchFamily="2" charset="0"/>
                  <a:cs typeface="Times New Roman"/>
                </a:rPr>
                <a:t> </a:t>
              </a:r>
              <a:r>
                <a:rPr sz="1500" b="1" spc="-25">
                  <a:solidFill>
                    <a:srgbClr val="002060"/>
                  </a:solidFill>
                  <a:latin typeface="EYInterstate Light" panose="02000506000000020004" pitchFamily="2" charset="0"/>
                  <a:cs typeface="Arial"/>
                </a:rPr>
                <a:t>1</a:t>
              </a:r>
              <a:r>
                <a:rPr sz="1500" b="1" spc="-70">
                  <a:solidFill>
                    <a:srgbClr val="002060"/>
                  </a:solidFill>
                  <a:latin typeface="EYInterstate Light" panose="02000506000000020004" pitchFamily="2" charset="0"/>
                  <a:cs typeface="Arial"/>
                </a:rPr>
                <a:t>,8</a:t>
              </a:r>
              <a:r>
                <a:rPr sz="1500" b="1" spc="135">
                  <a:solidFill>
                    <a:srgbClr val="002060"/>
                  </a:solidFill>
                  <a:latin typeface="EYInterstate Light" panose="02000506000000020004" pitchFamily="2" charset="0"/>
                  <a:cs typeface="Arial"/>
                </a:rPr>
                <a:t> </a:t>
              </a:r>
              <a:r>
                <a:rPr lang="it-IT" sz="1500" b="1" spc="-55" err="1">
                  <a:solidFill>
                    <a:srgbClr val="002060"/>
                  </a:solidFill>
                  <a:latin typeface="EYInterstate Light" panose="02000506000000020004" pitchFamily="2" charset="0"/>
                  <a:cs typeface="Arial"/>
                </a:rPr>
                <a:t>billions</a:t>
              </a:r>
              <a:endParaRPr sz="1500">
                <a:solidFill>
                  <a:srgbClr val="002060"/>
                </a:solidFill>
                <a:latin typeface="EYInterstate Light" panose="02000506000000020004" pitchFamily="2" charset="0"/>
                <a:cs typeface="Arial"/>
              </a:endParaRPr>
            </a:p>
            <a:p>
              <a:pPr marL="12700">
                <a:spcBef>
                  <a:spcPts val="270"/>
                </a:spcBef>
              </a:pPr>
              <a:r>
                <a:rPr lang="it-IT" sz="1100" spc="-25" err="1">
                  <a:latin typeface="EYInterstate Light" panose="02000506000000020004" pitchFamily="2" charset="0"/>
                  <a:cs typeface="Times New Roman"/>
                </a:rPr>
                <a:t>Only</a:t>
              </a:r>
              <a:r>
                <a:rPr lang="it-IT" sz="1100" spc="-25">
                  <a:latin typeface="EYInterstate Light" panose="02000506000000020004" pitchFamily="2" charset="0"/>
                  <a:cs typeface="Times New Roman"/>
                </a:rPr>
                <a:t> for tax </a:t>
              </a:r>
              <a:r>
                <a:rPr lang="it-IT" sz="1100" spc="-25" err="1">
                  <a:latin typeface="EYInterstate Light" panose="02000506000000020004" pitchFamily="2" charset="0"/>
                  <a:cs typeface="Times New Roman"/>
                </a:rPr>
                <a:t>evasion</a:t>
              </a:r>
              <a:endParaRPr sz="1100" spc="-25">
                <a:latin typeface="EYInterstate Light" panose="02000506000000020004" pitchFamily="2" charset="0"/>
                <a:cs typeface="Times New Roman"/>
              </a:endParaRPr>
            </a:p>
          </p:txBody>
        </p:sp>
        <p:sp>
          <p:nvSpPr>
            <p:cNvPr id="33" name="object 5">
              <a:extLst>
                <a:ext uri="{FF2B5EF4-FFF2-40B4-BE49-F238E27FC236}">
                  <a16:creationId xmlns:a16="http://schemas.microsoft.com/office/drawing/2014/main" id="{FBEF8E5B-0288-478C-A6FF-1B1E48FF5B63}"/>
                </a:ext>
              </a:extLst>
            </p:cNvPr>
            <p:cNvSpPr txBox="1"/>
            <p:nvPr/>
          </p:nvSpPr>
          <p:spPr>
            <a:xfrm>
              <a:off x="556170" y="1687413"/>
              <a:ext cx="4942800" cy="307777"/>
            </a:xfrm>
            <a:prstGeom prst="rect">
              <a:avLst/>
            </a:prstGeom>
          </p:spPr>
          <p:txBody>
            <a:bodyPr vert="horz" wrap="square" lIns="0" tIns="0" rIns="0" bIns="0" rtlCol="0">
              <a:spAutoFit/>
            </a:bodyPr>
            <a:lstStyle/>
            <a:p>
              <a:pPr marL="8255" algn="ctr"/>
              <a:r>
                <a:rPr lang="it-IT" sz="2000" b="1" spc="-175">
                  <a:solidFill>
                    <a:srgbClr val="002060"/>
                  </a:solidFill>
                  <a:latin typeface="EYInterstate Light" panose="02000506000000020004" pitchFamily="2" charset="0"/>
                  <a:cs typeface="Arial"/>
                </a:rPr>
                <a:t>Economy </a:t>
              </a:r>
              <a:r>
                <a:rPr lang="it-IT" sz="2000" b="1" spc="-175" err="1">
                  <a:solidFill>
                    <a:srgbClr val="002060"/>
                  </a:solidFill>
                  <a:latin typeface="EYInterstate Light" panose="02000506000000020004" pitchFamily="2" charset="0"/>
                  <a:cs typeface="Arial"/>
                </a:rPr>
                <a:t>not</a:t>
              </a:r>
              <a:r>
                <a:rPr lang="it-IT" sz="2000" b="1" spc="-175">
                  <a:solidFill>
                    <a:srgbClr val="002060"/>
                  </a:solidFill>
                  <a:latin typeface="EYInterstate Light" panose="02000506000000020004" pitchFamily="2" charset="0"/>
                  <a:cs typeface="Arial"/>
                </a:rPr>
                <a:t> </a:t>
              </a:r>
              <a:r>
                <a:rPr lang="it-IT" sz="2000" b="1" spc="-175" err="1">
                  <a:solidFill>
                    <a:srgbClr val="002060"/>
                  </a:solidFill>
                  <a:latin typeface="EYInterstate Light" panose="02000506000000020004" pitchFamily="2" charset="0"/>
                  <a:cs typeface="Arial"/>
                </a:rPr>
                <a:t>observed</a:t>
              </a:r>
              <a:r>
                <a:rPr lang="it-IT" sz="2000" b="1" spc="-175">
                  <a:solidFill>
                    <a:srgbClr val="002060"/>
                  </a:solidFill>
                  <a:latin typeface="EYInterstate Light" panose="02000506000000020004" pitchFamily="2" charset="0"/>
                  <a:cs typeface="Arial"/>
                </a:rPr>
                <a:t> in Italy: </a:t>
              </a:r>
              <a:r>
                <a:rPr sz="2000" b="1" spc="-175">
                  <a:solidFill>
                    <a:srgbClr val="002060"/>
                  </a:solidFill>
                  <a:latin typeface="EYInterstate Light" panose="02000506000000020004" pitchFamily="2" charset="0"/>
                  <a:cs typeface="Arial"/>
                </a:rPr>
                <a:t>€</a:t>
              </a:r>
              <a:r>
                <a:rPr lang="it-IT" sz="2000" b="1" spc="-175">
                  <a:solidFill>
                    <a:srgbClr val="002060"/>
                  </a:solidFill>
                  <a:latin typeface="EYInterstate Light" panose="02000506000000020004" pitchFamily="2" charset="0"/>
                  <a:cs typeface="Arial"/>
                </a:rPr>
                <a:t> 208 </a:t>
              </a:r>
              <a:r>
                <a:rPr lang="it-IT" sz="2000" b="1" spc="-175" err="1">
                  <a:solidFill>
                    <a:srgbClr val="002060"/>
                  </a:solidFill>
                  <a:latin typeface="EYInterstate Light" panose="02000506000000020004" pitchFamily="2" charset="0"/>
                  <a:cs typeface="Arial"/>
                </a:rPr>
                <a:t>billion</a:t>
              </a:r>
              <a:r>
                <a:rPr lang="it-IT" sz="2000" b="1" spc="-175">
                  <a:solidFill>
                    <a:srgbClr val="002060"/>
                  </a:solidFill>
                  <a:latin typeface="EYInterstate Light" panose="02000506000000020004" pitchFamily="2" charset="0"/>
                  <a:cs typeface="Arial"/>
                </a:rPr>
                <a:t> </a:t>
              </a:r>
              <a:r>
                <a:rPr lang="it-IT" sz="2000" b="1" spc="-235">
                  <a:solidFill>
                    <a:srgbClr val="002060"/>
                  </a:solidFill>
                  <a:latin typeface="EYInterstate Light" panose="02000506000000020004" pitchFamily="2" charset="0"/>
                  <a:cs typeface="Arial"/>
                </a:rPr>
                <a:t>euro</a:t>
              </a:r>
              <a:endParaRPr sz="1100">
                <a:latin typeface="EYInterstate Light" panose="02000506000000020004" pitchFamily="2" charset="0"/>
                <a:cs typeface="Arial"/>
              </a:endParaRPr>
            </a:p>
          </p:txBody>
        </p:sp>
        <p:grpSp>
          <p:nvGrpSpPr>
            <p:cNvPr id="51" name="Group 50">
              <a:extLst>
                <a:ext uri="{FF2B5EF4-FFF2-40B4-BE49-F238E27FC236}">
                  <a16:creationId xmlns:a16="http://schemas.microsoft.com/office/drawing/2014/main" id="{DC8A14E0-2CDF-4D03-B094-9A2A2DDD3501}"/>
                </a:ext>
              </a:extLst>
            </p:cNvPr>
            <p:cNvGrpSpPr/>
            <p:nvPr/>
          </p:nvGrpSpPr>
          <p:grpSpPr>
            <a:xfrm>
              <a:off x="556169" y="2197904"/>
              <a:ext cx="5019765" cy="2339741"/>
              <a:chOff x="556169" y="2358163"/>
              <a:chExt cx="5019765" cy="2339741"/>
            </a:xfrm>
          </p:grpSpPr>
          <p:sp>
            <p:nvSpPr>
              <p:cNvPr id="50" name="Rectangle: Rounded Corners 49">
                <a:extLst>
                  <a:ext uri="{FF2B5EF4-FFF2-40B4-BE49-F238E27FC236}">
                    <a16:creationId xmlns:a16="http://schemas.microsoft.com/office/drawing/2014/main" id="{FBBBA9A5-9868-429E-A422-ADD0C190A857}"/>
                  </a:ext>
                </a:extLst>
              </p:cNvPr>
              <p:cNvSpPr/>
              <p:nvPr/>
            </p:nvSpPr>
            <p:spPr>
              <a:xfrm>
                <a:off x="556169" y="2358163"/>
                <a:ext cx="5019765" cy="2339741"/>
              </a:xfrm>
              <a:prstGeom prst="roundRect">
                <a:avLst/>
              </a:prstGeom>
              <a:solidFill>
                <a:schemeClr val="tx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grpSp>
            <p:nvGrpSpPr>
              <p:cNvPr id="37" name="Group 36">
                <a:extLst>
                  <a:ext uri="{FF2B5EF4-FFF2-40B4-BE49-F238E27FC236}">
                    <a16:creationId xmlns:a16="http://schemas.microsoft.com/office/drawing/2014/main" id="{CEA9653E-ABDD-4CCF-963D-55D3B285E19B}"/>
                  </a:ext>
                </a:extLst>
              </p:cNvPr>
              <p:cNvGrpSpPr/>
              <p:nvPr/>
            </p:nvGrpSpPr>
            <p:grpSpPr>
              <a:xfrm>
                <a:off x="1453195" y="2905201"/>
                <a:ext cx="3710747" cy="1694688"/>
                <a:chOff x="959418" y="3176973"/>
                <a:chExt cx="3710747" cy="1694688"/>
              </a:xfrm>
            </p:grpSpPr>
            <p:grpSp>
              <p:nvGrpSpPr>
                <p:cNvPr id="3" name="Group 2">
                  <a:extLst>
                    <a:ext uri="{FF2B5EF4-FFF2-40B4-BE49-F238E27FC236}">
                      <a16:creationId xmlns:a16="http://schemas.microsoft.com/office/drawing/2014/main" id="{E8E3B269-D86C-4D87-89FC-4AA5FF85D994}"/>
                    </a:ext>
                  </a:extLst>
                </p:cNvPr>
                <p:cNvGrpSpPr/>
                <p:nvPr/>
              </p:nvGrpSpPr>
              <p:grpSpPr>
                <a:xfrm>
                  <a:off x="959418" y="3176973"/>
                  <a:ext cx="3710747" cy="1694688"/>
                  <a:chOff x="1062421" y="3322293"/>
                  <a:chExt cx="3710747" cy="1694688"/>
                </a:xfrm>
              </p:grpSpPr>
              <p:sp>
                <p:nvSpPr>
                  <p:cNvPr id="28" name="object 2">
                    <a:extLst>
                      <a:ext uri="{FF2B5EF4-FFF2-40B4-BE49-F238E27FC236}">
                        <a16:creationId xmlns:a16="http://schemas.microsoft.com/office/drawing/2014/main" id="{66399F04-09B9-4BDE-8A3B-8BDDF777334A}"/>
                      </a:ext>
                    </a:extLst>
                  </p:cNvPr>
                  <p:cNvSpPr/>
                  <p:nvPr/>
                </p:nvSpPr>
                <p:spPr>
                  <a:xfrm>
                    <a:off x="1404304" y="3322293"/>
                    <a:ext cx="2353055" cy="1694688"/>
                  </a:xfrm>
                  <a:prstGeom prst="rect">
                    <a:avLst/>
                  </a:prstGeom>
                  <a:blipFill>
                    <a:blip r:embed="rId2" cstate="print"/>
                    <a:stretch>
                      <a:fillRect/>
                    </a:stretch>
                  </a:blipFill>
                </p:spPr>
                <p:txBody>
                  <a:bodyPr wrap="square" lIns="0" tIns="0" rIns="0" bIns="0" rtlCol="0"/>
                  <a:lstStyle/>
                  <a:p>
                    <a:endParaRPr>
                      <a:solidFill>
                        <a:prstClr val="black"/>
                      </a:solidFill>
                      <a:latin typeface="EYInterstate Light" panose="02000506000000020004" pitchFamily="2" charset="0"/>
                    </a:endParaRPr>
                  </a:p>
                </p:txBody>
              </p:sp>
              <p:sp>
                <p:nvSpPr>
                  <p:cNvPr id="29" name="object 9">
                    <a:extLst>
                      <a:ext uri="{FF2B5EF4-FFF2-40B4-BE49-F238E27FC236}">
                        <a16:creationId xmlns:a16="http://schemas.microsoft.com/office/drawing/2014/main" id="{B2427E48-679B-43B4-8F0D-868AA6DBFDBB}"/>
                      </a:ext>
                    </a:extLst>
                  </p:cNvPr>
                  <p:cNvSpPr txBox="1"/>
                  <p:nvPr/>
                </p:nvSpPr>
                <p:spPr>
                  <a:xfrm>
                    <a:off x="1062421" y="4432873"/>
                    <a:ext cx="506984" cy="169277"/>
                  </a:xfrm>
                  <a:prstGeom prst="rect">
                    <a:avLst/>
                  </a:prstGeom>
                </p:spPr>
                <p:txBody>
                  <a:bodyPr vert="horz" wrap="square" lIns="0" tIns="0" rIns="0" bIns="0" rtlCol="0">
                    <a:spAutoFit/>
                  </a:bodyPr>
                  <a:lstStyle/>
                  <a:p>
                    <a:pPr marL="12700"/>
                    <a:r>
                      <a:rPr sz="1100" spc="10">
                        <a:solidFill>
                          <a:srgbClr val="AFAEAE"/>
                        </a:solidFill>
                        <a:latin typeface="EYInterstate Light" panose="02000506000000020004" pitchFamily="2" charset="0"/>
                        <a:cs typeface="Arial" panose="020B0604020202020204" pitchFamily="34" charset="0"/>
                      </a:rPr>
                      <a:t>6</a:t>
                    </a:r>
                    <a:r>
                      <a:rPr lang="it-IT" sz="1100" spc="10">
                        <a:solidFill>
                          <a:srgbClr val="AFAEAE"/>
                        </a:solidFill>
                        <a:latin typeface="EYInterstate Light" panose="02000506000000020004" pitchFamily="2" charset="0"/>
                        <a:cs typeface="Arial" panose="020B0604020202020204" pitchFamily="34" charset="0"/>
                      </a:rPr>
                      <a:t>3%</a:t>
                    </a:r>
                    <a:endParaRPr lang="it-IT" sz="1100">
                      <a:solidFill>
                        <a:prstClr val="black"/>
                      </a:solidFill>
                      <a:latin typeface="EYInterstate Light" panose="02000506000000020004" pitchFamily="2" charset="0"/>
                      <a:cs typeface="Arial" panose="020B0604020202020204" pitchFamily="34" charset="0"/>
                    </a:endParaRPr>
                  </a:p>
                </p:txBody>
              </p:sp>
              <p:sp>
                <p:nvSpPr>
                  <p:cNvPr id="31" name="object 8">
                    <a:extLst>
                      <a:ext uri="{FF2B5EF4-FFF2-40B4-BE49-F238E27FC236}">
                        <a16:creationId xmlns:a16="http://schemas.microsoft.com/office/drawing/2014/main" id="{A635E902-920E-468F-BBE4-E5638F04F360}"/>
                      </a:ext>
                    </a:extLst>
                  </p:cNvPr>
                  <p:cNvSpPr txBox="1"/>
                  <p:nvPr/>
                </p:nvSpPr>
                <p:spPr>
                  <a:xfrm>
                    <a:off x="2817998" y="3322293"/>
                    <a:ext cx="1955170" cy="215444"/>
                  </a:xfrm>
                  <a:prstGeom prst="rect">
                    <a:avLst/>
                  </a:prstGeom>
                  <a:solidFill>
                    <a:sysClr val="window" lastClr="FFFFFF"/>
                  </a:solidFill>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35" normalizeH="0" baseline="0" noProof="0" dirty="0">
                        <a:ln>
                          <a:noFill/>
                        </a:ln>
                        <a:solidFill>
                          <a:srgbClr val="F79646">
                            <a:lumMod val="75000"/>
                          </a:srgbClr>
                        </a:solidFill>
                        <a:effectLst/>
                        <a:uLnTx/>
                        <a:uFillTx/>
                        <a:latin typeface="EYInterstate Light" panose="02000506000000020004" pitchFamily="2" charset="0"/>
                        <a:cs typeface="Arial"/>
                      </a:rPr>
                      <a:t>Irregular </a:t>
                    </a:r>
                    <a:r>
                      <a:rPr kumimoji="0" lang="it-IT" sz="700" b="0" i="0" u="none" strike="noStrike" kern="0" cap="none" spc="35" normalizeH="0" baseline="0" noProof="0" dirty="0" err="1">
                        <a:ln>
                          <a:noFill/>
                        </a:ln>
                        <a:solidFill>
                          <a:srgbClr val="F79646">
                            <a:lumMod val="75000"/>
                          </a:srgbClr>
                        </a:solidFill>
                        <a:effectLst/>
                        <a:uLnTx/>
                        <a:uFillTx/>
                        <a:latin typeface="EYInterstate Light" panose="02000506000000020004" pitchFamily="2" charset="0"/>
                        <a:cs typeface="Arial"/>
                      </a:rPr>
                      <a:t>employment</a:t>
                    </a:r>
                    <a:r>
                      <a:rPr kumimoji="0" lang="it-IT" sz="700" b="0" i="0" u="none" strike="noStrike" kern="0" cap="none" spc="35" normalizeH="0" baseline="0" noProof="0" dirty="0">
                        <a:ln>
                          <a:noFill/>
                        </a:ln>
                        <a:solidFill>
                          <a:srgbClr val="F79646">
                            <a:lumMod val="75000"/>
                          </a:srgbClr>
                        </a:solidFill>
                        <a:effectLst/>
                        <a:uLnTx/>
                        <a:uFillTx/>
                        <a:latin typeface="EYInterstate Light" panose="02000506000000020004" pitchFamily="2" charset="0"/>
                        <a:cs typeface="Arial"/>
                      </a:rPr>
                      <a:t> </a:t>
                    </a:r>
                  </a:p>
                  <a:p>
                    <a:pPr marL="12700" marR="0" lvl="0" indent="0" defTabSz="914400" eaLnBrk="1" fontAlgn="auto" latinLnBrk="0" hangingPunct="1">
                      <a:lnSpc>
                        <a:spcPct val="100000"/>
                      </a:lnSpc>
                      <a:spcBef>
                        <a:spcPts val="0"/>
                      </a:spcBef>
                      <a:spcAft>
                        <a:spcPts val="0"/>
                      </a:spcAft>
                      <a:buClrTx/>
                      <a:buSzTx/>
                      <a:buFontTx/>
                      <a:buNone/>
                      <a:tabLst/>
                      <a:defRPr/>
                    </a:pPr>
                    <a:r>
                      <a:rPr kumimoji="0" lang="it-IT" sz="700" b="0" i="0" u="none" strike="noStrike" kern="0" cap="none" spc="35" normalizeH="0" baseline="0" noProof="0" dirty="0">
                        <a:ln>
                          <a:noFill/>
                        </a:ln>
                        <a:solidFill>
                          <a:srgbClr val="F79646">
                            <a:lumMod val="75000"/>
                          </a:srgbClr>
                        </a:solidFill>
                        <a:effectLst/>
                        <a:uLnTx/>
                        <a:uFillTx/>
                        <a:latin typeface="EYInterstate Light" panose="02000506000000020004" pitchFamily="2" charset="0"/>
                        <a:cs typeface="Arial"/>
                      </a:rPr>
                      <a:t>(</a:t>
                    </a:r>
                    <a:r>
                      <a:rPr kumimoji="0" sz="700" b="0" i="0" u="none" strike="noStrike" kern="0" cap="none" spc="35" normalizeH="0" baseline="0" noProof="0" dirty="0">
                        <a:ln>
                          <a:noFill/>
                        </a:ln>
                        <a:solidFill>
                          <a:srgbClr val="F79646">
                            <a:lumMod val="75000"/>
                          </a:srgbClr>
                        </a:solidFill>
                        <a:effectLst/>
                        <a:uLnTx/>
                        <a:uFillTx/>
                        <a:latin typeface="EYInterstate Light" panose="02000506000000020004" pitchFamily="2" charset="0"/>
                        <a:cs typeface="Arial"/>
                      </a:rPr>
                      <a:t>37,3%</a:t>
                    </a:r>
                    <a:r>
                      <a:rPr kumimoji="0" lang="it-IT" sz="700" b="0" i="0" u="none" strike="noStrike" kern="0" cap="none" spc="35" normalizeH="0" baseline="0" noProof="0" dirty="0">
                        <a:ln>
                          <a:noFill/>
                        </a:ln>
                        <a:solidFill>
                          <a:srgbClr val="F79646">
                            <a:lumMod val="75000"/>
                          </a:srgbClr>
                        </a:solidFill>
                        <a:effectLst/>
                        <a:uLnTx/>
                        <a:uFillTx/>
                        <a:latin typeface="EYInterstate Light" panose="02000506000000020004" pitchFamily="2" charset="0"/>
                        <a:cs typeface="Arial"/>
                      </a:rPr>
                      <a:t>)</a:t>
                    </a:r>
                    <a:endParaRPr kumimoji="0" sz="700" b="0" i="0" u="none" strike="noStrike" kern="0" cap="none" spc="35" normalizeH="0" baseline="0" noProof="0" dirty="0">
                      <a:ln>
                        <a:noFill/>
                      </a:ln>
                      <a:solidFill>
                        <a:srgbClr val="F79646">
                          <a:lumMod val="75000"/>
                        </a:srgbClr>
                      </a:solidFill>
                      <a:effectLst/>
                      <a:uLnTx/>
                      <a:uFillTx/>
                      <a:latin typeface="EYInterstate Light" panose="02000506000000020004" pitchFamily="2" charset="0"/>
                      <a:cs typeface="Arial"/>
                    </a:endParaRPr>
                  </a:p>
                </p:txBody>
              </p:sp>
            </p:grpSp>
            <p:sp>
              <p:nvSpPr>
                <p:cNvPr id="32" name="Rectangle 31">
                  <a:extLst>
                    <a:ext uri="{FF2B5EF4-FFF2-40B4-BE49-F238E27FC236}">
                      <a16:creationId xmlns:a16="http://schemas.microsoft.com/office/drawing/2014/main" id="{2C5184CA-0777-4B83-B26E-C2DEAAE8D735}"/>
                    </a:ext>
                  </a:extLst>
                </p:cNvPr>
                <p:cNvSpPr/>
                <p:nvPr/>
              </p:nvSpPr>
              <p:spPr>
                <a:xfrm>
                  <a:off x="1619755" y="3905548"/>
                  <a:ext cx="1066959" cy="215444"/>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800" b="1" i="0" u="none" strike="noStrike" kern="0" cap="none" spc="-95" normalizeH="0" baseline="0" noProof="0">
                      <a:ln>
                        <a:noFill/>
                      </a:ln>
                      <a:solidFill>
                        <a:srgbClr val="363434"/>
                      </a:solidFill>
                      <a:effectLst/>
                      <a:uLnTx/>
                      <a:uFillTx/>
                      <a:latin typeface="EYInterstate Light" panose="02000506000000020004" pitchFamily="2" charset="0"/>
                      <a:cs typeface="Arial"/>
                    </a:rPr>
                    <a:t>Economy </a:t>
                  </a:r>
                  <a:r>
                    <a:rPr kumimoji="0" lang="it-IT" sz="800" b="1" i="0" u="none" strike="noStrike" kern="0" cap="none" spc="-95" normalizeH="0" baseline="0" noProof="0" err="1">
                      <a:ln>
                        <a:noFill/>
                      </a:ln>
                      <a:solidFill>
                        <a:srgbClr val="363434"/>
                      </a:solidFill>
                      <a:effectLst/>
                      <a:uLnTx/>
                      <a:uFillTx/>
                      <a:latin typeface="EYInterstate Light" panose="02000506000000020004" pitchFamily="2" charset="0"/>
                      <a:cs typeface="Arial"/>
                    </a:rPr>
                    <a:t>not</a:t>
                  </a:r>
                  <a:r>
                    <a:rPr kumimoji="0" lang="it-IT" sz="800" b="1" i="0" u="none" strike="noStrike" kern="0" cap="none" spc="-95" normalizeH="0" baseline="0" noProof="0">
                      <a:ln>
                        <a:noFill/>
                      </a:ln>
                      <a:solidFill>
                        <a:srgbClr val="363434"/>
                      </a:solidFill>
                      <a:effectLst/>
                      <a:uLnTx/>
                      <a:uFillTx/>
                      <a:latin typeface="EYInterstate Light" panose="02000506000000020004" pitchFamily="2" charset="0"/>
                      <a:cs typeface="Arial"/>
                    </a:rPr>
                    <a:t> </a:t>
                  </a:r>
                  <a:r>
                    <a:rPr kumimoji="0" lang="it-IT" sz="800" b="1" i="0" u="none" strike="noStrike" kern="0" cap="none" spc="-95" normalizeH="0" baseline="0" noProof="0" err="1">
                      <a:ln>
                        <a:noFill/>
                      </a:ln>
                      <a:solidFill>
                        <a:srgbClr val="363434"/>
                      </a:solidFill>
                      <a:effectLst/>
                      <a:uLnTx/>
                      <a:uFillTx/>
                      <a:latin typeface="EYInterstate Light" panose="02000506000000020004" pitchFamily="2" charset="0"/>
                      <a:cs typeface="Arial"/>
                    </a:rPr>
                    <a:t>observed</a:t>
                  </a:r>
                  <a:r>
                    <a:rPr kumimoji="0" lang="it-IT" sz="800" b="1" i="0" u="none" strike="noStrike" kern="0" cap="none" spc="-95" normalizeH="0" baseline="0" noProof="0">
                      <a:ln>
                        <a:noFill/>
                      </a:ln>
                      <a:solidFill>
                        <a:srgbClr val="363434"/>
                      </a:solidFill>
                      <a:effectLst/>
                      <a:uLnTx/>
                      <a:uFillTx/>
                      <a:latin typeface="EYInterstate Light" panose="02000506000000020004" pitchFamily="2" charset="0"/>
                      <a:cs typeface="Arial"/>
                    </a:rPr>
                    <a:t> </a:t>
                  </a:r>
                  <a:endParaRPr kumimoji="0" lang="it-IT" sz="800" b="0" i="0" u="none" strike="noStrike" kern="0" cap="none" spc="0" normalizeH="0" baseline="0" noProof="0">
                    <a:ln>
                      <a:noFill/>
                    </a:ln>
                    <a:solidFill>
                      <a:prstClr val="black"/>
                    </a:solidFill>
                    <a:effectLst/>
                    <a:uLnTx/>
                    <a:uFillTx/>
                    <a:latin typeface="EYInterstate Light" panose="02000506000000020004" pitchFamily="2" charset="0"/>
                  </a:endParaRPr>
                </a:p>
              </p:txBody>
            </p:sp>
          </p:grpSp>
          <p:sp>
            <p:nvSpPr>
              <p:cNvPr id="34" name="object 8">
                <a:extLst>
                  <a:ext uri="{FF2B5EF4-FFF2-40B4-BE49-F238E27FC236}">
                    <a16:creationId xmlns:a16="http://schemas.microsoft.com/office/drawing/2014/main" id="{85573C6C-A9EF-41C0-B24B-ED9381177B2B}"/>
                  </a:ext>
                </a:extLst>
              </p:cNvPr>
              <p:cNvSpPr txBox="1"/>
              <p:nvPr/>
            </p:nvSpPr>
            <p:spPr>
              <a:xfrm>
                <a:off x="956017" y="2468082"/>
                <a:ext cx="4148537" cy="230832"/>
              </a:xfrm>
              <a:prstGeom prst="rect">
                <a:avLst/>
              </a:prstGeom>
            </p:spPr>
            <p:txBody>
              <a:bodyPr vert="horz" wrap="square" lIns="0" tIns="0" rIns="0" bIns="0" rtlCol="0">
                <a:spAutoFit/>
              </a:bodyPr>
              <a:lstStyle/>
              <a:p>
                <a:pPr marL="12700">
                  <a:lnSpc>
                    <a:spcPct val="100000"/>
                  </a:lnSpc>
                </a:pPr>
                <a:r>
                  <a:rPr lang="it-IT" sz="1100" spc="35" dirty="0">
                    <a:latin typeface="EYInterstate Light" panose="02000506000000020004" pitchFamily="2" charset="0"/>
                    <a:cs typeface="Arial"/>
                  </a:rPr>
                  <a:t>Irregular </a:t>
                </a:r>
                <a:r>
                  <a:rPr lang="it-IT" sz="1100" spc="35" dirty="0" err="1">
                    <a:latin typeface="EYInterstate Light" panose="02000506000000020004" pitchFamily="2" charset="0"/>
                    <a:cs typeface="Arial"/>
                  </a:rPr>
                  <a:t>employment</a:t>
                </a:r>
                <a:r>
                  <a:rPr lang="it-IT" sz="1100" spc="35" dirty="0">
                    <a:latin typeface="EYInterstate Light" panose="02000506000000020004" pitchFamily="2" charset="0"/>
                    <a:cs typeface="Arial"/>
                  </a:rPr>
                  <a:t> is </a:t>
                </a:r>
                <a:r>
                  <a:rPr lang="it-IT" sz="1100" spc="35" dirty="0" err="1">
                    <a:latin typeface="EYInterstate Light" panose="02000506000000020004" pitchFamily="2" charset="0"/>
                    <a:cs typeface="Arial"/>
                  </a:rPr>
                  <a:t>worth</a:t>
                </a:r>
                <a:r>
                  <a:rPr lang="it-IT" sz="1100" spc="35" dirty="0">
                    <a:latin typeface="EYInterstate Light" panose="02000506000000020004" pitchFamily="2" charset="0"/>
                    <a:cs typeface="Arial"/>
                  </a:rPr>
                  <a:t> </a:t>
                </a:r>
                <a:r>
                  <a:rPr sz="1500" b="1" spc="45" dirty="0">
                    <a:solidFill>
                      <a:srgbClr val="002060"/>
                    </a:solidFill>
                    <a:latin typeface="EYInterstate Light" panose="02000506000000020004" pitchFamily="2" charset="0"/>
                    <a:cs typeface="Times New Roman"/>
                  </a:rPr>
                  <a:t>77 </a:t>
                </a:r>
                <a:r>
                  <a:rPr lang="it-IT" sz="1500" b="1" spc="45" dirty="0" err="1">
                    <a:solidFill>
                      <a:srgbClr val="002060"/>
                    </a:solidFill>
                    <a:latin typeface="EYInterstate Light" panose="02000506000000020004" pitchFamily="2" charset="0"/>
                    <a:cs typeface="Times New Roman"/>
                  </a:rPr>
                  <a:t>billion</a:t>
                </a:r>
                <a:r>
                  <a:rPr sz="1500" b="1" spc="45" dirty="0">
                    <a:solidFill>
                      <a:srgbClr val="002060"/>
                    </a:solidFill>
                    <a:latin typeface="EYInterstate Light" panose="02000506000000020004" pitchFamily="2" charset="0"/>
                    <a:cs typeface="Times New Roman"/>
                  </a:rPr>
                  <a:t> euro</a:t>
                </a:r>
                <a:r>
                  <a:rPr lang="it-IT" sz="1500" b="1" spc="45" dirty="0">
                    <a:solidFill>
                      <a:srgbClr val="002060"/>
                    </a:solidFill>
                    <a:latin typeface="EYInterstate Light" panose="02000506000000020004" pitchFamily="2" charset="0"/>
                    <a:cs typeface="Times New Roman"/>
                  </a:rPr>
                  <a:t> </a:t>
                </a:r>
                <a:r>
                  <a:rPr lang="it-IT" sz="1100" spc="35" dirty="0">
                    <a:latin typeface="EYInterstate Light" panose="02000506000000020004" pitchFamily="2" charset="0"/>
                    <a:cs typeface="Arial"/>
                  </a:rPr>
                  <a:t>(</a:t>
                </a:r>
                <a:r>
                  <a:rPr sz="1100" spc="35" dirty="0">
                    <a:latin typeface="EYInterstate Light" panose="02000506000000020004" pitchFamily="2" charset="0"/>
                    <a:cs typeface="Arial"/>
                  </a:rPr>
                  <a:t>37,3%</a:t>
                </a:r>
                <a:r>
                  <a:rPr lang="it-IT" sz="1100" spc="35" dirty="0">
                    <a:latin typeface="EYInterstate Light" panose="02000506000000020004" pitchFamily="2" charset="0"/>
                    <a:cs typeface="Arial"/>
                  </a:rPr>
                  <a:t>)</a:t>
                </a:r>
                <a:endParaRPr sz="1100" spc="35" dirty="0">
                  <a:latin typeface="EYInterstate Light" panose="02000506000000020004" pitchFamily="2" charset="0"/>
                  <a:cs typeface="Arial"/>
                </a:endParaRPr>
              </a:p>
            </p:txBody>
          </p:sp>
        </p:grpSp>
        <p:sp>
          <p:nvSpPr>
            <p:cNvPr id="35" name="TextBox 34">
              <a:extLst>
                <a:ext uri="{FF2B5EF4-FFF2-40B4-BE49-F238E27FC236}">
                  <a16:creationId xmlns:a16="http://schemas.microsoft.com/office/drawing/2014/main" id="{099831A7-F2E9-4507-920D-8983E38B5222}"/>
                </a:ext>
              </a:extLst>
            </p:cNvPr>
            <p:cNvSpPr txBox="1"/>
            <p:nvPr/>
          </p:nvSpPr>
          <p:spPr>
            <a:xfrm>
              <a:off x="556169" y="1270323"/>
              <a:ext cx="4942800" cy="283154"/>
            </a:xfrm>
            <a:prstGeom prst="rect">
              <a:avLst/>
            </a:prstGeom>
            <a:solidFill>
              <a:srgbClr val="002060"/>
            </a:solidFill>
          </p:spPr>
          <p:txBody>
            <a:bodyPr wrap="square" lIns="0" tIns="36576" rIns="0" bIns="0" rtlCol="0">
              <a:spAutoFit/>
            </a:bodyPr>
            <a:lstStyle/>
            <a:p>
              <a:pPr algn="ctr"/>
              <a:r>
                <a:rPr lang="en-US" sz="1600" b="1">
                  <a:solidFill>
                    <a:schemeClr val="tx2"/>
                  </a:solidFill>
                  <a:latin typeface="EYInterstate Light" panose="02000506000000020004" pitchFamily="2" charset="0"/>
                </a:rPr>
                <a:t>Economic crime and illegal economy</a:t>
              </a:r>
            </a:p>
          </p:txBody>
        </p:sp>
      </p:grpSp>
      <p:grpSp>
        <p:nvGrpSpPr>
          <p:cNvPr id="52" name="Group 51">
            <a:extLst>
              <a:ext uri="{FF2B5EF4-FFF2-40B4-BE49-F238E27FC236}">
                <a16:creationId xmlns:a16="http://schemas.microsoft.com/office/drawing/2014/main" id="{9870C3C0-D808-43B3-A433-172543610FA6}"/>
              </a:ext>
            </a:extLst>
          </p:cNvPr>
          <p:cNvGrpSpPr/>
          <p:nvPr/>
        </p:nvGrpSpPr>
        <p:grpSpPr>
          <a:xfrm>
            <a:off x="6175731" y="1270323"/>
            <a:ext cx="5287263" cy="5213440"/>
            <a:chOff x="6175731" y="1270323"/>
            <a:chExt cx="5287263" cy="5213440"/>
          </a:xfrm>
        </p:grpSpPr>
        <p:sp>
          <p:nvSpPr>
            <p:cNvPr id="8" name="object 6">
              <a:extLst>
                <a:ext uri="{FF2B5EF4-FFF2-40B4-BE49-F238E27FC236}">
                  <a16:creationId xmlns:a16="http://schemas.microsoft.com/office/drawing/2014/main" id="{A0A768C1-8321-44A8-9E21-7A4FFE3394BD}"/>
                </a:ext>
              </a:extLst>
            </p:cNvPr>
            <p:cNvSpPr txBox="1"/>
            <p:nvPr/>
          </p:nvSpPr>
          <p:spPr>
            <a:xfrm>
              <a:off x="6780017" y="2358163"/>
              <a:ext cx="2499995" cy="169277"/>
            </a:xfrm>
            <a:prstGeom prst="rect">
              <a:avLst/>
            </a:prstGeom>
          </p:spPr>
          <p:txBody>
            <a:bodyPr vert="horz" wrap="square" lIns="0" tIns="0" rIns="0" bIns="0" rtlCol="0">
              <a:spAutoFit/>
            </a:bodyPr>
            <a:lstStyle/>
            <a:p>
              <a:pPr marL="12700">
                <a:tabLst>
                  <a:tab pos="381000" algn="l"/>
                </a:tabLst>
              </a:pPr>
              <a:r>
                <a:rPr lang="it-IT" sz="1100" spc="-30" err="1">
                  <a:latin typeface="EYInterstate" panose="02000503020000020004" pitchFamily="2" charset="0"/>
                  <a:cs typeface="Arial"/>
                </a:rPr>
                <a:t>Illegal</a:t>
              </a:r>
              <a:r>
                <a:rPr lang="it-IT" sz="1100" spc="-30">
                  <a:latin typeface="EYInterstate" panose="02000503020000020004" pitchFamily="2" charset="0"/>
                  <a:cs typeface="Arial"/>
                </a:rPr>
                <a:t> labour </a:t>
              </a:r>
              <a:r>
                <a:rPr lang="it-IT" sz="1100" spc="-30" err="1">
                  <a:latin typeface="EYInterstate" panose="02000503020000020004" pitchFamily="2" charset="0"/>
                  <a:cs typeface="Arial"/>
                </a:rPr>
                <a:t>intermediation</a:t>
              </a:r>
              <a:r>
                <a:rPr lang="it-IT" sz="1100" spc="-30">
                  <a:latin typeface="EYInterstate" panose="02000503020000020004" pitchFamily="2" charset="0"/>
                  <a:cs typeface="Arial"/>
                </a:rPr>
                <a:t> </a:t>
              </a:r>
              <a:endParaRPr sz="1100">
                <a:latin typeface="EYInterstate" panose="02000503020000020004" pitchFamily="2" charset="0"/>
                <a:cs typeface="Arial"/>
              </a:endParaRPr>
            </a:p>
          </p:txBody>
        </p:sp>
        <p:sp>
          <p:nvSpPr>
            <p:cNvPr id="9" name="object 7">
              <a:extLst>
                <a:ext uri="{FF2B5EF4-FFF2-40B4-BE49-F238E27FC236}">
                  <a16:creationId xmlns:a16="http://schemas.microsoft.com/office/drawing/2014/main" id="{0F70F6F8-0633-46CE-9745-34183ABAF28C}"/>
                </a:ext>
              </a:extLst>
            </p:cNvPr>
            <p:cNvSpPr txBox="1"/>
            <p:nvPr/>
          </p:nvSpPr>
          <p:spPr>
            <a:xfrm>
              <a:off x="6780017" y="2734909"/>
              <a:ext cx="2816225" cy="169277"/>
            </a:xfrm>
            <a:prstGeom prst="rect">
              <a:avLst/>
            </a:prstGeom>
          </p:spPr>
          <p:txBody>
            <a:bodyPr vert="horz" wrap="square" lIns="0" tIns="0" rIns="0" bIns="0" rtlCol="0">
              <a:spAutoFit/>
            </a:bodyPr>
            <a:lstStyle/>
            <a:p>
              <a:pPr marL="12700">
                <a:spcBef>
                  <a:spcPts val="555"/>
                </a:spcBef>
                <a:tabLst>
                  <a:tab pos="460375" algn="l"/>
                </a:tabLst>
              </a:pPr>
              <a:r>
                <a:rPr sz="1100" spc="5">
                  <a:latin typeface="EYInterstate" panose="02000503020000020004" pitchFamily="2" charset="0"/>
                  <a:cs typeface="Arial"/>
                </a:rPr>
                <a:t>Impo</a:t>
              </a:r>
              <a:r>
                <a:rPr sz="1100" spc="80">
                  <a:latin typeface="EYInterstate" panose="02000503020000020004" pitchFamily="2" charset="0"/>
                  <a:cs typeface="Arial"/>
                </a:rPr>
                <a:t>r</a:t>
              </a:r>
              <a:r>
                <a:rPr sz="1100" spc="35">
                  <a:latin typeface="EYInterstate" panose="02000503020000020004" pitchFamily="2" charset="0"/>
                  <a:cs typeface="Arial"/>
                </a:rPr>
                <a:t>t/export</a:t>
              </a:r>
              <a:r>
                <a:rPr sz="1100" spc="110">
                  <a:latin typeface="EYInterstate" panose="02000503020000020004" pitchFamily="2" charset="0"/>
                  <a:cs typeface="Arial"/>
                </a:rPr>
                <a:t> </a:t>
              </a:r>
              <a:r>
                <a:rPr lang="it-IT" sz="1100" spc="15">
                  <a:latin typeface="EYInterstate" panose="02000503020000020004" pitchFamily="2" charset="0"/>
                  <a:cs typeface="Arial"/>
                </a:rPr>
                <a:t>of agri-food products</a:t>
              </a:r>
              <a:endParaRPr sz="1100">
                <a:latin typeface="EYInterstate" panose="02000503020000020004" pitchFamily="2" charset="0"/>
                <a:cs typeface="Arial"/>
              </a:endParaRPr>
            </a:p>
          </p:txBody>
        </p:sp>
        <p:sp>
          <p:nvSpPr>
            <p:cNvPr id="12" name="object 11">
              <a:extLst>
                <a:ext uri="{FF2B5EF4-FFF2-40B4-BE49-F238E27FC236}">
                  <a16:creationId xmlns:a16="http://schemas.microsoft.com/office/drawing/2014/main" id="{6618A26D-241B-45AF-A3B6-132EA27AE76C}"/>
                </a:ext>
              </a:extLst>
            </p:cNvPr>
            <p:cNvSpPr txBox="1"/>
            <p:nvPr/>
          </p:nvSpPr>
          <p:spPr>
            <a:xfrm>
              <a:off x="6780017" y="3690271"/>
              <a:ext cx="3315335" cy="169277"/>
            </a:xfrm>
            <a:prstGeom prst="rect">
              <a:avLst/>
            </a:prstGeom>
          </p:spPr>
          <p:txBody>
            <a:bodyPr vert="horz" wrap="square" lIns="0" tIns="0" rIns="0" bIns="0" rtlCol="0">
              <a:spAutoFit/>
            </a:bodyPr>
            <a:lstStyle/>
            <a:p>
              <a:pPr marL="12700">
                <a:spcBef>
                  <a:spcPts val="100"/>
                </a:spcBef>
                <a:tabLst>
                  <a:tab pos="460375" algn="l"/>
                </a:tabLst>
              </a:pPr>
              <a:r>
                <a:rPr lang="it-IT" sz="1100" spc="-5" err="1">
                  <a:latin typeface="EYInterstate" panose="02000503020000020004" pitchFamily="2" charset="0"/>
                  <a:cs typeface="Arial"/>
                </a:rPr>
                <a:t>Wholesale</a:t>
              </a:r>
              <a:r>
                <a:rPr lang="it-IT" sz="1100" spc="-5">
                  <a:latin typeface="EYInterstate" panose="02000503020000020004" pitchFamily="2" charset="0"/>
                  <a:cs typeface="Arial"/>
                </a:rPr>
                <a:t> and retail supply </a:t>
              </a:r>
              <a:r>
                <a:rPr lang="it-IT" sz="1100" spc="-5" err="1">
                  <a:latin typeface="EYInterstate" panose="02000503020000020004" pitchFamily="2" charset="0"/>
                  <a:cs typeface="Arial"/>
                </a:rPr>
                <a:t>exposure</a:t>
              </a:r>
              <a:endParaRPr sz="1100">
                <a:latin typeface="EYInterstate" panose="02000503020000020004" pitchFamily="2" charset="0"/>
                <a:cs typeface="Arial"/>
              </a:endParaRPr>
            </a:p>
          </p:txBody>
        </p:sp>
        <p:sp>
          <p:nvSpPr>
            <p:cNvPr id="13" name="object 12">
              <a:extLst>
                <a:ext uri="{FF2B5EF4-FFF2-40B4-BE49-F238E27FC236}">
                  <a16:creationId xmlns:a16="http://schemas.microsoft.com/office/drawing/2014/main" id="{BBE120BA-F319-4D67-B565-14F23D038ED5}"/>
                </a:ext>
              </a:extLst>
            </p:cNvPr>
            <p:cNvSpPr txBox="1"/>
            <p:nvPr/>
          </p:nvSpPr>
          <p:spPr>
            <a:xfrm>
              <a:off x="6780017" y="3231474"/>
              <a:ext cx="2211193" cy="169277"/>
            </a:xfrm>
            <a:prstGeom prst="rect">
              <a:avLst/>
            </a:prstGeom>
          </p:spPr>
          <p:txBody>
            <a:bodyPr vert="horz" wrap="square" lIns="0" tIns="0" rIns="0" bIns="0" rtlCol="0">
              <a:spAutoFit/>
            </a:bodyPr>
            <a:lstStyle/>
            <a:p>
              <a:pPr marL="12700"/>
              <a:r>
                <a:rPr lang="it-IT" sz="1100" err="1">
                  <a:latin typeface="EYInterstate" panose="02000503020000020004" pitchFamily="2" charset="0"/>
                  <a:cs typeface="Arial"/>
                </a:rPr>
                <a:t>Fraud</a:t>
              </a:r>
              <a:r>
                <a:rPr lang="it-IT" sz="1100">
                  <a:latin typeface="EYInterstate" panose="02000503020000020004" pitchFamily="2" charset="0"/>
                  <a:cs typeface="Arial"/>
                </a:rPr>
                <a:t> </a:t>
              </a:r>
              <a:r>
                <a:rPr lang="it-IT" sz="1100" err="1">
                  <a:latin typeface="EYInterstate" panose="02000503020000020004" pitchFamily="2" charset="0"/>
                  <a:cs typeface="Arial"/>
                </a:rPr>
                <a:t>against</a:t>
              </a:r>
              <a:r>
                <a:rPr lang="it-IT" sz="1100">
                  <a:latin typeface="EYInterstate" panose="02000503020000020004" pitchFamily="2" charset="0"/>
                  <a:cs typeface="Arial"/>
                </a:rPr>
                <a:t> EU</a:t>
              </a:r>
              <a:endParaRPr sz="1100">
                <a:latin typeface="EYInterstate" panose="02000503020000020004" pitchFamily="2" charset="0"/>
                <a:cs typeface="Arial"/>
              </a:endParaRPr>
            </a:p>
          </p:txBody>
        </p:sp>
        <p:sp>
          <p:nvSpPr>
            <p:cNvPr id="14" name="object 13">
              <a:extLst>
                <a:ext uri="{FF2B5EF4-FFF2-40B4-BE49-F238E27FC236}">
                  <a16:creationId xmlns:a16="http://schemas.microsoft.com/office/drawing/2014/main" id="{4DAF197D-408C-43C1-AFA8-1C30E32A7179}"/>
                </a:ext>
              </a:extLst>
            </p:cNvPr>
            <p:cNvSpPr txBox="1"/>
            <p:nvPr/>
          </p:nvSpPr>
          <p:spPr>
            <a:xfrm>
              <a:off x="6803605" y="4140279"/>
              <a:ext cx="2827973" cy="169277"/>
            </a:xfrm>
            <a:prstGeom prst="rect">
              <a:avLst/>
            </a:prstGeom>
          </p:spPr>
          <p:txBody>
            <a:bodyPr vert="horz" wrap="square" lIns="0" tIns="0" rIns="0" bIns="0" rtlCol="0">
              <a:spAutoFit/>
            </a:bodyPr>
            <a:lstStyle/>
            <a:p>
              <a:pPr marL="12700"/>
              <a:r>
                <a:rPr lang="it-IT" sz="1100" spc="-80" err="1">
                  <a:latin typeface="EYInterstate" panose="02000503020000020004" pitchFamily="2" charset="0"/>
                  <a:cs typeface="Arial"/>
                </a:rPr>
                <a:t>Recycling</a:t>
              </a:r>
              <a:r>
                <a:rPr lang="it-IT" sz="1100" spc="-80">
                  <a:latin typeface="EYInterstate" panose="02000503020000020004" pitchFamily="2" charset="0"/>
                  <a:cs typeface="Arial"/>
                </a:rPr>
                <a:t> and </a:t>
              </a:r>
              <a:r>
                <a:rPr lang="it-IT" sz="1100" spc="-80" err="1">
                  <a:latin typeface="EYInterstate" panose="02000503020000020004" pitchFamily="2" charset="0"/>
                  <a:cs typeface="Arial"/>
                </a:rPr>
                <a:t>extorsion</a:t>
              </a:r>
              <a:endParaRPr sz="1100">
                <a:latin typeface="EYInterstate" panose="02000503020000020004" pitchFamily="2" charset="0"/>
                <a:cs typeface="Arial"/>
              </a:endParaRPr>
            </a:p>
          </p:txBody>
        </p:sp>
        <p:sp>
          <p:nvSpPr>
            <p:cNvPr id="16" name="object 16">
              <a:extLst>
                <a:ext uri="{FF2B5EF4-FFF2-40B4-BE49-F238E27FC236}">
                  <a16:creationId xmlns:a16="http://schemas.microsoft.com/office/drawing/2014/main" id="{7040CDB1-4E3C-46AA-AB8F-0CD7047C8E3F}"/>
                </a:ext>
              </a:extLst>
            </p:cNvPr>
            <p:cNvSpPr txBox="1"/>
            <p:nvPr/>
          </p:nvSpPr>
          <p:spPr>
            <a:xfrm>
              <a:off x="6803605" y="5044185"/>
              <a:ext cx="3993106" cy="234551"/>
            </a:xfrm>
            <a:prstGeom prst="rect">
              <a:avLst/>
            </a:prstGeom>
          </p:spPr>
          <p:txBody>
            <a:bodyPr vert="horz" wrap="square" lIns="0" tIns="0" rIns="0" bIns="0" rtlCol="0">
              <a:spAutoFit/>
            </a:bodyPr>
            <a:lstStyle/>
            <a:p>
              <a:pPr marL="12700" marR="5080" indent="2540">
                <a:lnSpc>
                  <a:spcPct val="158000"/>
                </a:lnSpc>
              </a:pPr>
              <a:r>
                <a:rPr lang="it-IT" sz="1100" spc="60" err="1">
                  <a:latin typeface="EYInterstate" panose="02000503020000020004" pitchFamily="2" charset="0"/>
                  <a:cs typeface="Arial"/>
                </a:rPr>
                <a:t>Infiltration</a:t>
              </a:r>
              <a:r>
                <a:rPr lang="it-IT" sz="1100" spc="60">
                  <a:latin typeface="EYInterstate" panose="02000503020000020004" pitchFamily="2" charset="0"/>
                  <a:cs typeface="Arial"/>
                </a:rPr>
                <a:t> in the </a:t>
              </a:r>
              <a:r>
                <a:rPr lang="it-IT" sz="1100" spc="60" err="1">
                  <a:latin typeface="EYInterstate" panose="02000503020000020004" pitchFamily="2" charset="0"/>
                  <a:cs typeface="Arial"/>
                </a:rPr>
                <a:t>logistics</a:t>
              </a:r>
              <a:r>
                <a:rPr lang="it-IT" sz="1100" spc="60">
                  <a:latin typeface="EYInterstate" panose="02000503020000020004" pitchFamily="2" charset="0"/>
                  <a:cs typeface="Arial"/>
                </a:rPr>
                <a:t> and business service </a:t>
              </a:r>
              <a:r>
                <a:rPr lang="it-IT" sz="1100" spc="60" err="1">
                  <a:latin typeface="EYInterstate" panose="02000503020000020004" pitchFamily="2" charset="0"/>
                  <a:cs typeface="Arial"/>
                </a:rPr>
                <a:t>sector</a:t>
              </a:r>
              <a:endParaRPr sz="1100">
                <a:latin typeface="EYInterstate" panose="02000503020000020004" pitchFamily="2" charset="0"/>
                <a:cs typeface="Arial"/>
              </a:endParaRPr>
            </a:p>
          </p:txBody>
        </p:sp>
        <p:sp>
          <p:nvSpPr>
            <p:cNvPr id="19" name="object 19">
              <a:extLst>
                <a:ext uri="{FF2B5EF4-FFF2-40B4-BE49-F238E27FC236}">
                  <a16:creationId xmlns:a16="http://schemas.microsoft.com/office/drawing/2014/main" id="{4A17516F-7E53-4102-BDE2-BDC615B7AAD8}"/>
                </a:ext>
              </a:extLst>
            </p:cNvPr>
            <p:cNvSpPr txBox="1"/>
            <p:nvPr/>
          </p:nvSpPr>
          <p:spPr>
            <a:xfrm>
              <a:off x="6803605" y="5542937"/>
              <a:ext cx="805180" cy="169277"/>
            </a:xfrm>
            <a:prstGeom prst="rect">
              <a:avLst/>
            </a:prstGeom>
          </p:spPr>
          <p:txBody>
            <a:bodyPr vert="horz" wrap="square" lIns="0" tIns="0" rIns="0" bIns="0" rtlCol="0">
              <a:spAutoFit/>
            </a:bodyPr>
            <a:lstStyle/>
            <a:p>
              <a:pPr marL="12700"/>
              <a:r>
                <a:rPr lang="it-IT" sz="1100" spc="-85" err="1">
                  <a:latin typeface="EYInterstate" panose="02000503020000020004" pitchFamily="2" charset="0"/>
                  <a:cs typeface="Arial"/>
                </a:rPr>
                <a:t>Poaching</a:t>
              </a:r>
              <a:endParaRPr sz="1100">
                <a:latin typeface="EYInterstate" panose="02000503020000020004" pitchFamily="2" charset="0"/>
                <a:cs typeface="Arial"/>
              </a:endParaRPr>
            </a:p>
          </p:txBody>
        </p:sp>
        <p:sp>
          <p:nvSpPr>
            <p:cNvPr id="21" name="object 22">
              <a:extLst>
                <a:ext uri="{FF2B5EF4-FFF2-40B4-BE49-F238E27FC236}">
                  <a16:creationId xmlns:a16="http://schemas.microsoft.com/office/drawing/2014/main" id="{E7D87F08-00F3-4B2F-B0FC-115732EB9289}"/>
                </a:ext>
              </a:extLst>
            </p:cNvPr>
            <p:cNvSpPr txBox="1"/>
            <p:nvPr/>
          </p:nvSpPr>
          <p:spPr>
            <a:xfrm>
              <a:off x="6780017" y="5975867"/>
              <a:ext cx="4682977" cy="507896"/>
            </a:xfrm>
            <a:prstGeom prst="rect">
              <a:avLst/>
            </a:prstGeom>
          </p:spPr>
          <p:txBody>
            <a:bodyPr vert="horz" wrap="square" lIns="0" tIns="0" rIns="0" bIns="0" rtlCol="0">
              <a:spAutoFit/>
            </a:bodyPr>
            <a:lstStyle/>
            <a:p>
              <a:pPr marL="12700" marR="5080" indent="8890">
                <a:lnSpc>
                  <a:spcPct val="160000"/>
                </a:lnSpc>
              </a:pPr>
              <a:r>
                <a:rPr lang="it-IT" sz="1100" spc="60" err="1">
                  <a:latin typeface="EYInterstate" panose="02000503020000020004" pitchFamily="2" charset="0"/>
                  <a:cs typeface="Arial"/>
                </a:rPr>
                <a:t>Infiltration</a:t>
              </a:r>
              <a:r>
                <a:rPr lang="it-IT" sz="1100" spc="60">
                  <a:latin typeface="EYInterstate" panose="02000503020000020004" pitchFamily="2" charset="0"/>
                  <a:cs typeface="Arial"/>
                </a:rPr>
                <a:t> in </a:t>
              </a:r>
              <a:r>
                <a:rPr lang="it-IT" sz="1100" spc="60" err="1">
                  <a:latin typeface="EYInterstate" panose="02000503020000020004" pitchFamily="2" charset="0"/>
                  <a:cs typeface="Arial"/>
                </a:rPr>
                <a:t>renewable</a:t>
              </a:r>
              <a:r>
                <a:rPr lang="it-IT" sz="1100" spc="60">
                  <a:latin typeface="EYInterstate" panose="02000503020000020004" pitchFamily="2" charset="0"/>
                  <a:cs typeface="Arial"/>
                </a:rPr>
                <a:t> energy </a:t>
              </a:r>
              <a:r>
                <a:rPr lang="it-IT" sz="1100" spc="60" err="1">
                  <a:latin typeface="EYInterstate" panose="02000503020000020004" pitchFamily="2" charset="0"/>
                  <a:cs typeface="Arial"/>
                </a:rPr>
                <a:t>sector</a:t>
              </a:r>
              <a:r>
                <a:rPr lang="it-IT" sz="1100" spc="60">
                  <a:latin typeface="EYInterstate" panose="02000503020000020004" pitchFamily="2" charset="0"/>
                  <a:cs typeface="Arial"/>
                </a:rPr>
                <a:t> </a:t>
              </a:r>
              <a:r>
                <a:rPr lang="it-IT" sz="1100" spc="60" err="1">
                  <a:latin typeface="EYInterstate" panose="02000503020000020004" pitchFamily="2" charset="0"/>
                  <a:cs typeface="Arial"/>
                </a:rPr>
                <a:t>linked</a:t>
              </a:r>
              <a:r>
                <a:rPr lang="it-IT" sz="1100" spc="60">
                  <a:latin typeface="EYInterstate" panose="02000503020000020004" pitchFamily="2" charset="0"/>
                  <a:cs typeface="Arial"/>
                </a:rPr>
                <a:t> to </a:t>
              </a:r>
              <a:r>
                <a:rPr lang="it-IT" sz="1100" spc="60" err="1">
                  <a:latin typeface="EYInterstate" panose="02000503020000020004" pitchFamily="2" charset="0"/>
                  <a:cs typeface="Arial"/>
                </a:rPr>
                <a:t>agricultural</a:t>
              </a:r>
              <a:r>
                <a:rPr lang="it-IT" sz="1100" spc="60">
                  <a:latin typeface="EYInterstate" panose="02000503020000020004" pitchFamily="2" charset="0"/>
                  <a:cs typeface="Arial"/>
                </a:rPr>
                <a:t> activities</a:t>
              </a:r>
              <a:endParaRPr sz="1100">
                <a:latin typeface="EYInterstate" panose="02000503020000020004" pitchFamily="2" charset="0"/>
                <a:cs typeface="Arial"/>
              </a:endParaRPr>
            </a:p>
          </p:txBody>
        </p:sp>
        <p:sp>
          <p:nvSpPr>
            <p:cNvPr id="22" name="Rectangle 21">
              <a:extLst>
                <a:ext uri="{FF2B5EF4-FFF2-40B4-BE49-F238E27FC236}">
                  <a16:creationId xmlns:a16="http://schemas.microsoft.com/office/drawing/2014/main" id="{353F43A1-A25E-47C0-A7F3-CA44188F27FC}"/>
                </a:ext>
              </a:extLst>
            </p:cNvPr>
            <p:cNvSpPr/>
            <p:nvPr/>
          </p:nvSpPr>
          <p:spPr>
            <a:xfrm>
              <a:off x="6685747" y="1864008"/>
              <a:ext cx="4417556" cy="261610"/>
            </a:xfrm>
            <a:prstGeom prst="rect">
              <a:avLst/>
            </a:prstGeom>
          </p:spPr>
          <p:txBody>
            <a:bodyPr wrap="none">
              <a:spAutoFit/>
            </a:bodyPr>
            <a:lstStyle/>
            <a:p>
              <a:r>
                <a:rPr lang="it-IT" sz="1100" spc="-15" err="1">
                  <a:latin typeface="EYInterstate" panose="02000503020000020004" pitchFamily="2" charset="0"/>
                  <a:cs typeface="Arial"/>
                </a:rPr>
                <a:t>Trafficking</a:t>
              </a:r>
              <a:r>
                <a:rPr lang="it-IT" sz="1100" spc="-15">
                  <a:latin typeface="EYInterstate" panose="02000503020000020004" pitchFamily="2" charset="0"/>
                  <a:cs typeface="Arial"/>
                </a:rPr>
                <a:t> in human </a:t>
              </a:r>
              <a:r>
                <a:rPr lang="it-IT" sz="1100" spc="-15" err="1">
                  <a:latin typeface="EYInterstate" panose="02000503020000020004" pitchFamily="2" charset="0"/>
                  <a:cs typeface="Arial"/>
                </a:rPr>
                <a:t>being</a:t>
              </a:r>
              <a:r>
                <a:rPr lang="it-IT" sz="1100" spc="-15">
                  <a:latin typeface="EYInterstate" panose="02000503020000020004" pitchFamily="2" charset="0"/>
                  <a:cs typeface="Arial"/>
                </a:rPr>
                <a:t> for the </a:t>
              </a:r>
              <a:r>
                <a:rPr lang="it-IT" sz="1100" spc="-15" err="1">
                  <a:latin typeface="EYInterstate" panose="02000503020000020004" pitchFamily="2" charset="0"/>
                  <a:cs typeface="Arial"/>
                </a:rPr>
                <a:t>porpouse</a:t>
              </a:r>
              <a:r>
                <a:rPr lang="it-IT" sz="1100" spc="-15">
                  <a:latin typeface="EYInterstate" panose="02000503020000020004" pitchFamily="2" charset="0"/>
                  <a:cs typeface="Arial"/>
                </a:rPr>
                <a:t> of </a:t>
              </a:r>
              <a:r>
                <a:rPr lang="it-IT" sz="1100" spc="-15" err="1">
                  <a:latin typeface="EYInterstate" panose="02000503020000020004" pitchFamily="2" charset="0"/>
                  <a:cs typeface="Arial"/>
                </a:rPr>
                <a:t>serious</a:t>
              </a:r>
              <a:r>
                <a:rPr lang="it-IT" sz="1100" spc="-15">
                  <a:latin typeface="EYInterstate" panose="02000503020000020004" pitchFamily="2" charset="0"/>
                  <a:cs typeface="Arial"/>
                </a:rPr>
                <a:t> exploitation</a:t>
              </a:r>
              <a:endParaRPr lang="it-IT" sz="1100">
                <a:latin typeface="EYInterstate" panose="02000503020000020004" pitchFamily="2" charset="0"/>
              </a:endParaRPr>
            </a:p>
          </p:txBody>
        </p:sp>
        <p:sp>
          <p:nvSpPr>
            <p:cNvPr id="36" name="TextBox 35">
              <a:extLst>
                <a:ext uri="{FF2B5EF4-FFF2-40B4-BE49-F238E27FC236}">
                  <a16:creationId xmlns:a16="http://schemas.microsoft.com/office/drawing/2014/main" id="{FC5EFA4E-36D5-4B63-AF01-3F749D4DC792}"/>
                </a:ext>
              </a:extLst>
            </p:cNvPr>
            <p:cNvSpPr txBox="1"/>
            <p:nvPr/>
          </p:nvSpPr>
          <p:spPr>
            <a:xfrm>
              <a:off x="6303681" y="1270323"/>
              <a:ext cx="5092445" cy="283154"/>
            </a:xfrm>
            <a:prstGeom prst="rect">
              <a:avLst/>
            </a:prstGeom>
            <a:solidFill>
              <a:srgbClr val="002060"/>
            </a:solidFill>
          </p:spPr>
          <p:txBody>
            <a:bodyPr wrap="square" lIns="0" tIns="36576" rIns="0" bIns="0" rtlCol="0">
              <a:spAutoFit/>
            </a:bodyPr>
            <a:lstStyle/>
            <a:p>
              <a:pPr algn="ctr"/>
              <a:r>
                <a:rPr lang="en-US" sz="1600" b="1">
                  <a:solidFill>
                    <a:schemeClr val="tx2"/>
                  </a:solidFill>
                  <a:latin typeface="EYInterstate Light" panose="02000506000000020004" pitchFamily="2" charset="0"/>
                </a:rPr>
                <a:t>The main activities of </a:t>
              </a:r>
              <a:r>
                <a:rPr lang="en-US" sz="1600" b="1" err="1">
                  <a:solidFill>
                    <a:schemeClr val="tx2"/>
                  </a:solidFill>
                  <a:latin typeface="EYInterstate Light" panose="02000506000000020004" pitchFamily="2" charset="0"/>
                </a:rPr>
                <a:t>agromafia</a:t>
              </a:r>
              <a:endParaRPr lang="en-US" sz="1600" b="1">
                <a:solidFill>
                  <a:schemeClr val="tx2"/>
                </a:solidFill>
                <a:latin typeface="EYInterstate Light" panose="02000506000000020004" pitchFamily="2" charset="0"/>
              </a:endParaRPr>
            </a:p>
          </p:txBody>
        </p:sp>
        <p:pic>
          <p:nvPicPr>
            <p:cNvPr id="39" name="Picture 38">
              <a:extLst>
                <a:ext uri="{FF2B5EF4-FFF2-40B4-BE49-F238E27FC236}">
                  <a16:creationId xmlns:a16="http://schemas.microsoft.com/office/drawing/2014/main" id="{214C41CC-EF55-4724-A82F-B0CA0C2224D6}"/>
                </a:ext>
              </a:extLst>
            </p:cNvPr>
            <p:cNvPicPr>
              <a:picLocks noChangeAspect="1"/>
            </p:cNvPicPr>
            <p:nvPr/>
          </p:nvPicPr>
          <p:blipFill rotWithShape="1">
            <a:blip r:embed="rId3">
              <a:extLst>
                <a:ext uri="{28A0092B-C50C-407E-A947-70E740481C1C}">
                  <a14:useLocalDpi xmlns:a14="http://schemas.microsoft.com/office/drawing/2010/main" val="0"/>
                </a:ext>
              </a:extLst>
            </a:blip>
            <a:srcRect b="33717"/>
            <a:stretch/>
          </p:blipFill>
          <p:spPr>
            <a:xfrm>
              <a:off x="6175731" y="1725589"/>
              <a:ext cx="487722" cy="3177192"/>
            </a:xfrm>
            <a:prstGeom prst="rect">
              <a:avLst/>
            </a:prstGeom>
          </p:spPr>
        </p:pic>
        <p:sp>
          <p:nvSpPr>
            <p:cNvPr id="44" name="object 13">
              <a:extLst>
                <a:ext uri="{FF2B5EF4-FFF2-40B4-BE49-F238E27FC236}">
                  <a16:creationId xmlns:a16="http://schemas.microsoft.com/office/drawing/2014/main" id="{B43687BF-FE64-4FA8-AEB0-ACB7908317ED}"/>
                </a:ext>
              </a:extLst>
            </p:cNvPr>
            <p:cNvSpPr txBox="1"/>
            <p:nvPr/>
          </p:nvSpPr>
          <p:spPr>
            <a:xfrm>
              <a:off x="6803605" y="4564106"/>
              <a:ext cx="3993106" cy="169277"/>
            </a:xfrm>
            <a:prstGeom prst="rect">
              <a:avLst/>
            </a:prstGeom>
          </p:spPr>
          <p:txBody>
            <a:bodyPr vert="horz" wrap="square" lIns="0" tIns="0" rIns="0" bIns="0" rtlCol="0">
              <a:spAutoFit/>
            </a:bodyPr>
            <a:lstStyle/>
            <a:p>
              <a:pPr marL="12700"/>
              <a:r>
                <a:rPr lang="it-IT" sz="1100" spc="-80" err="1">
                  <a:latin typeface="EYInterstate" panose="02000503020000020004" pitchFamily="2" charset="0"/>
                  <a:cs typeface="Arial"/>
                </a:rPr>
                <a:t>Infiltration</a:t>
              </a:r>
              <a:r>
                <a:rPr lang="it-IT" sz="1100" spc="-80">
                  <a:latin typeface="EYInterstate" panose="02000503020000020004" pitchFamily="2" charset="0"/>
                  <a:cs typeface="Arial"/>
                </a:rPr>
                <a:t> in the management of </a:t>
              </a:r>
              <a:r>
                <a:rPr lang="it-IT" sz="1100" spc="-80" err="1">
                  <a:latin typeface="EYInterstate" panose="02000503020000020004" pitchFamily="2" charset="0"/>
                  <a:cs typeface="Arial"/>
                </a:rPr>
                <a:t>fruit</a:t>
              </a:r>
              <a:r>
                <a:rPr lang="it-IT" sz="1100" spc="-80">
                  <a:latin typeface="EYInterstate" panose="02000503020000020004" pitchFamily="2" charset="0"/>
                  <a:cs typeface="Arial"/>
                </a:rPr>
                <a:t> and </a:t>
              </a:r>
              <a:r>
                <a:rPr lang="it-IT" sz="1100" spc="-80" err="1">
                  <a:latin typeface="EYInterstate" panose="02000503020000020004" pitchFamily="2" charset="0"/>
                  <a:cs typeface="Arial"/>
                </a:rPr>
                <a:t>vegetable</a:t>
              </a:r>
              <a:r>
                <a:rPr lang="it-IT" sz="1100" spc="-80">
                  <a:latin typeface="EYInterstate" panose="02000503020000020004" pitchFamily="2" charset="0"/>
                  <a:cs typeface="Arial"/>
                </a:rPr>
                <a:t> markets</a:t>
              </a:r>
              <a:endParaRPr sz="1100">
                <a:latin typeface="EYInterstate" panose="02000503020000020004" pitchFamily="2" charset="0"/>
                <a:cs typeface="Arial"/>
              </a:endParaRPr>
            </a:p>
          </p:txBody>
        </p:sp>
        <p:pic>
          <p:nvPicPr>
            <p:cNvPr id="45" name="Picture 44">
              <a:extLst>
                <a:ext uri="{FF2B5EF4-FFF2-40B4-BE49-F238E27FC236}">
                  <a16:creationId xmlns:a16="http://schemas.microsoft.com/office/drawing/2014/main" id="{7D36E189-4AF1-488E-9733-9044504ADFED}"/>
                </a:ext>
              </a:extLst>
            </p:cNvPr>
            <p:cNvPicPr>
              <a:picLocks noChangeAspect="1"/>
            </p:cNvPicPr>
            <p:nvPr/>
          </p:nvPicPr>
          <p:blipFill rotWithShape="1">
            <a:blip r:embed="rId3">
              <a:extLst>
                <a:ext uri="{28A0092B-C50C-407E-A947-70E740481C1C}">
                  <a14:useLocalDpi xmlns:a14="http://schemas.microsoft.com/office/drawing/2010/main" val="0"/>
                </a:ext>
              </a:extLst>
            </a:blip>
            <a:srcRect l="1" t="64995" r="-13762" b="25487"/>
            <a:stretch/>
          </p:blipFill>
          <p:spPr>
            <a:xfrm>
              <a:off x="6201591" y="4975910"/>
              <a:ext cx="554838" cy="456220"/>
            </a:xfrm>
            <a:prstGeom prst="rect">
              <a:avLst/>
            </a:prstGeom>
          </p:spPr>
        </p:pic>
        <p:pic>
          <p:nvPicPr>
            <p:cNvPr id="46" name="Picture 45">
              <a:extLst>
                <a:ext uri="{FF2B5EF4-FFF2-40B4-BE49-F238E27FC236}">
                  <a16:creationId xmlns:a16="http://schemas.microsoft.com/office/drawing/2014/main" id="{9230C55B-31D6-4831-B959-54B77CB5A8B3}"/>
                </a:ext>
              </a:extLst>
            </p:cNvPr>
            <p:cNvPicPr>
              <a:picLocks noChangeAspect="1"/>
            </p:cNvPicPr>
            <p:nvPr/>
          </p:nvPicPr>
          <p:blipFill rotWithShape="1">
            <a:blip r:embed="rId3">
              <a:extLst>
                <a:ext uri="{28A0092B-C50C-407E-A947-70E740481C1C}">
                  <a14:useLocalDpi xmlns:a14="http://schemas.microsoft.com/office/drawing/2010/main" val="0"/>
                </a:ext>
              </a:extLst>
            </a:blip>
            <a:srcRect l="2" t="78966" r="5657"/>
            <a:stretch/>
          </p:blipFill>
          <p:spPr>
            <a:xfrm>
              <a:off x="6201294" y="5393274"/>
              <a:ext cx="460130" cy="1008250"/>
            </a:xfrm>
            <a:prstGeom prst="rect">
              <a:avLst/>
            </a:prstGeom>
          </p:spPr>
        </p:pic>
      </p:grpSp>
      <p:cxnSp>
        <p:nvCxnSpPr>
          <p:cNvPr id="54" name="Straight Connector 53">
            <a:extLst>
              <a:ext uri="{FF2B5EF4-FFF2-40B4-BE49-F238E27FC236}">
                <a16:creationId xmlns:a16="http://schemas.microsoft.com/office/drawing/2014/main" id="{00ED95FB-73DF-43DA-B585-3DA553DBF007}"/>
              </a:ext>
            </a:extLst>
          </p:cNvPr>
          <p:cNvCxnSpPr>
            <a:cxnSpLocks/>
          </p:cNvCxnSpPr>
          <p:nvPr/>
        </p:nvCxnSpPr>
        <p:spPr>
          <a:xfrm>
            <a:off x="5875832" y="1906131"/>
            <a:ext cx="0" cy="3796117"/>
          </a:xfrm>
          <a:prstGeom prst="line">
            <a:avLst/>
          </a:prstGeom>
          <a:ln w="38100">
            <a:solidFill>
              <a:srgbClr val="FFCC00"/>
            </a:solidFill>
            <a:tailEnd type="non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D0119A8D-5750-49A7-8272-C0EFF3A2F7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927" t="18629" r="17788" b="55314"/>
          <a:stretch/>
        </p:blipFill>
        <p:spPr>
          <a:xfrm>
            <a:off x="9876168" y="170315"/>
            <a:ext cx="1075669" cy="422850"/>
          </a:xfrm>
          <a:prstGeom prst="rect">
            <a:avLst/>
          </a:prstGeom>
        </p:spPr>
      </p:pic>
      <p:pic>
        <p:nvPicPr>
          <p:cNvPr id="56" name="Immagine 4">
            <a:extLst>
              <a:ext uri="{FF2B5EF4-FFF2-40B4-BE49-F238E27FC236}">
                <a16:creationId xmlns:a16="http://schemas.microsoft.com/office/drawing/2014/main" id="{1A03F05B-F410-404E-BF42-B9E4F7203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3698" y="230787"/>
            <a:ext cx="819639" cy="301907"/>
          </a:xfrm>
          <a:prstGeom prst="rect">
            <a:avLst/>
          </a:prstGeom>
        </p:spPr>
      </p:pic>
    </p:spTree>
    <p:extLst>
      <p:ext uri="{BB962C8B-B14F-4D97-AF65-F5344CB8AC3E}">
        <p14:creationId xmlns:p14="http://schemas.microsoft.com/office/powerpoint/2010/main" val="301993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17B16298-D70C-4E34-99CC-81918E1E3191}"/>
              </a:ext>
            </a:extLst>
          </p:cNvPr>
          <p:cNvSpPr/>
          <p:nvPr/>
        </p:nvSpPr>
        <p:spPr>
          <a:xfrm>
            <a:off x="633753" y="1784786"/>
            <a:ext cx="5239419" cy="4087380"/>
          </a:xfrm>
          <a:prstGeom prst="roundRect">
            <a:avLst/>
          </a:prstGeom>
          <a:solidFill>
            <a:schemeClr val="tx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dirty="0"/>
              <a:t>Relevant data on ‘’Caporalato’’ (2/6)</a:t>
            </a:r>
          </a:p>
        </p:txBody>
      </p:sp>
      <p:grpSp>
        <p:nvGrpSpPr>
          <p:cNvPr id="77" name="Group 76">
            <a:extLst>
              <a:ext uri="{FF2B5EF4-FFF2-40B4-BE49-F238E27FC236}">
                <a16:creationId xmlns:a16="http://schemas.microsoft.com/office/drawing/2014/main" id="{B1825F53-7E97-4C06-BE02-2B7B0C5A23C2}"/>
              </a:ext>
            </a:extLst>
          </p:cNvPr>
          <p:cNvGrpSpPr/>
          <p:nvPr/>
        </p:nvGrpSpPr>
        <p:grpSpPr>
          <a:xfrm>
            <a:off x="616950" y="2026513"/>
            <a:ext cx="5008442" cy="3584187"/>
            <a:chOff x="550961" y="2036802"/>
            <a:chExt cx="5008442" cy="3584187"/>
          </a:xfrm>
        </p:grpSpPr>
        <p:grpSp>
          <p:nvGrpSpPr>
            <p:cNvPr id="24" name="Group 23">
              <a:extLst>
                <a:ext uri="{FF2B5EF4-FFF2-40B4-BE49-F238E27FC236}">
                  <a16:creationId xmlns:a16="http://schemas.microsoft.com/office/drawing/2014/main" id="{14BCD7CB-50E6-416A-87EE-66615F9DD5B5}"/>
                </a:ext>
              </a:extLst>
            </p:cNvPr>
            <p:cNvGrpSpPr/>
            <p:nvPr/>
          </p:nvGrpSpPr>
          <p:grpSpPr>
            <a:xfrm>
              <a:off x="550961" y="2036802"/>
              <a:ext cx="5008442" cy="861575"/>
              <a:chOff x="446452" y="1923683"/>
              <a:chExt cx="5008442" cy="861575"/>
            </a:xfrm>
          </p:grpSpPr>
          <p:grpSp>
            <p:nvGrpSpPr>
              <p:cNvPr id="2" name="Group 1">
                <a:extLst>
                  <a:ext uri="{FF2B5EF4-FFF2-40B4-BE49-F238E27FC236}">
                    <a16:creationId xmlns:a16="http://schemas.microsoft.com/office/drawing/2014/main" id="{CADCA2C2-DE5E-439B-8BB3-88BC7AC6EB68}"/>
                  </a:ext>
                </a:extLst>
              </p:cNvPr>
              <p:cNvGrpSpPr/>
              <p:nvPr/>
            </p:nvGrpSpPr>
            <p:grpSpPr>
              <a:xfrm>
                <a:off x="446452" y="1973583"/>
                <a:ext cx="1261745" cy="783394"/>
                <a:chOff x="904747" y="2060448"/>
                <a:chExt cx="1261745" cy="783394"/>
              </a:xfrm>
            </p:grpSpPr>
            <p:sp>
              <p:nvSpPr>
                <p:cNvPr id="38" name="object 2">
                  <a:extLst>
                    <a:ext uri="{FF2B5EF4-FFF2-40B4-BE49-F238E27FC236}">
                      <a16:creationId xmlns:a16="http://schemas.microsoft.com/office/drawing/2014/main" id="{C724D2CB-7C57-4C16-B1FE-2D397C2B8CA0}"/>
                    </a:ext>
                  </a:extLst>
                </p:cNvPr>
                <p:cNvSpPr/>
                <p:nvPr/>
              </p:nvSpPr>
              <p:spPr>
                <a:xfrm>
                  <a:off x="1224723" y="2060448"/>
                  <a:ext cx="621792" cy="390144"/>
                </a:xfrm>
                <a:prstGeom prst="rect">
                  <a:avLst/>
                </a:prstGeom>
                <a:blipFill>
                  <a:blip r:embed="rId2" cstate="print"/>
                  <a:stretch>
                    <a:fillRect/>
                  </a:stretch>
                </a:blipFill>
              </p:spPr>
              <p:txBody>
                <a:bodyPr wrap="square" lIns="0" tIns="0" rIns="0" bIns="0" rtlCol="0"/>
                <a:lstStyle/>
                <a:p>
                  <a:endParaRPr/>
                </a:p>
              </p:txBody>
            </p:sp>
            <p:sp>
              <p:nvSpPr>
                <p:cNvPr id="53" name="object 10">
                  <a:extLst>
                    <a:ext uri="{FF2B5EF4-FFF2-40B4-BE49-F238E27FC236}">
                      <a16:creationId xmlns:a16="http://schemas.microsoft.com/office/drawing/2014/main" id="{2E328335-6079-4A84-BE7D-535157199294}"/>
                    </a:ext>
                  </a:extLst>
                </p:cNvPr>
                <p:cNvSpPr txBox="1"/>
                <p:nvPr/>
              </p:nvSpPr>
              <p:spPr>
                <a:xfrm>
                  <a:off x="904747" y="2536065"/>
                  <a:ext cx="1261745" cy="307777"/>
                </a:xfrm>
                <a:prstGeom prst="rect">
                  <a:avLst/>
                </a:prstGeom>
              </p:spPr>
              <p:txBody>
                <a:bodyPr vert="horz" wrap="square" lIns="0" tIns="0" rIns="0" bIns="0" rtlCol="0">
                  <a:spAutoFit/>
                </a:bodyPr>
                <a:lstStyle/>
                <a:p>
                  <a:pPr marL="12700">
                    <a:lnSpc>
                      <a:spcPct val="100000"/>
                    </a:lnSpc>
                  </a:pPr>
                  <a:r>
                    <a:rPr lang="it-IT" sz="2000" spc="-254" err="1">
                      <a:solidFill>
                        <a:srgbClr val="F0CA9E"/>
                      </a:solidFill>
                      <a:latin typeface="EYInterstate" panose="02000503020000020004" pitchFamily="2" charset="0"/>
                      <a:cs typeface="Times New Roman"/>
                    </a:rPr>
                    <a:t>Slaughtering</a:t>
                  </a:r>
                  <a:endParaRPr sz="2000">
                    <a:latin typeface="EYInterstate" panose="02000503020000020004" pitchFamily="2" charset="0"/>
                    <a:cs typeface="Times New Roman"/>
                  </a:endParaRPr>
                </a:p>
              </p:txBody>
            </p:sp>
          </p:grpSp>
          <p:grpSp>
            <p:nvGrpSpPr>
              <p:cNvPr id="4" name="Group 3">
                <a:extLst>
                  <a:ext uri="{FF2B5EF4-FFF2-40B4-BE49-F238E27FC236}">
                    <a16:creationId xmlns:a16="http://schemas.microsoft.com/office/drawing/2014/main" id="{2FBE7EDB-CE84-4501-80D6-5097AF0C935D}"/>
                  </a:ext>
                </a:extLst>
              </p:cNvPr>
              <p:cNvGrpSpPr/>
              <p:nvPr/>
            </p:nvGrpSpPr>
            <p:grpSpPr>
              <a:xfrm>
                <a:off x="2052461" y="1923683"/>
                <a:ext cx="1651635" cy="844354"/>
                <a:chOff x="2483611" y="1999488"/>
                <a:chExt cx="1651635" cy="844354"/>
              </a:xfrm>
            </p:grpSpPr>
            <p:sp>
              <p:nvSpPr>
                <p:cNvPr id="40" name="object 3">
                  <a:extLst>
                    <a:ext uri="{FF2B5EF4-FFF2-40B4-BE49-F238E27FC236}">
                      <a16:creationId xmlns:a16="http://schemas.microsoft.com/office/drawing/2014/main" id="{4B8F7632-6EFF-4B6F-8A82-3A4FE1B0C624}"/>
                    </a:ext>
                  </a:extLst>
                </p:cNvPr>
                <p:cNvSpPr/>
                <p:nvPr/>
              </p:nvSpPr>
              <p:spPr>
                <a:xfrm>
                  <a:off x="3071684" y="1999488"/>
                  <a:ext cx="475488" cy="463296"/>
                </a:xfrm>
                <a:prstGeom prst="rect">
                  <a:avLst/>
                </a:prstGeom>
                <a:blipFill>
                  <a:blip r:embed="rId3" cstate="print"/>
                  <a:stretch>
                    <a:fillRect/>
                  </a:stretch>
                </a:blipFill>
              </p:spPr>
              <p:txBody>
                <a:bodyPr wrap="square" lIns="0" tIns="0" rIns="0" bIns="0" rtlCol="0"/>
                <a:lstStyle/>
                <a:p>
                  <a:endParaRPr/>
                </a:p>
              </p:txBody>
            </p:sp>
            <p:sp>
              <p:nvSpPr>
                <p:cNvPr id="54" name="object 11">
                  <a:extLst>
                    <a:ext uri="{FF2B5EF4-FFF2-40B4-BE49-F238E27FC236}">
                      <a16:creationId xmlns:a16="http://schemas.microsoft.com/office/drawing/2014/main" id="{F6997737-8D40-4AE1-B131-95A0BC5F9DB4}"/>
                    </a:ext>
                  </a:extLst>
                </p:cNvPr>
                <p:cNvSpPr txBox="1"/>
                <p:nvPr/>
              </p:nvSpPr>
              <p:spPr>
                <a:xfrm>
                  <a:off x="2483611" y="2536065"/>
                  <a:ext cx="1651635" cy="307777"/>
                </a:xfrm>
                <a:prstGeom prst="rect">
                  <a:avLst/>
                </a:prstGeom>
              </p:spPr>
              <p:txBody>
                <a:bodyPr vert="horz" wrap="square" lIns="0" tIns="0" rIns="0" bIns="0" rtlCol="0">
                  <a:spAutoFit/>
                </a:bodyPr>
                <a:lstStyle/>
                <a:p>
                  <a:pPr marL="12700" algn="ctr">
                    <a:lnSpc>
                      <a:spcPct val="100000"/>
                    </a:lnSpc>
                  </a:pPr>
                  <a:r>
                    <a:rPr lang="it-IT" sz="2000" spc="-295" err="1">
                      <a:solidFill>
                        <a:srgbClr val="60B85B"/>
                      </a:solidFill>
                      <a:latin typeface="EYInterstate" panose="02000503020000020004" pitchFamily="2" charset="0"/>
                      <a:cs typeface="Times New Roman"/>
                    </a:rPr>
                    <a:t>Fruit&amp;Vegetable</a:t>
                  </a:r>
                  <a:endParaRPr sz="2000">
                    <a:latin typeface="EYInterstate" panose="02000503020000020004" pitchFamily="2" charset="0"/>
                    <a:cs typeface="Times New Roman"/>
                  </a:endParaRPr>
                </a:p>
              </p:txBody>
            </p:sp>
          </p:grpSp>
          <p:grpSp>
            <p:nvGrpSpPr>
              <p:cNvPr id="5" name="Group 4">
                <a:extLst>
                  <a:ext uri="{FF2B5EF4-FFF2-40B4-BE49-F238E27FC236}">
                    <a16:creationId xmlns:a16="http://schemas.microsoft.com/office/drawing/2014/main" id="{CE369E69-715E-4C3A-BC5F-BA6DED766A55}"/>
                  </a:ext>
                </a:extLst>
              </p:cNvPr>
              <p:cNvGrpSpPr/>
              <p:nvPr/>
            </p:nvGrpSpPr>
            <p:grpSpPr>
              <a:xfrm>
                <a:off x="3803259" y="2010159"/>
                <a:ext cx="1651635" cy="775099"/>
                <a:chOff x="4110354" y="2104961"/>
                <a:chExt cx="1651635" cy="775099"/>
              </a:xfrm>
            </p:grpSpPr>
            <p:sp>
              <p:nvSpPr>
                <p:cNvPr id="42" name="object 4">
                  <a:extLst>
                    <a:ext uri="{FF2B5EF4-FFF2-40B4-BE49-F238E27FC236}">
                      <a16:creationId xmlns:a16="http://schemas.microsoft.com/office/drawing/2014/main" id="{1CEC9A19-D291-4A12-84D7-645466DD17FF}"/>
                    </a:ext>
                  </a:extLst>
                </p:cNvPr>
                <p:cNvSpPr/>
                <p:nvPr/>
              </p:nvSpPr>
              <p:spPr>
                <a:xfrm>
                  <a:off x="4698427" y="2104961"/>
                  <a:ext cx="475488" cy="414527"/>
                </a:xfrm>
                <a:prstGeom prst="rect">
                  <a:avLst/>
                </a:prstGeom>
                <a:blipFill>
                  <a:blip r:embed="rId4" cstate="print"/>
                  <a:stretch>
                    <a:fillRect/>
                  </a:stretch>
                </a:blipFill>
              </p:spPr>
              <p:txBody>
                <a:bodyPr wrap="square" lIns="0" tIns="0" rIns="0" bIns="0" rtlCol="0"/>
                <a:lstStyle/>
                <a:p>
                  <a:endParaRPr/>
                </a:p>
              </p:txBody>
            </p:sp>
            <p:sp>
              <p:nvSpPr>
                <p:cNvPr id="55" name="object 12">
                  <a:extLst>
                    <a:ext uri="{FF2B5EF4-FFF2-40B4-BE49-F238E27FC236}">
                      <a16:creationId xmlns:a16="http://schemas.microsoft.com/office/drawing/2014/main" id="{0FE0F3DB-00DB-4E75-AEA1-090D609546BA}"/>
                    </a:ext>
                  </a:extLst>
                </p:cNvPr>
                <p:cNvSpPr txBox="1"/>
                <p:nvPr/>
              </p:nvSpPr>
              <p:spPr>
                <a:xfrm>
                  <a:off x="4110354" y="2572283"/>
                  <a:ext cx="1651635" cy="307777"/>
                </a:xfrm>
                <a:prstGeom prst="rect">
                  <a:avLst/>
                </a:prstGeom>
              </p:spPr>
              <p:txBody>
                <a:bodyPr vert="horz" wrap="square" lIns="0" tIns="0" rIns="0" bIns="0" rtlCol="0">
                  <a:spAutoFit/>
                </a:bodyPr>
                <a:lstStyle/>
                <a:p>
                  <a:pPr marL="12700" algn="ctr">
                    <a:lnSpc>
                      <a:spcPct val="100000"/>
                    </a:lnSpc>
                  </a:pPr>
                  <a:r>
                    <a:rPr lang="it-IT" sz="2000" spc="-210">
                      <a:solidFill>
                        <a:srgbClr val="E4B84B"/>
                      </a:solidFill>
                      <a:latin typeface="EYInterstate" panose="02000503020000020004" pitchFamily="2" charset="0"/>
                      <a:cs typeface="Times New Roman"/>
                    </a:rPr>
                    <a:t>Milk products</a:t>
                  </a:r>
                  <a:endParaRPr sz="2000">
                    <a:latin typeface="EYInterstate" panose="02000503020000020004" pitchFamily="2" charset="0"/>
                    <a:cs typeface="Times New Roman"/>
                  </a:endParaRPr>
                </a:p>
              </p:txBody>
            </p:sp>
          </p:grpSp>
        </p:grpSp>
        <p:grpSp>
          <p:nvGrpSpPr>
            <p:cNvPr id="25" name="Group 24">
              <a:extLst>
                <a:ext uri="{FF2B5EF4-FFF2-40B4-BE49-F238E27FC236}">
                  <a16:creationId xmlns:a16="http://schemas.microsoft.com/office/drawing/2014/main" id="{1422F51B-2579-4E7A-9574-72451908B5EF}"/>
                </a:ext>
              </a:extLst>
            </p:cNvPr>
            <p:cNvGrpSpPr/>
            <p:nvPr/>
          </p:nvGrpSpPr>
          <p:grpSpPr>
            <a:xfrm>
              <a:off x="612976" y="3292549"/>
              <a:ext cx="4601603" cy="845997"/>
              <a:chOff x="475124" y="3179430"/>
              <a:chExt cx="4601603" cy="845997"/>
            </a:xfrm>
          </p:grpSpPr>
          <p:grpSp>
            <p:nvGrpSpPr>
              <p:cNvPr id="6" name="Group 5">
                <a:extLst>
                  <a:ext uri="{FF2B5EF4-FFF2-40B4-BE49-F238E27FC236}">
                    <a16:creationId xmlns:a16="http://schemas.microsoft.com/office/drawing/2014/main" id="{61561ACE-2844-4D5E-A3B6-87937333A05B}"/>
                  </a:ext>
                </a:extLst>
              </p:cNvPr>
              <p:cNvGrpSpPr/>
              <p:nvPr/>
            </p:nvGrpSpPr>
            <p:grpSpPr>
              <a:xfrm>
                <a:off x="475124" y="3179430"/>
                <a:ext cx="1109980" cy="813874"/>
                <a:chOff x="956563" y="3243072"/>
                <a:chExt cx="1109980" cy="813874"/>
              </a:xfrm>
            </p:grpSpPr>
            <p:sp>
              <p:nvSpPr>
                <p:cNvPr id="43" name="object 5">
                  <a:extLst>
                    <a:ext uri="{FF2B5EF4-FFF2-40B4-BE49-F238E27FC236}">
                      <a16:creationId xmlns:a16="http://schemas.microsoft.com/office/drawing/2014/main" id="{59039AF8-9A68-44C2-A6B2-5BB5434DB7E9}"/>
                    </a:ext>
                  </a:extLst>
                </p:cNvPr>
                <p:cNvSpPr/>
                <p:nvPr/>
              </p:nvSpPr>
              <p:spPr>
                <a:xfrm>
                  <a:off x="1346961" y="3243072"/>
                  <a:ext cx="329184" cy="463296"/>
                </a:xfrm>
                <a:prstGeom prst="rect">
                  <a:avLst/>
                </a:prstGeom>
                <a:blipFill>
                  <a:blip r:embed="rId5" cstate="print"/>
                  <a:stretch>
                    <a:fillRect/>
                  </a:stretch>
                </a:blipFill>
              </p:spPr>
              <p:txBody>
                <a:bodyPr wrap="square" lIns="0" tIns="0" rIns="0" bIns="0" rtlCol="0"/>
                <a:lstStyle/>
                <a:p>
                  <a:endParaRPr/>
                </a:p>
              </p:txBody>
            </p:sp>
            <p:sp>
              <p:nvSpPr>
                <p:cNvPr id="56" name="object 13">
                  <a:extLst>
                    <a:ext uri="{FF2B5EF4-FFF2-40B4-BE49-F238E27FC236}">
                      <a16:creationId xmlns:a16="http://schemas.microsoft.com/office/drawing/2014/main" id="{7FE202B0-08F1-4F26-89F7-C099D8C6B80C}"/>
                    </a:ext>
                  </a:extLst>
                </p:cNvPr>
                <p:cNvSpPr txBox="1"/>
                <p:nvPr/>
              </p:nvSpPr>
              <p:spPr>
                <a:xfrm>
                  <a:off x="956563" y="3749169"/>
                  <a:ext cx="1109980" cy="307777"/>
                </a:xfrm>
                <a:prstGeom prst="rect">
                  <a:avLst/>
                </a:prstGeom>
              </p:spPr>
              <p:txBody>
                <a:bodyPr vert="horz" wrap="square" lIns="0" tIns="0" rIns="0" bIns="0" rtlCol="0">
                  <a:spAutoFit/>
                </a:bodyPr>
                <a:lstStyle/>
                <a:p>
                  <a:pPr marL="12700" algn="ctr">
                    <a:lnSpc>
                      <a:spcPct val="100000"/>
                    </a:lnSpc>
                  </a:pPr>
                  <a:r>
                    <a:rPr lang="it-IT" sz="2000" spc="-290">
                      <a:solidFill>
                        <a:srgbClr val="B175B1"/>
                      </a:solidFill>
                      <a:latin typeface="EYInterstate" panose="02000503020000020004" pitchFamily="2" charset="0"/>
                      <a:cs typeface="Times New Roman"/>
                    </a:rPr>
                    <a:t>Wine</a:t>
                  </a:r>
                  <a:endParaRPr sz="2000">
                    <a:latin typeface="EYInterstate" panose="02000503020000020004" pitchFamily="2" charset="0"/>
                    <a:cs typeface="Times New Roman"/>
                  </a:endParaRPr>
                </a:p>
              </p:txBody>
            </p:sp>
          </p:grpSp>
          <p:grpSp>
            <p:nvGrpSpPr>
              <p:cNvPr id="7" name="Group 6">
                <a:extLst>
                  <a:ext uri="{FF2B5EF4-FFF2-40B4-BE49-F238E27FC236}">
                    <a16:creationId xmlns:a16="http://schemas.microsoft.com/office/drawing/2014/main" id="{B9F95915-B0D2-4FDC-BEAD-6B5888195F22}"/>
                  </a:ext>
                </a:extLst>
              </p:cNvPr>
              <p:cNvGrpSpPr/>
              <p:nvPr/>
            </p:nvGrpSpPr>
            <p:grpSpPr>
              <a:xfrm>
                <a:off x="2189909" y="3235074"/>
                <a:ext cx="1310640" cy="790353"/>
                <a:chOff x="2538476" y="3291840"/>
                <a:chExt cx="1310640" cy="790353"/>
              </a:xfrm>
            </p:grpSpPr>
            <p:sp>
              <p:nvSpPr>
                <p:cNvPr id="49" name="object 6">
                  <a:extLst>
                    <a:ext uri="{FF2B5EF4-FFF2-40B4-BE49-F238E27FC236}">
                      <a16:creationId xmlns:a16="http://schemas.microsoft.com/office/drawing/2014/main" id="{1F7481FB-1AB7-49EA-8917-7D81A2317825}"/>
                    </a:ext>
                  </a:extLst>
                </p:cNvPr>
                <p:cNvSpPr/>
                <p:nvPr/>
              </p:nvSpPr>
              <p:spPr>
                <a:xfrm>
                  <a:off x="2956052" y="3291840"/>
                  <a:ext cx="475488" cy="402336"/>
                </a:xfrm>
                <a:prstGeom prst="rect">
                  <a:avLst/>
                </a:prstGeom>
                <a:blipFill>
                  <a:blip r:embed="rId6" cstate="print"/>
                  <a:stretch>
                    <a:fillRect/>
                  </a:stretch>
                </a:blipFill>
              </p:spPr>
              <p:txBody>
                <a:bodyPr wrap="square" lIns="0" tIns="0" rIns="0" bIns="0" rtlCol="0"/>
                <a:lstStyle/>
                <a:p>
                  <a:endParaRPr/>
                </a:p>
              </p:txBody>
            </p:sp>
            <p:sp>
              <p:nvSpPr>
                <p:cNvPr id="57" name="object 14">
                  <a:extLst>
                    <a:ext uri="{FF2B5EF4-FFF2-40B4-BE49-F238E27FC236}">
                      <a16:creationId xmlns:a16="http://schemas.microsoft.com/office/drawing/2014/main" id="{CC0E4855-264C-491D-B6BE-14F963F5FB28}"/>
                    </a:ext>
                  </a:extLst>
                </p:cNvPr>
                <p:cNvSpPr txBox="1"/>
                <p:nvPr/>
              </p:nvSpPr>
              <p:spPr>
                <a:xfrm>
                  <a:off x="2538476" y="3770505"/>
                  <a:ext cx="1310640" cy="311688"/>
                </a:xfrm>
                <a:prstGeom prst="rect">
                  <a:avLst/>
                </a:prstGeom>
              </p:spPr>
              <p:txBody>
                <a:bodyPr vert="horz" wrap="square" lIns="0" tIns="0" rIns="0" bIns="0" rtlCol="0">
                  <a:spAutoFit/>
                </a:bodyPr>
                <a:lstStyle/>
                <a:p>
                  <a:pPr marL="12700" algn="ctr">
                    <a:lnSpc>
                      <a:spcPts val="2635"/>
                    </a:lnSpc>
                  </a:pPr>
                  <a:r>
                    <a:rPr lang="it-IT" sz="2000" spc="-355">
                      <a:solidFill>
                        <a:srgbClr val="C18369"/>
                      </a:solidFill>
                      <a:latin typeface="EYInterstate" panose="02000503020000020004" pitchFamily="2" charset="0"/>
                      <a:cs typeface="Times New Roman"/>
                    </a:rPr>
                    <a:t>Bakery</a:t>
                  </a:r>
                  <a:endParaRPr sz="2000">
                    <a:latin typeface="EYInterstate" panose="02000503020000020004" pitchFamily="2" charset="0"/>
                    <a:cs typeface="Times New Roman"/>
                  </a:endParaRPr>
                </a:p>
              </p:txBody>
            </p:sp>
          </p:grpSp>
          <p:grpSp>
            <p:nvGrpSpPr>
              <p:cNvPr id="10" name="Group 9">
                <a:extLst>
                  <a:ext uri="{FF2B5EF4-FFF2-40B4-BE49-F238E27FC236}">
                    <a16:creationId xmlns:a16="http://schemas.microsoft.com/office/drawing/2014/main" id="{F74AA5DE-1CA6-4907-BE8E-A6D55BEA419E}"/>
                  </a:ext>
                </a:extLst>
              </p:cNvPr>
              <p:cNvGrpSpPr/>
              <p:nvPr/>
            </p:nvGrpSpPr>
            <p:grpSpPr>
              <a:xfrm>
                <a:off x="4248766" y="3224454"/>
                <a:ext cx="827961" cy="749866"/>
                <a:chOff x="4300220" y="3328416"/>
                <a:chExt cx="827961" cy="749866"/>
              </a:xfrm>
            </p:grpSpPr>
            <p:sp>
              <p:nvSpPr>
                <p:cNvPr id="50" name="object 7">
                  <a:extLst>
                    <a:ext uri="{FF2B5EF4-FFF2-40B4-BE49-F238E27FC236}">
                      <a16:creationId xmlns:a16="http://schemas.microsoft.com/office/drawing/2014/main" id="{5A2AE2F6-E073-4EB6-A1AC-176EBE74ECD7}"/>
                    </a:ext>
                  </a:extLst>
                </p:cNvPr>
                <p:cNvSpPr/>
                <p:nvPr/>
              </p:nvSpPr>
              <p:spPr>
                <a:xfrm>
                  <a:off x="4482552" y="3328416"/>
                  <a:ext cx="463296" cy="329184"/>
                </a:xfrm>
                <a:prstGeom prst="rect">
                  <a:avLst/>
                </a:prstGeom>
                <a:blipFill>
                  <a:blip r:embed="rId7" cstate="print"/>
                  <a:stretch>
                    <a:fillRect/>
                  </a:stretch>
                </a:blipFill>
              </p:spPr>
              <p:txBody>
                <a:bodyPr wrap="square" lIns="0" tIns="0" rIns="0" bIns="0" rtlCol="0"/>
                <a:lstStyle/>
                <a:p>
                  <a:endParaRPr/>
                </a:p>
              </p:txBody>
            </p:sp>
            <p:sp>
              <p:nvSpPr>
                <p:cNvPr id="58" name="object 15">
                  <a:extLst>
                    <a:ext uri="{FF2B5EF4-FFF2-40B4-BE49-F238E27FC236}">
                      <a16:creationId xmlns:a16="http://schemas.microsoft.com/office/drawing/2014/main" id="{FE00A687-6D6C-4707-B035-400FAEB6689D}"/>
                    </a:ext>
                  </a:extLst>
                </p:cNvPr>
                <p:cNvSpPr txBox="1"/>
                <p:nvPr/>
              </p:nvSpPr>
              <p:spPr>
                <a:xfrm>
                  <a:off x="4300220" y="3770505"/>
                  <a:ext cx="827961" cy="307777"/>
                </a:xfrm>
                <a:prstGeom prst="rect">
                  <a:avLst/>
                </a:prstGeom>
              </p:spPr>
              <p:txBody>
                <a:bodyPr vert="horz" wrap="square" lIns="0" tIns="0" rIns="0" bIns="0" rtlCol="0">
                  <a:spAutoFit/>
                </a:bodyPr>
                <a:lstStyle/>
                <a:p>
                  <a:pPr marL="12700" algn="ctr">
                    <a:lnSpc>
                      <a:spcPct val="100000"/>
                    </a:lnSpc>
                  </a:pPr>
                  <a:r>
                    <a:rPr lang="it-IT" sz="2000" spc="-260">
                      <a:solidFill>
                        <a:srgbClr val="6493B5"/>
                      </a:solidFill>
                      <a:latin typeface="EYInterstate" panose="02000503020000020004" pitchFamily="2" charset="0"/>
                      <a:cs typeface="Times New Roman"/>
                    </a:rPr>
                    <a:t>Fishing</a:t>
                  </a:r>
                  <a:endParaRPr sz="2000">
                    <a:latin typeface="EYInterstate" panose="02000503020000020004" pitchFamily="2" charset="0"/>
                    <a:cs typeface="Times New Roman"/>
                  </a:endParaRPr>
                </a:p>
              </p:txBody>
            </p:sp>
          </p:grpSp>
        </p:grpSp>
        <p:grpSp>
          <p:nvGrpSpPr>
            <p:cNvPr id="23" name="Group 22">
              <a:extLst>
                <a:ext uri="{FF2B5EF4-FFF2-40B4-BE49-F238E27FC236}">
                  <a16:creationId xmlns:a16="http://schemas.microsoft.com/office/drawing/2014/main" id="{5569CD7E-2734-4A19-B21D-D5C8BEA7DF15}"/>
                </a:ext>
              </a:extLst>
            </p:cNvPr>
            <p:cNvGrpSpPr/>
            <p:nvPr/>
          </p:nvGrpSpPr>
          <p:grpSpPr>
            <a:xfrm>
              <a:off x="860711" y="4593025"/>
              <a:ext cx="4214135" cy="1027964"/>
              <a:chOff x="1098455" y="4277432"/>
              <a:chExt cx="4214135" cy="1027964"/>
            </a:xfrm>
          </p:grpSpPr>
          <p:sp>
            <p:nvSpPr>
              <p:cNvPr id="59" name="object 16">
                <a:extLst>
                  <a:ext uri="{FF2B5EF4-FFF2-40B4-BE49-F238E27FC236}">
                    <a16:creationId xmlns:a16="http://schemas.microsoft.com/office/drawing/2014/main" id="{1C6E344A-ED08-4E67-A7B4-7591ADE6FCD8}"/>
                  </a:ext>
                </a:extLst>
              </p:cNvPr>
              <p:cNvSpPr txBox="1"/>
              <p:nvPr/>
            </p:nvSpPr>
            <p:spPr>
              <a:xfrm>
                <a:off x="1098455" y="5003326"/>
                <a:ext cx="4214135" cy="302070"/>
              </a:xfrm>
              <a:prstGeom prst="rect">
                <a:avLst/>
              </a:prstGeom>
            </p:spPr>
            <p:txBody>
              <a:bodyPr vert="horz" wrap="square" lIns="0" tIns="0" rIns="0" bIns="0" rtlCol="0">
                <a:spAutoFit/>
              </a:bodyPr>
              <a:lstStyle/>
              <a:p>
                <a:pPr marL="12700" marR="5080" indent="222250">
                  <a:lnSpc>
                    <a:spcPts val="2540"/>
                  </a:lnSpc>
                </a:pPr>
                <a:r>
                  <a:rPr lang="it-IT" sz="2000" spc="-210" err="1">
                    <a:solidFill>
                      <a:srgbClr val="E84B26"/>
                    </a:solidFill>
                    <a:latin typeface="EYInterstate" panose="02000503020000020004" pitchFamily="2" charset="0"/>
                    <a:cs typeface="Times New Roman"/>
                  </a:rPr>
                  <a:t>Plants</a:t>
                </a:r>
                <a:r>
                  <a:rPr lang="it-IT" sz="2000" spc="-210">
                    <a:solidFill>
                      <a:srgbClr val="E84B26"/>
                    </a:solidFill>
                    <a:latin typeface="EYInterstate" panose="02000503020000020004" pitchFamily="2" charset="0"/>
                    <a:cs typeface="Times New Roman"/>
                  </a:rPr>
                  <a:t> products for industrial processing</a:t>
                </a:r>
                <a:endParaRPr sz="2000">
                  <a:latin typeface="EYInterstate" panose="02000503020000020004" pitchFamily="2" charset="0"/>
                  <a:cs typeface="Times New Roman"/>
                </a:endParaRPr>
              </a:p>
            </p:txBody>
          </p:sp>
          <p:pic>
            <p:nvPicPr>
              <p:cNvPr id="17" name="Picture 16">
                <a:extLst>
                  <a:ext uri="{FF2B5EF4-FFF2-40B4-BE49-F238E27FC236}">
                    <a16:creationId xmlns:a16="http://schemas.microsoft.com/office/drawing/2014/main" id="{F8CC4881-87FC-457A-8F9B-2C26C80817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5840" y="4277432"/>
                <a:ext cx="599365" cy="599365"/>
              </a:xfrm>
              <a:prstGeom prst="rect">
                <a:avLst/>
              </a:prstGeom>
            </p:spPr>
          </p:pic>
        </p:grpSp>
      </p:grpSp>
      <p:grpSp>
        <p:nvGrpSpPr>
          <p:cNvPr id="78" name="Group 77">
            <a:extLst>
              <a:ext uri="{FF2B5EF4-FFF2-40B4-BE49-F238E27FC236}">
                <a16:creationId xmlns:a16="http://schemas.microsoft.com/office/drawing/2014/main" id="{ED0415F6-3BB6-4C22-8B88-279CAF381809}"/>
              </a:ext>
            </a:extLst>
          </p:cNvPr>
          <p:cNvGrpSpPr/>
          <p:nvPr/>
        </p:nvGrpSpPr>
        <p:grpSpPr>
          <a:xfrm>
            <a:off x="6289213" y="1997680"/>
            <a:ext cx="5650806" cy="3641853"/>
            <a:chOff x="6223224" y="2106775"/>
            <a:chExt cx="5650806" cy="3641853"/>
          </a:xfrm>
        </p:grpSpPr>
        <p:grpSp>
          <p:nvGrpSpPr>
            <p:cNvPr id="75" name="Group 74">
              <a:extLst>
                <a:ext uri="{FF2B5EF4-FFF2-40B4-BE49-F238E27FC236}">
                  <a16:creationId xmlns:a16="http://schemas.microsoft.com/office/drawing/2014/main" id="{3F68060C-6ADB-4832-AE8A-FE27C3CD0269}"/>
                </a:ext>
              </a:extLst>
            </p:cNvPr>
            <p:cNvGrpSpPr/>
            <p:nvPr/>
          </p:nvGrpSpPr>
          <p:grpSpPr>
            <a:xfrm>
              <a:off x="6303631" y="4838122"/>
              <a:ext cx="5206498" cy="910506"/>
              <a:chOff x="6303631" y="4593025"/>
              <a:chExt cx="5206498" cy="910506"/>
            </a:xfrm>
          </p:grpSpPr>
          <p:sp>
            <p:nvSpPr>
              <p:cNvPr id="51" name="object 8">
                <a:extLst>
                  <a:ext uri="{FF2B5EF4-FFF2-40B4-BE49-F238E27FC236}">
                    <a16:creationId xmlns:a16="http://schemas.microsoft.com/office/drawing/2014/main" id="{77521E1C-87AD-48A3-A234-9FEF9ED97FCB}"/>
                  </a:ext>
                </a:extLst>
              </p:cNvPr>
              <p:cNvSpPr/>
              <p:nvPr/>
            </p:nvSpPr>
            <p:spPr>
              <a:xfrm>
                <a:off x="6303631" y="4646647"/>
                <a:ext cx="765779" cy="803263"/>
              </a:xfrm>
              <a:prstGeom prst="rect">
                <a:avLst/>
              </a:prstGeom>
              <a:blipFill>
                <a:blip r:embed="rId9" cstate="print"/>
                <a:stretch>
                  <a:fillRect/>
                </a:stretch>
              </a:blipFill>
            </p:spPr>
            <p:txBody>
              <a:bodyPr wrap="square" lIns="0" tIns="0" rIns="0" bIns="0" rtlCol="0"/>
              <a:lstStyle/>
              <a:p>
                <a:endParaRPr>
                  <a:latin typeface="EYInterstate Light" panose="02000506000000020004" pitchFamily="2" charset="0"/>
                </a:endParaRPr>
              </a:p>
            </p:txBody>
          </p:sp>
          <p:sp>
            <p:nvSpPr>
              <p:cNvPr id="66" name="object 23">
                <a:extLst>
                  <a:ext uri="{FF2B5EF4-FFF2-40B4-BE49-F238E27FC236}">
                    <a16:creationId xmlns:a16="http://schemas.microsoft.com/office/drawing/2014/main" id="{791C81DA-CC00-45D3-982B-4AB76E7D946F}"/>
                  </a:ext>
                </a:extLst>
              </p:cNvPr>
              <p:cNvSpPr txBox="1"/>
              <p:nvPr/>
            </p:nvSpPr>
            <p:spPr>
              <a:xfrm>
                <a:off x="7369563" y="4593025"/>
                <a:ext cx="4140566" cy="910506"/>
              </a:xfrm>
              <a:prstGeom prst="rect">
                <a:avLst/>
              </a:prstGeom>
            </p:spPr>
            <p:txBody>
              <a:bodyPr vert="horz" wrap="square" lIns="0" tIns="0" rIns="0" bIns="0" rtlCol="0">
                <a:spAutoFit/>
              </a:bodyPr>
              <a:lstStyle/>
              <a:p>
                <a:pPr marL="33020">
                  <a:lnSpc>
                    <a:spcPts val="2730"/>
                  </a:lnSpc>
                </a:pPr>
                <a:r>
                  <a:rPr sz="2400" spc="-85" dirty="0" err="1">
                    <a:solidFill>
                      <a:srgbClr val="60B85B"/>
                    </a:solidFill>
                    <a:latin typeface="EYInterstate Light" panose="02000506000000020004" pitchFamily="2" charset="0"/>
                    <a:cs typeface="Arial"/>
                  </a:rPr>
                  <a:t>l</a:t>
                </a:r>
                <a:r>
                  <a:rPr sz="2400" spc="-30" dirty="0" err="1">
                    <a:solidFill>
                      <a:srgbClr val="60B85B"/>
                    </a:solidFill>
                    <a:latin typeface="EYInterstate Light" panose="02000506000000020004" pitchFamily="2" charset="0"/>
                    <a:cs typeface="Arial"/>
                  </a:rPr>
                  <a:t>tal</a:t>
                </a:r>
                <a:r>
                  <a:rPr sz="2400" spc="-25" dirty="0" err="1">
                    <a:solidFill>
                      <a:srgbClr val="60B85B"/>
                    </a:solidFill>
                    <a:latin typeface="EYInterstate Light" panose="02000506000000020004" pitchFamily="2" charset="0"/>
                    <a:cs typeface="Arial"/>
                  </a:rPr>
                  <a:t>i</a:t>
                </a:r>
                <a:r>
                  <a:rPr sz="2400" spc="-229" dirty="0" err="1">
                    <a:solidFill>
                      <a:srgbClr val="60B85B"/>
                    </a:solidFill>
                    <a:latin typeface="EYInterstate Light" panose="02000506000000020004" pitchFamily="2" charset="0"/>
                    <a:cs typeface="Arial"/>
                  </a:rPr>
                  <a:t>an</a:t>
                </a:r>
                <a:r>
                  <a:rPr sz="2400" spc="-175" dirty="0">
                    <a:solidFill>
                      <a:srgbClr val="60B85B"/>
                    </a:solidFill>
                    <a:latin typeface="EYInterstate Light" panose="02000506000000020004" pitchFamily="2" charset="0"/>
                    <a:cs typeface="Arial"/>
                  </a:rPr>
                  <a:t> </a:t>
                </a:r>
                <a:r>
                  <a:rPr sz="2400" spc="-229" dirty="0">
                    <a:solidFill>
                      <a:srgbClr val="60B85B"/>
                    </a:solidFill>
                    <a:latin typeface="EYInterstate Light" panose="02000506000000020004" pitchFamily="2" charset="0"/>
                    <a:cs typeface="Arial"/>
                  </a:rPr>
                  <a:t>so</a:t>
                </a:r>
                <a:r>
                  <a:rPr sz="2400" spc="-204" dirty="0">
                    <a:solidFill>
                      <a:srgbClr val="60B85B"/>
                    </a:solidFill>
                    <a:latin typeface="EYInterstate Light" panose="02000506000000020004" pitchFamily="2" charset="0"/>
                    <a:cs typeface="Arial"/>
                  </a:rPr>
                  <a:t>u</a:t>
                </a:r>
                <a:r>
                  <a:rPr sz="2400" spc="-175" dirty="0">
                    <a:solidFill>
                      <a:srgbClr val="60B85B"/>
                    </a:solidFill>
                    <a:latin typeface="EYInterstate Light" panose="02000506000000020004" pitchFamily="2" charset="0"/>
                    <a:cs typeface="Arial"/>
                  </a:rPr>
                  <a:t>n</a:t>
                </a:r>
                <a:r>
                  <a:rPr sz="2400" spc="-220" dirty="0">
                    <a:solidFill>
                      <a:srgbClr val="60B85B"/>
                    </a:solidFill>
                    <a:latin typeface="EYInterstate Light" panose="02000506000000020004" pitchFamily="2" charset="0"/>
                    <a:cs typeface="Arial"/>
                  </a:rPr>
                  <a:t>d</a:t>
                </a:r>
                <a:r>
                  <a:rPr sz="2400" spc="15" dirty="0">
                    <a:solidFill>
                      <a:srgbClr val="60B85B"/>
                    </a:solidFill>
                    <a:latin typeface="EYInterstate Light" panose="02000506000000020004" pitchFamily="2" charset="0"/>
                    <a:cs typeface="Arial"/>
                  </a:rPr>
                  <a:t>i</a:t>
                </a:r>
                <a:r>
                  <a:rPr sz="2400" spc="-190" dirty="0">
                    <a:solidFill>
                      <a:srgbClr val="60B85B"/>
                    </a:solidFill>
                    <a:latin typeface="EYInterstate Light" panose="02000506000000020004" pitchFamily="2" charset="0"/>
                    <a:cs typeface="Arial"/>
                  </a:rPr>
                  <a:t>ng</a:t>
                </a:r>
                <a:endParaRPr sz="2400" dirty="0">
                  <a:latin typeface="EYInterstate Light" panose="02000506000000020004" pitchFamily="2" charset="0"/>
                  <a:cs typeface="Arial"/>
                </a:endParaRPr>
              </a:p>
              <a:p>
                <a:pPr marL="12700" marR="5080">
                  <a:lnSpc>
                    <a:spcPts val="2090"/>
                  </a:lnSpc>
                  <a:spcBef>
                    <a:spcPts val="180"/>
                  </a:spcBef>
                </a:pPr>
                <a:r>
                  <a:rPr sz="1850" spc="-135" dirty="0">
                    <a:solidFill>
                      <a:srgbClr val="0070C0"/>
                    </a:solidFill>
                    <a:latin typeface="EYInterstate Light" panose="02000506000000020004" pitchFamily="2" charset="0"/>
                    <a:cs typeface="Arial"/>
                  </a:rPr>
                  <a:t>60</a:t>
                </a:r>
                <a:r>
                  <a:rPr sz="1850" spc="-100" dirty="0">
                    <a:solidFill>
                      <a:srgbClr val="0070C0"/>
                    </a:solidFill>
                    <a:latin typeface="EYInterstate Light" panose="02000506000000020004" pitchFamily="2" charset="0"/>
                    <a:cs typeface="Arial"/>
                  </a:rPr>
                  <a:t> </a:t>
                </a:r>
                <a:r>
                  <a:rPr lang="it-IT" sz="1850" spc="-185" dirty="0" err="1">
                    <a:solidFill>
                      <a:srgbClr val="0070C0"/>
                    </a:solidFill>
                    <a:latin typeface="EYInterstate Light" panose="02000506000000020004" pitchFamily="2" charset="0"/>
                    <a:cs typeface="Arial"/>
                  </a:rPr>
                  <a:t>billion</a:t>
                </a:r>
                <a:r>
                  <a:rPr lang="it-IT" sz="1850" spc="-185" dirty="0">
                    <a:solidFill>
                      <a:srgbClr val="0070C0"/>
                    </a:solidFill>
                    <a:latin typeface="EYInterstate Light" panose="02000506000000020004" pitchFamily="2" charset="0"/>
                    <a:cs typeface="Arial"/>
                  </a:rPr>
                  <a:t> </a:t>
                </a:r>
                <a:r>
                  <a:rPr lang="it-IT" sz="1850" spc="-185" dirty="0" err="1">
                    <a:solidFill>
                      <a:srgbClr val="0070C0"/>
                    </a:solidFill>
                    <a:latin typeface="EYInterstate Light" panose="02000506000000020004" pitchFamily="2" charset="0"/>
                    <a:cs typeface="Arial"/>
                  </a:rPr>
                  <a:t>euros</a:t>
                </a:r>
                <a:r>
                  <a:rPr lang="it-IT" sz="1850" spc="-185" dirty="0">
                    <a:solidFill>
                      <a:srgbClr val="0070C0"/>
                    </a:solidFill>
                    <a:latin typeface="EYInterstate Light" panose="02000506000000020004" pitchFamily="2" charset="0"/>
                    <a:cs typeface="Arial"/>
                  </a:rPr>
                  <a:t> is the </a:t>
                </a:r>
                <a:r>
                  <a:rPr lang="it-IT" sz="1850" spc="-185" dirty="0" err="1">
                    <a:solidFill>
                      <a:srgbClr val="0070C0"/>
                    </a:solidFill>
                    <a:latin typeface="EYInterstate Light" panose="02000506000000020004" pitchFamily="2" charset="0"/>
                    <a:cs typeface="Arial"/>
                  </a:rPr>
                  <a:t>value</a:t>
                </a:r>
                <a:r>
                  <a:rPr lang="it-IT" sz="1850" spc="-185" dirty="0">
                    <a:solidFill>
                      <a:srgbClr val="0070C0"/>
                    </a:solidFill>
                    <a:latin typeface="EYInterstate Light" panose="02000506000000020004" pitchFamily="2" charset="0"/>
                    <a:cs typeface="Arial"/>
                  </a:rPr>
                  <a:t> of agri-food products </a:t>
                </a:r>
                <a:r>
                  <a:rPr sz="1850" spc="-35" dirty="0">
                    <a:solidFill>
                      <a:srgbClr val="0070C0"/>
                    </a:solidFill>
                    <a:latin typeface="EYInterstate Light" panose="02000506000000020004" pitchFamily="2" charset="0"/>
                    <a:cs typeface="Arial"/>
                  </a:rPr>
                  <a:t> </a:t>
                </a:r>
                <a:r>
                  <a:rPr lang="it-IT" sz="2000" spc="-155" dirty="0" err="1">
                    <a:solidFill>
                      <a:srgbClr val="343131"/>
                    </a:solidFill>
                    <a:latin typeface="EYInterstate Light" panose="02000506000000020004" pitchFamily="2" charset="0"/>
                    <a:cs typeface="Times New Roman"/>
                  </a:rPr>
                  <a:t>sold</a:t>
                </a:r>
                <a:r>
                  <a:rPr lang="it-IT" sz="2000" spc="-155" dirty="0">
                    <a:solidFill>
                      <a:srgbClr val="343131"/>
                    </a:solidFill>
                    <a:latin typeface="EYInterstate Light" panose="02000506000000020004" pitchFamily="2" charset="0"/>
                    <a:cs typeface="Times New Roman"/>
                  </a:rPr>
                  <a:t> </a:t>
                </a:r>
                <a:r>
                  <a:rPr lang="it-IT" sz="2000" spc="-155" dirty="0" err="1">
                    <a:solidFill>
                      <a:srgbClr val="343131"/>
                    </a:solidFill>
                    <a:latin typeface="EYInterstate Light" panose="02000506000000020004" pitchFamily="2" charset="0"/>
                    <a:cs typeface="Times New Roman"/>
                  </a:rPr>
                  <a:t>abroad</a:t>
                </a:r>
                <a:endParaRPr sz="2000" dirty="0">
                  <a:latin typeface="EYInterstate Light" panose="02000506000000020004" pitchFamily="2" charset="0"/>
                  <a:cs typeface="Times New Roman"/>
                </a:endParaRPr>
              </a:p>
            </p:txBody>
          </p:sp>
        </p:grpSp>
        <p:grpSp>
          <p:nvGrpSpPr>
            <p:cNvPr id="74" name="Group 73">
              <a:extLst>
                <a:ext uri="{FF2B5EF4-FFF2-40B4-BE49-F238E27FC236}">
                  <a16:creationId xmlns:a16="http://schemas.microsoft.com/office/drawing/2014/main" id="{D8732CC9-19C6-4974-A79B-8D3B20E738CB}"/>
                </a:ext>
              </a:extLst>
            </p:cNvPr>
            <p:cNvGrpSpPr/>
            <p:nvPr/>
          </p:nvGrpSpPr>
          <p:grpSpPr>
            <a:xfrm>
              <a:off x="6223224" y="2106775"/>
              <a:ext cx="5650806" cy="2216875"/>
              <a:chOff x="6284540" y="2106775"/>
              <a:chExt cx="5650806" cy="2216875"/>
            </a:xfrm>
          </p:grpSpPr>
          <p:grpSp>
            <p:nvGrpSpPr>
              <p:cNvPr id="72" name="Group 71">
                <a:extLst>
                  <a:ext uri="{FF2B5EF4-FFF2-40B4-BE49-F238E27FC236}">
                    <a16:creationId xmlns:a16="http://schemas.microsoft.com/office/drawing/2014/main" id="{B08123DC-31D3-41E6-A455-750A4B802F1F}"/>
                  </a:ext>
                </a:extLst>
              </p:cNvPr>
              <p:cNvGrpSpPr/>
              <p:nvPr/>
            </p:nvGrpSpPr>
            <p:grpSpPr>
              <a:xfrm>
                <a:off x="6284540" y="3013079"/>
                <a:ext cx="5650806" cy="622682"/>
                <a:chOff x="6446452" y="1879868"/>
                <a:chExt cx="5650806" cy="622682"/>
              </a:xfrm>
            </p:grpSpPr>
            <p:pic>
              <p:nvPicPr>
                <p:cNvPr id="30" name="Picture 29">
                  <a:extLst>
                    <a:ext uri="{FF2B5EF4-FFF2-40B4-BE49-F238E27FC236}">
                      <a16:creationId xmlns:a16="http://schemas.microsoft.com/office/drawing/2014/main" id="{D79BD64A-4074-423F-8F35-33A9F0F9C879}"/>
                    </a:ext>
                  </a:extLst>
                </p:cNvPr>
                <p:cNvPicPr>
                  <a:picLocks noChangeAspect="1"/>
                </p:cNvPicPr>
                <p:nvPr/>
              </p:nvPicPr>
              <p:blipFill rotWithShape="1">
                <a:blip r:embed="rId10">
                  <a:extLst>
                    <a:ext uri="{28A0092B-C50C-407E-A947-70E740481C1C}">
                      <a14:useLocalDpi xmlns:a14="http://schemas.microsoft.com/office/drawing/2010/main" val="0"/>
                    </a:ext>
                  </a:extLst>
                </a:blip>
                <a:srcRect l="19767" t="-2825" r="12997"/>
                <a:stretch/>
              </p:blipFill>
              <p:spPr>
                <a:xfrm>
                  <a:off x="6446452" y="1879868"/>
                  <a:ext cx="563618" cy="594749"/>
                </a:xfrm>
                <a:prstGeom prst="rect">
                  <a:avLst/>
                </a:prstGeom>
              </p:spPr>
            </p:pic>
            <p:sp>
              <p:nvSpPr>
                <p:cNvPr id="64" name="object 21">
                  <a:extLst>
                    <a:ext uri="{FF2B5EF4-FFF2-40B4-BE49-F238E27FC236}">
                      <a16:creationId xmlns:a16="http://schemas.microsoft.com/office/drawing/2014/main" id="{89507053-9F9E-46AA-8EFE-0B8EDEB53832}"/>
                    </a:ext>
                  </a:extLst>
                </p:cNvPr>
                <p:cNvSpPr txBox="1"/>
                <p:nvPr/>
              </p:nvSpPr>
              <p:spPr>
                <a:xfrm>
                  <a:off x="6950911" y="1881867"/>
                  <a:ext cx="5146347" cy="620683"/>
                </a:xfrm>
                <a:prstGeom prst="rect">
                  <a:avLst/>
                </a:prstGeom>
              </p:spPr>
              <p:txBody>
                <a:bodyPr vert="horz" wrap="square" lIns="0" tIns="0" rIns="0" bIns="0" rtlCol="0">
                  <a:spAutoFit/>
                </a:bodyPr>
                <a:lstStyle/>
                <a:p>
                  <a:pPr marL="24765">
                    <a:lnSpc>
                      <a:spcPct val="100000"/>
                    </a:lnSpc>
                  </a:pPr>
                  <a:r>
                    <a:rPr sz="1700" b="1" spc="-125">
                      <a:solidFill>
                        <a:srgbClr val="E4B84B"/>
                      </a:solidFill>
                      <a:latin typeface="EYInterstate Light" panose="02000506000000020004" pitchFamily="2" charset="0"/>
                      <a:cs typeface="Times New Roman"/>
                    </a:rPr>
                    <a:t>33 </a:t>
                  </a:r>
                  <a:r>
                    <a:rPr lang="it-IT" sz="1700" b="1" spc="-125" err="1">
                      <a:solidFill>
                        <a:srgbClr val="E4B84B"/>
                      </a:solidFill>
                      <a:latin typeface="EYInterstate Light" panose="02000506000000020004" pitchFamily="2" charset="0"/>
                      <a:cs typeface="Times New Roman"/>
                    </a:rPr>
                    <a:t>million</a:t>
                  </a:r>
                  <a:r>
                    <a:rPr sz="1700" b="1" spc="-125">
                      <a:solidFill>
                        <a:srgbClr val="E4B84B"/>
                      </a:solidFill>
                      <a:latin typeface="EYInterstate Light" panose="02000506000000020004" pitchFamily="2" charset="0"/>
                      <a:cs typeface="Times New Roman"/>
                    </a:rPr>
                    <a:t> Kg</a:t>
                  </a:r>
                  <a:endParaRPr sz="1700" b="1">
                    <a:latin typeface="EYInterstate Light" panose="02000506000000020004" pitchFamily="2" charset="0"/>
                    <a:cs typeface="Times New Roman"/>
                  </a:endParaRPr>
                </a:p>
                <a:p>
                  <a:pPr marL="15240" marR="5080" indent="-3175">
                    <a:lnSpc>
                      <a:spcPts val="1130"/>
                    </a:lnSpc>
                    <a:spcBef>
                      <a:spcPts val="630"/>
                    </a:spcBef>
                  </a:pPr>
                  <a:r>
                    <a:rPr lang="it-IT" sz="1100">
                      <a:solidFill>
                        <a:srgbClr val="343131"/>
                      </a:solidFill>
                      <a:latin typeface="EYInterstate Light" panose="02000506000000020004" pitchFamily="2" charset="0"/>
                      <a:cs typeface="Arial"/>
                    </a:rPr>
                    <a:t>Of food products and 60 </a:t>
                  </a:r>
                  <a:r>
                    <a:rPr lang="it-IT" sz="1100" err="1">
                      <a:solidFill>
                        <a:srgbClr val="343131"/>
                      </a:solidFill>
                      <a:latin typeface="EYInterstate Light" panose="02000506000000020004" pitchFamily="2" charset="0"/>
                      <a:cs typeface="Arial"/>
                    </a:rPr>
                    <a:t>million</a:t>
                  </a:r>
                  <a:r>
                    <a:rPr lang="it-IT" sz="1100">
                      <a:solidFill>
                        <a:srgbClr val="343131"/>
                      </a:solidFill>
                      <a:latin typeface="EYInterstate Light" panose="02000506000000020004" pitchFamily="2" charset="0"/>
                      <a:cs typeface="Arial"/>
                    </a:rPr>
                    <a:t> </a:t>
                  </a:r>
                  <a:r>
                    <a:rPr lang="it-IT" sz="1100" err="1">
                      <a:solidFill>
                        <a:srgbClr val="343131"/>
                      </a:solidFill>
                      <a:latin typeface="EYInterstate Light" panose="02000506000000020004" pitchFamily="2" charset="0"/>
                      <a:cs typeface="Arial"/>
                    </a:rPr>
                    <a:t>litres</a:t>
                  </a:r>
                  <a:r>
                    <a:rPr lang="it-IT" sz="1100">
                      <a:solidFill>
                        <a:srgbClr val="343131"/>
                      </a:solidFill>
                      <a:latin typeface="EYInterstate Light" panose="02000506000000020004" pitchFamily="2" charset="0"/>
                      <a:cs typeface="Arial"/>
                    </a:rPr>
                    <a:t> of </a:t>
                  </a:r>
                  <a:r>
                    <a:rPr lang="it-IT" sz="1100" err="1">
                      <a:solidFill>
                        <a:srgbClr val="343131"/>
                      </a:solidFill>
                      <a:latin typeface="EYInterstate Light" panose="02000506000000020004" pitchFamily="2" charset="0"/>
                      <a:cs typeface="Arial"/>
                    </a:rPr>
                    <a:t>liquid</a:t>
                  </a:r>
                  <a:r>
                    <a:rPr lang="it-IT" sz="1100">
                      <a:solidFill>
                        <a:srgbClr val="343131"/>
                      </a:solidFill>
                      <a:latin typeface="EYInterstate Light" panose="02000506000000020004" pitchFamily="2" charset="0"/>
                      <a:cs typeface="Arial"/>
                    </a:rPr>
                    <a:t> products (in </a:t>
                  </a:r>
                  <a:r>
                    <a:rPr lang="it-IT" sz="1100" err="1">
                      <a:solidFill>
                        <a:srgbClr val="343131"/>
                      </a:solidFill>
                      <a:latin typeface="EYInterstate Light" panose="02000506000000020004" pitchFamily="2" charset="0"/>
                      <a:cs typeface="Arial"/>
                    </a:rPr>
                    <a:t>particular</a:t>
                  </a:r>
                  <a:r>
                    <a:rPr lang="it-IT" sz="1100">
                      <a:solidFill>
                        <a:srgbClr val="343131"/>
                      </a:solidFill>
                      <a:latin typeface="EYInterstate Light" panose="02000506000000020004" pitchFamily="2" charset="0"/>
                      <a:cs typeface="Arial"/>
                    </a:rPr>
                    <a:t> </a:t>
                  </a:r>
                  <a:r>
                    <a:rPr lang="it-IT" sz="1100" err="1">
                      <a:solidFill>
                        <a:srgbClr val="343131"/>
                      </a:solidFill>
                      <a:latin typeface="EYInterstate Light" panose="02000506000000020004" pitchFamily="2" charset="0"/>
                      <a:cs typeface="Arial"/>
                    </a:rPr>
                    <a:t>oil</a:t>
                  </a:r>
                  <a:r>
                    <a:rPr lang="it-IT" sz="1100">
                      <a:solidFill>
                        <a:srgbClr val="343131"/>
                      </a:solidFill>
                      <a:latin typeface="EYInterstate Light" panose="02000506000000020004" pitchFamily="2" charset="0"/>
                      <a:cs typeface="Arial"/>
                    </a:rPr>
                    <a:t>, </a:t>
                  </a:r>
                  <a:r>
                    <a:rPr lang="it-IT" sz="1100" err="1">
                      <a:solidFill>
                        <a:srgbClr val="343131"/>
                      </a:solidFill>
                      <a:latin typeface="EYInterstate Light" panose="02000506000000020004" pitchFamily="2" charset="0"/>
                      <a:cs typeface="Arial"/>
                    </a:rPr>
                    <a:t>milk</a:t>
                  </a:r>
                  <a:r>
                    <a:rPr lang="it-IT" sz="1100">
                      <a:solidFill>
                        <a:srgbClr val="343131"/>
                      </a:solidFill>
                      <a:latin typeface="EYInterstate Light" panose="02000506000000020004" pitchFamily="2" charset="0"/>
                      <a:cs typeface="Arial"/>
                    </a:rPr>
                    <a:t> and </a:t>
                  </a:r>
                  <a:r>
                    <a:rPr lang="it-IT" sz="1100" err="1">
                      <a:solidFill>
                        <a:srgbClr val="343131"/>
                      </a:solidFill>
                      <a:latin typeface="EYInterstate Light" panose="02000506000000020004" pitchFamily="2" charset="0"/>
                      <a:cs typeface="Arial"/>
                    </a:rPr>
                    <a:t>wine</a:t>
                  </a:r>
                  <a:r>
                    <a:rPr lang="it-IT" sz="1100">
                      <a:solidFill>
                        <a:srgbClr val="343131"/>
                      </a:solidFill>
                      <a:latin typeface="EYInterstate Light" panose="02000506000000020004" pitchFamily="2" charset="0"/>
                      <a:cs typeface="Arial"/>
                    </a:rPr>
                    <a:t>)</a:t>
                  </a:r>
                  <a:endParaRPr sz="1100">
                    <a:latin typeface="EYInterstate Light" panose="02000506000000020004" pitchFamily="2" charset="0"/>
                    <a:cs typeface="Arial"/>
                  </a:endParaRPr>
                </a:p>
              </p:txBody>
            </p:sp>
          </p:grpSp>
          <p:grpSp>
            <p:nvGrpSpPr>
              <p:cNvPr id="71" name="Group 70">
                <a:extLst>
                  <a:ext uri="{FF2B5EF4-FFF2-40B4-BE49-F238E27FC236}">
                    <a16:creationId xmlns:a16="http://schemas.microsoft.com/office/drawing/2014/main" id="{F49F0242-AED2-4D64-A0FE-BA489C3B9F05}"/>
                  </a:ext>
                </a:extLst>
              </p:cNvPr>
              <p:cNvGrpSpPr/>
              <p:nvPr/>
            </p:nvGrpSpPr>
            <p:grpSpPr>
              <a:xfrm>
                <a:off x="6380371" y="2106775"/>
                <a:ext cx="5459976" cy="2216875"/>
                <a:chOff x="6354571" y="1062723"/>
                <a:chExt cx="5459976" cy="2216875"/>
              </a:xfrm>
            </p:grpSpPr>
            <p:sp>
              <p:nvSpPr>
                <p:cNvPr id="60" name="object 17">
                  <a:extLst>
                    <a:ext uri="{FF2B5EF4-FFF2-40B4-BE49-F238E27FC236}">
                      <a16:creationId xmlns:a16="http://schemas.microsoft.com/office/drawing/2014/main" id="{7C9D7689-0F1B-4360-9622-7991333BD1C3}"/>
                    </a:ext>
                  </a:extLst>
                </p:cNvPr>
                <p:cNvSpPr txBox="1"/>
                <p:nvPr/>
              </p:nvSpPr>
              <p:spPr>
                <a:xfrm>
                  <a:off x="6354571" y="1062723"/>
                  <a:ext cx="312420" cy="538609"/>
                </a:xfrm>
                <a:prstGeom prst="rect">
                  <a:avLst/>
                </a:prstGeom>
              </p:spPr>
              <p:txBody>
                <a:bodyPr vert="horz" wrap="square" lIns="0" tIns="0" rIns="0" bIns="0" rtlCol="0">
                  <a:spAutoFit/>
                </a:bodyPr>
                <a:lstStyle/>
                <a:p>
                  <a:pPr marL="12700">
                    <a:lnSpc>
                      <a:spcPct val="100000"/>
                    </a:lnSpc>
                  </a:pPr>
                  <a:r>
                    <a:rPr sz="3500" spc="310">
                      <a:solidFill>
                        <a:srgbClr val="002060"/>
                      </a:solidFill>
                      <a:latin typeface="EYInterstate Light" panose="02000506000000020004" pitchFamily="2" charset="0"/>
                      <a:cs typeface="Arial"/>
                    </a:rPr>
                    <a:t>€</a:t>
                  </a:r>
                  <a:endParaRPr sz="3500">
                    <a:solidFill>
                      <a:srgbClr val="002060"/>
                    </a:solidFill>
                    <a:latin typeface="EYInterstate Light" panose="02000506000000020004" pitchFamily="2" charset="0"/>
                    <a:cs typeface="Arial"/>
                  </a:endParaRPr>
                </a:p>
              </p:txBody>
            </p:sp>
            <p:sp>
              <p:nvSpPr>
                <p:cNvPr id="61" name="object 18">
                  <a:extLst>
                    <a:ext uri="{FF2B5EF4-FFF2-40B4-BE49-F238E27FC236}">
                      <a16:creationId xmlns:a16="http://schemas.microsoft.com/office/drawing/2014/main" id="{1F168DE9-52DF-424A-ABFD-2E86FEA873FF}"/>
                    </a:ext>
                  </a:extLst>
                </p:cNvPr>
                <p:cNvSpPr txBox="1"/>
                <p:nvPr/>
              </p:nvSpPr>
              <p:spPr>
                <a:xfrm>
                  <a:off x="6760194" y="1140045"/>
                  <a:ext cx="4953425" cy="492443"/>
                </a:xfrm>
                <a:prstGeom prst="rect">
                  <a:avLst/>
                </a:prstGeom>
              </p:spPr>
              <p:txBody>
                <a:bodyPr vert="horz" wrap="square" lIns="0" tIns="0" rIns="0" bIns="0" rtlCol="0">
                  <a:spAutoFit/>
                </a:bodyPr>
                <a:lstStyle/>
                <a:p>
                  <a:pPr marL="21590">
                    <a:lnSpc>
                      <a:spcPct val="100000"/>
                    </a:lnSpc>
                  </a:pPr>
                  <a:r>
                    <a:rPr sz="1700" b="1" spc="585">
                      <a:solidFill>
                        <a:srgbClr val="002060"/>
                      </a:solidFill>
                      <a:latin typeface="EYInterstate Light" panose="02000506000000020004" pitchFamily="2" charset="0"/>
                      <a:cs typeface="Times New Roman"/>
                    </a:rPr>
                    <a:t>1</a:t>
                  </a:r>
                  <a:r>
                    <a:rPr lang="it-IT" sz="1700" b="1" spc="-15" err="1">
                      <a:solidFill>
                        <a:srgbClr val="002060"/>
                      </a:solidFill>
                      <a:latin typeface="EYInterstate Light" panose="02000506000000020004" pitchFamily="2" charset="0"/>
                      <a:cs typeface="Times New Roman"/>
                    </a:rPr>
                    <a:t>billion</a:t>
                  </a:r>
                  <a:r>
                    <a:rPr lang="it-IT" sz="1700" b="1" spc="150">
                      <a:solidFill>
                        <a:srgbClr val="002060"/>
                      </a:solidFill>
                      <a:latin typeface="EYInterstate Light" panose="02000506000000020004" pitchFamily="2" charset="0"/>
                      <a:cs typeface="Times New Roman"/>
                    </a:rPr>
                    <a:t> </a:t>
                  </a:r>
                  <a:r>
                    <a:rPr sz="1700" b="1" spc="80">
                      <a:solidFill>
                        <a:srgbClr val="002060"/>
                      </a:solidFill>
                      <a:latin typeface="EYInterstate Light" panose="02000506000000020004" pitchFamily="2" charset="0"/>
                      <a:cs typeface="Times New Roman"/>
                    </a:rPr>
                    <a:t>e</a:t>
                  </a:r>
                  <a:r>
                    <a:rPr sz="1700" b="1" spc="229">
                      <a:solidFill>
                        <a:srgbClr val="002060"/>
                      </a:solidFill>
                      <a:latin typeface="EYInterstate Light" panose="02000506000000020004" pitchFamily="2" charset="0"/>
                      <a:cs typeface="Times New Roman"/>
                    </a:rPr>
                    <a:t>u</a:t>
                  </a:r>
                  <a:r>
                    <a:rPr sz="1700" b="1" spc="45">
                      <a:solidFill>
                        <a:srgbClr val="002060"/>
                      </a:solidFill>
                      <a:latin typeface="EYInterstate Light" panose="02000506000000020004" pitchFamily="2" charset="0"/>
                      <a:cs typeface="Times New Roman"/>
                    </a:rPr>
                    <a:t>ro</a:t>
                  </a:r>
                  <a:endParaRPr sz="1700" b="1">
                    <a:solidFill>
                      <a:srgbClr val="002060"/>
                    </a:solidFill>
                    <a:latin typeface="EYInterstate Light" panose="02000506000000020004" pitchFamily="2" charset="0"/>
                    <a:cs typeface="Times New Roman"/>
                  </a:endParaRPr>
                </a:p>
                <a:p>
                  <a:pPr marL="12700" marR="5080" indent="5715">
                    <a:lnSpc>
                      <a:spcPts val="1130"/>
                    </a:lnSpc>
                    <a:spcBef>
                      <a:spcPts val="650"/>
                    </a:spcBef>
                  </a:pPr>
                  <a:r>
                    <a:rPr lang="it-IT" sz="1100" spc="100">
                      <a:solidFill>
                        <a:srgbClr val="343131"/>
                      </a:solidFill>
                      <a:latin typeface="EYInterstate Light" panose="02000506000000020004" pitchFamily="2" charset="0"/>
                      <a:cs typeface="Arial"/>
                    </a:rPr>
                    <a:t>the value of </a:t>
                  </a:r>
                  <a:r>
                    <a:rPr lang="it-IT" sz="1100" spc="100" err="1">
                      <a:solidFill>
                        <a:srgbClr val="343131"/>
                      </a:solidFill>
                      <a:latin typeface="EYInterstate Light" panose="02000506000000020004" pitchFamily="2" charset="0"/>
                      <a:cs typeface="Arial"/>
                    </a:rPr>
                    <a:t>seized</a:t>
                  </a:r>
                  <a:r>
                    <a:rPr lang="it-IT" sz="1100" spc="100">
                      <a:solidFill>
                        <a:srgbClr val="343131"/>
                      </a:solidFill>
                      <a:latin typeface="EYInterstate Light" panose="02000506000000020004" pitchFamily="2" charset="0"/>
                      <a:cs typeface="Arial"/>
                    </a:rPr>
                    <a:t> </a:t>
                  </a:r>
                  <a:r>
                    <a:rPr lang="it-IT" sz="1100" spc="100" err="1">
                      <a:solidFill>
                        <a:srgbClr val="343131"/>
                      </a:solidFill>
                      <a:latin typeface="EYInterstate Light" panose="02000506000000020004" pitchFamily="2" charset="0"/>
                      <a:cs typeface="Arial"/>
                    </a:rPr>
                    <a:t>counterfeit</a:t>
                  </a:r>
                  <a:r>
                    <a:rPr lang="it-IT" sz="1100" spc="100">
                      <a:solidFill>
                        <a:srgbClr val="343131"/>
                      </a:solidFill>
                      <a:latin typeface="EYInterstate Light" panose="02000506000000020004" pitchFamily="2" charset="0"/>
                      <a:cs typeface="Arial"/>
                    </a:rPr>
                    <a:t> food products from </a:t>
                  </a:r>
                  <a:r>
                    <a:rPr sz="1100" spc="40">
                      <a:solidFill>
                        <a:srgbClr val="343131"/>
                      </a:solidFill>
                      <a:latin typeface="EYInterstate Light" panose="02000506000000020004" pitchFamily="2" charset="0"/>
                      <a:cs typeface="Arial"/>
                    </a:rPr>
                    <a:t>20</a:t>
                  </a:r>
                  <a:r>
                    <a:rPr sz="1100" spc="10">
                      <a:solidFill>
                        <a:srgbClr val="343131"/>
                      </a:solidFill>
                      <a:latin typeface="EYInterstate Light" panose="02000506000000020004" pitchFamily="2" charset="0"/>
                      <a:cs typeface="Arial"/>
                    </a:rPr>
                    <a:t>1</a:t>
                  </a:r>
                  <a:r>
                    <a:rPr sz="1100" spc="-90">
                      <a:solidFill>
                        <a:srgbClr val="343131"/>
                      </a:solidFill>
                      <a:latin typeface="EYInterstate Light" panose="02000506000000020004" pitchFamily="2" charset="0"/>
                      <a:cs typeface="Arial"/>
                    </a:rPr>
                    <a:t>2</a:t>
                  </a:r>
                  <a:r>
                    <a:rPr sz="1100" spc="95">
                      <a:solidFill>
                        <a:srgbClr val="343131"/>
                      </a:solidFill>
                      <a:latin typeface="EYInterstate Light" panose="02000506000000020004" pitchFamily="2" charset="0"/>
                      <a:cs typeface="Arial"/>
                    </a:rPr>
                    <a:t> </a:t>
                  </a:r>
                  <a:r>
                    <a:rPr lang="it-IT" sz="1100" spc="95">
                      <a:solidFill>
                        <a:srgbClr val="343131"/>
                      </a:solidFill>
                      <a:latin typeface="EYInterstate Light" panose="02000506000000020004" pitchFamily="2" charset="0"/>
                      <a:cs typeface="Arial"/>
                    </a:rPr>
                    <a:t>to</a:t>
                  </a:r>
                  <a:r>
                    <a:rPr sz="1100" spc="-30">
                      <a:solidFill>
                        <a:srgbClr val="343131"/>
                      </a:solidFill>
                      <a:latin typeface="EYInterstate Light" panose="02000506000000020004" pitchFamily="2" charset="0"/>
                      <a:cs typeface="Arial"/>
                    </a:rPr>
                    <a:t> </a:t>
                  </a:r>
                  <a:r>
                    <a:rPr sz="1100" spc="40">
                      <a:solidFill>
                        <a:srgbClr val="343131"/>
                      </a:solidFill>
                      <a:latin typeface="EYInterstate Light" panose="02000506000000020004" pitchFamily="2" charset="0"/>
                      <a:cs typeface="Arial"/>
                    </a:rPr>
                    <a:t>20</a:t>
                  </a:r>
                  <a:r>
                    <a:rPr sz="1100" spc="-10">
                      <a:solidFill>
                        <a:srgbClr val="343131"/>
                      </a:solidFill>
                      <a:latin typeface="EYInterstate Light" panose="02000506000000020004" pitchFamily="2" charset="0"/>
                      <a:cs typeface="Arial"/>
                    </a:rPr>
                    <a:t>16</a:t>
                  </a:r>
                  <a:endParaRPr sz="1100">
                    <a:latin typeface="EYInterstate Light" panose="02000506000000020004" pitchFamily="2" charset="0"/>
                    <a:cs typeface="Arial"/>
                  </a:endParaRPr>
                </a:p>
              </p:txBody>
            </p:sp>
            <p:sp>
              <p:nvSpPr>
                <p:cNvPr id="70" name="object 21">
                  <a:extLst>
                    <a:ext uri="{FF2B5EF4-FFF2-40B4-BE49-F238E27FC236}">
                      <a16:creationId xmlns:a16="http://schemas.microsoft.com/office/drawing/2014/main" id="{23FE3C24-7979-4BCA-9009-72B129C2F2FE}"/>
                    </a:ext>
                  </a:extLst>
                </p:cNvPr>
                <p:cNvSpPr txBox="1"/>
                <p:nvPr/>
              </p:nvSpPr>
              <p:spPr>
                <a:xfrm>
                  <a:off x="6371790" y="2997469"/>
                  <a:ext cx="5442757" cy="282129"/>
                </a:xfrm>
                <a:prstGeom prst="rect">
                  <a:avLst/>
                </a:prstGeom>
              </p:spPr>
              <p:txBody>
                <a:bodyPr vert="horz" wrap="square" lIns="0" tIns="0" rIns="0" bIns="0" rtlCol="0">
                  <a:spAutoFit/>
                </a:bodyPr>
                <a:lstStyle/>
                <a:p>
                  <a:pPr marL="15240" marR="5080" indent="-3175">
                    <a:lnSpc>
                      <a:spcPts val="1130"/>
                    </a:lnSpc>
                    <a:spcBef>
                      <a:spcPts val="630"/>
                    </a:spcBef>
                  </a:pPr>
                  <a:r>
                    <a:rPr lang="it-IT" sz="1100">
                      <a:solidFill>
                        <a:srgbClr val="343131"/>
                      </a:solidFill>
                      <a:latin typeface="EYInterstate Light" panose="02000506000000020004" pitchFamily="2" charset="0"/>
                      <a:cs typeface="Arial"/>
                    </a:rPr>
                    <a:t>The Financial Police </a:t>
                  </a:r>
                  <a:r>
                    <a:rPr lang="it-IT" sz="1100" err="1">
                      <a:solidFill>
                        <a:srgbClr val="343131"/>
                      </a:solidFill>
                      <a:latin typeface="EYInterstate Light" panose="02000506000000020004" pitchFamily="2" charset="0"/>
                      <a:cs typeface="Arial"/>
                    </a:rPr>
                    <a:t>has</a:t>
                  </a:r>
                  <a:r>
                    <a:rPr lang="it-IT" sz="1100">
                      <a:solidFill>
                        <a:srgbClr val="343131"/>
                      </a:solidFill>
                      <a:latin typeface="EYInterstate Light" panose="02000506000000020004" pitchFamily="2" charset="0"/>
                      <a:cs typeface="Arial"/>
                    </a:rPr>
                    <a:t> </a:t>
                  </a:r>
                  <a:r>
                    <a:rPr lang="it-IT" sz="1100" err="1">
                      <a:solidFill>
                        <a:srgbClr val="343131"/>
                      </a:solidFill>
                      <a:latin typeface="EYInterstate Light" panose="02000506000000020004" pitchFamily="2" charset="0"/>
                      <a:cs typeface="Arial"/>
                    </a:rPr>
                    <a:t>estimated</a:t>
                  </a:r>
                  <a:r>
                    <a:rPr lang="it-IT" sz="1100">
                      <a:solidFill>
                        <a:srgbClr val="343131"/>
                      </a:solidFill>
                      <a:latin typeface="EYInterstate Light" panose="02000506000000020004" pitchFamily="2" charset="0"/>
                      <a:cs typeface="Arial"/>
                    </a:rPr>
                    <a:t> </a:t>
                  </a:r>
                  <a:r>
                    <a:rPr lang="en-US" sz="1100">
                      <a:solidFill>
                        <a:srgbClr val="343131"/>
                      </a:solidFill>
                      <a:latin typeface="EYInterstate Light" panose="02000506000000020004" pitchFamily="2" charset="0"/>
                      <a:cs typeface="Arial"/>
                    </a:rPr>
                    <a:t>has estimated the loss of tax due to counterfeiting in 5,7 billion euros and about 100,000 regular jobs lost.</a:t>
                  </a:r>
                  <a:endParaRPr sz="1100">
                    <a:latin typeface="EYInterstate Light" panose="02000506000000020004" pitchFamily="2" charset="0"/>
                    <a:cs typeface="Arial"/>
                  </a:endParaRPr>
                </a:p>
              </p:txBody>
            </p:sp>
          </p:grpSp>
        </p:grpSp>
      </p:grpSp>
      <p:cxnSp>
        <p:nvCxnSpPr>
          <p:cNvPr id="73" name="Straight Connector 72">
            <a:extLst>
              <a:ext uri="{FF2B5EF4-FFF2-40B4-BE49-F238E27FC236}">
                <a16:creationId xmlns:a16="http://schemas.microsoft.com/office/drawing/2014/main" id="{CAF50BB6-EFF9-4C85-A4F0-F02723C793BD}"/>
              </a:ext>
            </a:extLst>
          </p:cNvPr>
          <p:cNvCxnSpPr>
            <a:cxnSpLocks/>
          </p:cNvCxnSpPr>
          <p:nvPr/>
        </p:nvCxnSpPr>
        <p:spPr>
          <a:xfrm>
            <a:off x="6081192" y="1906131"/>
            <a:ext cx="0" cy="3796117"/>
          </a:xfrm>
          <a:prstGeom prst="line">
            <a:avLst/>
          </a:prstGeom>
          <a:ln w="38100">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CC6BDED6-D2E5-45F9-B483-6E6A449BC76E}"/>
              </a:ext>
            </a:extLst>
          </p:cNvPr>
          <p:cNvSpPr/>
          <p:nvPr/>
        </p:nvSpPr>
        <p:spPr>
          <a:xfrm rot="16200000" flipH="1">
            <a:off x="-1786248" y="3660184"/>
            <a:ext cx="4107118" cy="316845"/>
          </a:xfrm>
          <a:prstGeom prst="roundRect">
            <a:avLst>
              <a:gd name="adj" fmla="val 50000"/>
            </a:avLst>
          </a:prstGeom>
          <a:solidFill>
            <a:srgbClr val="002060"/>
          </a:solidFill>
          <a:ln w="25400" cap="flat" cmpd="sng" algn="ctr">
            <a:noFill/>
            <a:prstDash val="solid"/>
          </a:ln>
          <a:effectLst/>
        </p:spPr>
        <p:txBody>
          <a:bodyPr rtlCol="0" anchor="ctr"/>
          <a:lstStyle/>
          <a:p>
            <a:pPr algn="ctr"/>
            <a:r>
              <a:rPr lang="en-US" b="1">
                <a:solidFill>
                  <a:schemeClr val="tx2"/>
                </a:solidFill>
                <a:latin typeface="EYInterstate Light" panose="02000506000000020004" pitchFamily="2" charset="0"/>
              </a:rPr>
              <a:t>The main product sectors at risk</a:t>
            </a:r>
          </a:p>
        </p:txBody>
      </p:sp>
      <p:pic>
        <p:nvPicPr>
          <p:cNvPr id="84" name="Picture 83">
            <a:extLst>
              <a:ext uri="{FF2B5EF4-FFF2-40B4-BE49-F238E27FC236}">
                <a16:creationId xmlns:a16="http://schemas.microsoft.com/office/drawing/2014/main" id="{411F6607-1F82-4A93-B22B-0854E22B748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927" t="18629" r="17788" b="55314"/>
          <a:stretch/>
        </p:blipFill>
        <p:spPr>
          <a:xfrm>
            <a:off x="9876168" y="170315"/>
            <a:ext cx="1075669" cy="422850"/>
          </a:xfrm>
          <a:prstGeom prst="rect">
            <a:avLst/>
          </a:prstGeom>
        </p:spPr>
      </p:pic>
      <p:pic>
        <p:nvPicPr>
          <p:cNvPr id="85" name="Immagine 4">
            <a:extLst>
              <a:ext uri="{FF2B5EF4-FFF2-40B4-BE49-F238E27FC236}">
                <a16:creationId xmlns:a16="http://schemas.microsoft.com/office/drawing/2014/main" id="{3C1BD005-69D6-42C9-8978-C75D551B67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73698" y="230787"/>
            <a:ext cx="819639" cy="301907"/>
          </a:xfrm>
          <a:prstGeom prst="rect">
            <a:avLst/>
          </a:prstGeom>
        </p:spPr>
      </p:pic>
    </p:spTree>
    <p:extLst>
      <p:ext uri="{BB962C8B-B14F-4D97-AF65-F5344CB8AC3E}">
        <p14:creationId xmlns:p14="http://schemas.microsoft.com/office/powerpoint/2010/main" val="335203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dirty="0"/>
              <a:t>Relevant data on ‘’Caporalato’’ (3/6)</a:t>
            </a:r>
          </a:p>
        </p:txBody>
      </p:sp>
      <p:cxnSp>
        <p:nvCxnSpPr>
          <p:cNvPr id="88" name="Straight Connector 87">
            <a:extLst>
              <a:ext uri="{FF2B5EF4-FFF2-40B4-BE49-F238E27FC236}">
                <a16:creationId xmlns:a16="http://schemas.microsoft.com/office/drawing/2014/main" id="{E8EC7EF2-7248-49E3-AC27-7D6793C73126}"/>
              </a:ext>
            </a:extLst>
          </p:cNvPr>
          <p:cNvCxnSpPr>
            <a:cxnSpLocks/>
          </p:cNvCxnSpPr>
          <p:nvPr/>
        </p:nvCxnSpPr>
        <p:spPr>
          <a:xfrm>
            <a:off x="846048" y="3980411"/>
            <a:ext cx="10268709" cy="0"/>
          </a:xfrm>
          <a:prstGeom prst="line">
            <a:avLst/>
          </a:prstGeom>
          <a:ln w="38100">
            <a:solidFill>
              <a:srgbClr val="002060"/>
            </a:solidFill>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55CC40E-2719-478E-BD86-ADB3B3A891C0}"/>
              </a:ext>
            </a:extLst>
          </p:cNvPr>
          <p:cNvGrpSpPr/>
          <p:nvPr/>
        </p:nvGrpSpPr>
        <p:grpSpPr>
          <a:xfrm>
            <a:off x="203007" y="4164031"/>
            <a:ext cx="11536412" cy="2550197"/>
            <a:chOff x="203007" y="4182885"/>
            <a:chExt cx="11536412" cy="2550197"/>
          </a:xfrm>
        </p:grpSpPr>
        <p:sp>
          <p:nvSpPr>
            <p:cNvPr id="14" name="Rectangle: Rounded Corners 13">
              <a:extLst>
                <a:ext uri="{FF2B5EF4-FFF2-40B4-BE49-F238E27FC236}">
                  <a16:creationId xmlns:a16="http://schemas.microsoft.com/office/drawing/2014/main" id="{8BB87442-D31A-432F-A726-D945ABD6D10B}"/>
                </a:ext>
              </a:extLst>
            </p:cNvPr>
            <p:cNvSpPr/>
            <p:nvPr/>
          </p:nvSpPr>
          <p:spPr>
            <a:xfrm>
              <a:off x="846048" y="4292024"/>
              <a:ext cx="10893371" cy="2374613"/>
            </a:xfrm>
            <a:prstGeom prst="roundRect">
              <a:avLst/>
            </a:prstGeom>
            <a:solidFill>
              <a:schemeClr val="tx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sp>
          <p:nvSpPr>
            <p:cNvPr id="44" name="object 2">
              <a:extLst>
                <a:ext uri="{FF2B5EF4-FFF2-40B4-BE49-F238E27FC236}">
                  <a16:creationId xmlns:a16="http://schemas.microsoft.com/office/drawing/2014/main" id="{70465DE7-C78A-4653-AAF5-FC2F374EC381}"/>
                </a:ext>
              </a:extLst>
            </p:cNvPr>
            <p:cNvSpPr/>
            <p:nvPr/>
          </p:nvSpPr>
          <p:spPr>
            <a:xfrm>
              <a:off x="846048" y="4806350"/>
              <a:ext cx="1054790" cy="1249520"/>
            </a:xfrm>
            <a:prstGeom prst="rect">
              <a:avLst/>
            </a:prstGeom>
            <a:blipFill>
              <a:blip r:embed="rId2" cstate="print">
                <a:biLevel thresh="75000"/>
              </a:blip>
              <a:stretch>
                <a:fillRect/>
              </a:stretch>
            </a:blipFill>
          </p:spPr>
          <p:txBody>
            <a:bodyPr wrap="square" lIns="0" tIns="0" rIns="0" bIns="0" rtlCol="0"/>
            <a:lstStyle/>
            <a:p>
              <a:endParaRPr lang="it-IT">
                <a:latin typeface="EYInterstate Light" panose="02000506000000020004" pitchFamily="2" charset="0"/>
              </a:endParaRPr>
            </a:p>
          </p:txBody>
        </p:sp>
        <p:sp>
          <p:nvSpPr>
            <p:cNvPr id="87" name="Rectangle: Rounded Corners 86">
              <a:extLst>
                <a:ext uri="{FF2B5EF4-FFF2-40B4-BE49-F238E27FC236}">
                  <a16:creationId xmlns:a16="http://schemas.microsoft.com/office/drawing/2014/main" id="{7CB273F7-05D8-4141-BDB3-FD8E22CDAF75}"/>
                </a:ext>
              </a:extLst>
            </p:cNvPr>
            <p:cNvSpPr/>
            <p:nvPr/>
          </p:nvSpPr>
          <p:spPr>
            <a:xfrm rot="16200000" flipH="1">
              <a:off x="-816951" y="5202843"/>
              <a:ext cx="2550197" cy="510282"/>
            </a:xfrm>
            <a:prstGeom prst="roundRect">
              <a:avLst>
                <a:gd name="adj" fmla="val 50000"/>
              </a:avLst>
            </a:prstGeom>
            <a:solidFill>
              <a:srgbClr val="002060"/>
            </a:solidFill>
            <a:ln w="25400" cap="flat" cmpd="sng" algn="ctr">
              <a:noFill/>
              <a:prstDash val="solid"/>
            </a:ln>
            <a:effectLst/>
          </p:spPr>
          <p:txBody>
            <a:bodyPr rtlCol="0" anchor="ctr"/>
            <a:lstStyle/>
            <a:p>
              <a:pPr algn="ctr"/>
              <a:r>
                <a:rPr lang="en-US" sz="1600" b="1">
                  <a:solidFill>
                    <a:schemeClr val="tx2"/>
                  </a:solidFill>
                  <a:latin typeface="EYInterstate Light" panose="02000506000000020004" pitchFamily="2" charset="0"/>
                </a:rPr>
                <a:t>Inspections &amp; control activities (2017)</a:t>
              </a:r>
            </a:p>
          </p:txBody>
        </p:sp>
        <p:grpSp>
          <p:nvGrpSpPr>
            <p:cNvPr id="13" name="Group 12">
              <a:extLst>
                <a:ext uri="{FF2B5EF4-FFF2-40B4-BE49-F238E27FC236}">
                  <a16:creationId xmlns:a16="http://schemas.microsoft.com/office/drawing/2014/main" id="{36E7265E-E8AD-440D-A099-0E5AF0AFB4A7}"/>
                </a:ext>
              </a:extLst>
            </p:cNvPr>
            <p:cNvGrpSpPr/>
            <p:nvPr/>
          </p:nvGrpSpPr>
          <p:grpSpPr>
            <a:xfrm>
              <a:off x="2379756" y="4499509"/>
              <a:ext cx="9270182" cy="2042973"/>
              <a:chOff x="2379756" y="4499509"/>
              <a:chExt cx="9270182" cy="2042973"/>
            </a:xfrm>
          </p:grpSpPr>
          <p:sp>
            <p:nvSpPr>
              <p:cNvPr id="69" name="object 13">
                <a:extLst>
                  <a:ext uri="{FF2B5EF4-FFF2-40B4-BE49-F238E27FC236}">
                    <a16:creationId xmlns:a16="http://schemas.microsoft.com/office/drawing/2014/main" id="{A7781700-A993-4555-9150-4F96126B589E}"/>
                  </a:ext>
                </a:extLst>
              </p:cNvPr>
              <p:cNvSpPr txBox="1"/>
              <p:nvPr/>
            </p:nvSpPr>
            <p:spPr>
              <a:xfrm>
                <a:off x="2379756" y="4499509"/>
                <a:ext cx="3716244" cy="423193"/>
              </a:xfrm>
              <a:prstGeom prst="rect">
                <a:avLst/>
              </a:prstGeom>
            </p:spPr>
            <p:txBody>
              <a:bodyPr vert="horz" wrap="square" lIns="0" tIns="0" rIns="0" bIns="0" rtlCol="0">
                <a:spAutoFit/>
              </a:bodyPr>
              <a:lstStyle/>
              <a:p>
                <a:pPr marL="300990" indent="-285750">
                  <a:lnSpc>
                    <a:spcPct val="100000"/>
                  </a:lnSpc>
                  <a:buFont typeface="Wingdings" panose="05000000000000000000" pitchFamily="2" charset="2"/>
                  <a:buChar char="q"/>
                </a:pPr>
                <a:r>
                  <a:rPr lang="it-IT" sz="1500" b="1" spc="85">
                    <a:solidFill>
                      <a:srgbClr val="002060"/>
                    </a:solidFill>
                    <a:latin typeface="EYInterstate Light" panose="02000506000000020004" pitchFamily="2" charset="0"/>
                    <a:cs typeface="Times New Roman"/>
                  </a:rPr>
                  <a:t>7265</a:t>
                </a:r>
                <a:endParaRPr lang="it-IT" sz="1500" b="1">
                  <a:solidFill>
                    <a:srgbClr val="002060"/>
                  </a:solidFill>
                  <a:latin typeface="EYInterstate Light" panose="02000506000000020004" pitchFamily="2" charset="0"/>
                  <a:cs typeface="Times New Roman"/>
                </a:endParaRPr>
              </a:p>
              <a:p>
                <a:pPr marL="15240" marR="5080" indent="-3175">
                  <a:lnSpc>
                    <a:spcPts val="1010"/>
                  </a:lnSpc>
                  <a:spcBef>
                    <a:spcPts val="535"/>
                  </a:spcBef>
                </a:pPr>
                <a:r>
                  <a:rPr lang="it-IT" sz="1100" spc="-30">
                    <a:solidFill>
                      <a:srgbClr val="31312F"/>
                    </a:solidFill>
                    <a:latin typeface="EYInterstate Light" panose="02000506000000020004" pitchFamily="2" charset="0"/>
                    <a:cs typeface="Times New Roman"/>
                  </a:rPr>
                  <a:t>Companies </a:t>
                </a:r>
                <a:r>
                  <a:rPr lang="it-IT" sz="1100" spc="-30" err="1">
                    <a:solidFill>
                      <a:srgbClr val="31312F"/>
                    </a:solidFill>
                    <a:latin typeface="EYInterstate Light" panose="02000506000000020004" pitchFamily="2" charset="0"/>
                    <a:cs typeface="Times New Roman"/>
                  </a:rPr>
                  <a:t>audited</a:t>
                </a:r>
                <a:r>
                  <a:rPr lang="it-IT" sz="1100" spc="-30">
                    <a:solidFill>
                      <a:srgbClr val="31312F"/>
                    </a:solidFill>
                    <a:latin typeface="EYInterstate Light" panose="02000506000000020004" pitchFamily="2" charset="0"/>
                    <a:cs typeface="Times New Roman"/>
                  </a:rPr>
                  <a:t> by the Labour </a:t>
                </a:r>
                <a:r>
                  <a:rPr lang="it-IT" sz="1100" spc="-30" err="1">
                    <a:solidFill>
                      <a:srgbClr val="31312F"/>
                    </a:solidFill>
                    <a:latin typeface="EYInterstate Light" panose="02000506000000020004" pitchFamily="2" charset="0"/>
                    <a:cs typeface="Times New Roman"/>
                  </a:rPr>
                  <a:t>Inspectorate</a:t>
                </a:r>
                <a:endParaRPr lang="it-IT" sz="1100">
                  <a:latin typeface="EYInterstate Light" panose="02000506000000020004" pitchFamily="2" charset="0"/>
                  <a:cs typeface="Times New Roman"/>
                </a:endParaRPr>
              </a:p>
            </p:txBody>
          </p:sp>
          <p:sp>
            <p:nvSpPr>
              <p:cNvPr id="79" name="object 14">
                <a:extLst>
                  <a:ext uri="{FF2B5EF4-FFF2-40B4-BE49-F238E27FC236}">
                    <a16:creationId xmlns:a16="http://schemas.microsoft.com/office/drawing/2014/main" id="{8EDD2F38-5E54-47C2-93E6-D1FCCFCF9BD3}"/>
                  </a:ext>
                </a:extLst>
              </p:cNvPr>
              <p:cNvSpPr txBox="1"/>
              <p:nvPr/>
            </p:nvSpPr>
            <p:spPr>
              <a:xfrm>
                <a:off x="2379756" y="5114670"/>
                <a:ext cx="3716244" cy="451406"/>
              </a:xfrm>
              <a:prstGeom prst="rect">
                <a:avLst/>
              </a:prstGeom>
            </p:spPr>
            <p:txBody>
              <a:bodyPr vert="horz" wrap="square" lIns="0" tIns="0" rIns="0" bIns="0" rtlCol="0">
                <a:spAutoFit/>
              </a:bodyPr>
              <a:lstStyle/>
              <a:p>
                <a:pPr marL="307340" indent="-285750">
                  <a:lnSpc>
                    <a:spcPct val="100000"/>
                  </a:lnSpc>
                  <a:buFont typeface="Wingdings" panose="05000000000000000000" pitchFamily="2" charset="2"/>
                  <a:buChar char="q"/>
                </a:pPr>
                <a:r>
                  <a:rPr lang="it-IT" sz="1500" b="1" spc="55">
                    <a:solidFill>
                      <a:srgbClr val="FFCC00"/>
                    </a:solidFill>
                    <a:latin typeface="EYInterstate Light" panose="02000506000000020004" pitchFamily="2" charset="0"/>
                    <a:cs typeface="Times New Roman"/>
                  </a:rPr>
                  <a:t>More </a:t>
                </a:r>
                <a:r>
                  <a:rPr lang="it-IT" sz="1500" b="1" spc="55" err="1">
                    <a:solidFill>
                      <a:srgbClr val="FFCC00"/>
                    </a:solidFill>
                    <a:latin typeface="EYInterstate Light" panose="02000506000000020004" pitchFamily="2" charset="0"/>
                    <a:cs typeface="Times New Roman"/>
                  </a:rPr>
                  <a:t>than</a:t>
                </a:r>
                <a:r>
                  <a:rPr lang="it-IT" sz="1500" b="1" spc="55">
                    <a:solidFill>
                      <a:srgbClr val="FFCC00"/>
                    </a:solidFill>
                    <a:latin typeface="EYInterstate Light" panose="02000506000000020004" pitchFamily="2" charset="0"/>
                    <a:cs typeface="Times New Roman"/>
                  </a:rPr>
                  <a:t> </a:t>
                </a:r>
                <a:r>
                  <a:rPr lang="it-IT" sz="1500" b="1" spc="-45">
                    <a:solidFill>
                      <a:srgbClr val="FFCC00"/>
                    </a:solidFill>
                    <a:latin typeface="EYInterstate Light" panose="02000506000000020004" pitchFamily="2" charset="0"/>
                    <a:cs typeface="Times New Roman"/>
                  </a:rPr>
                  <a:t>50%</a:t>
                </a:r>
                <a:endParaRPr lang="it-IT" sz="1500" b="1">
                  <a:solidFill>
                    <a:srgbClr val="FFCC00"/>
                  </a:solidFill>
                  <a:latin typeface="EYInterstate Light" panose="02000506000000020004" pitchFamily="2" charset="0"/>
                  <a:cs typeface="Times New Roman"/>
                </a:endParaRPr>
              </a:p>
              <a:p>
                <a:pPr marL="12700">
                  <a:lnSpc>
                    <a:spcPct val="100000"/>
                  </a:lnSpc>
                  <a:spcBef>
                    <a:spcPts val="440"/>
                  </a:spcBef>
                </a:pPr>
                <a:r>
                  <a:rPr lang="it-IT" sz="1100" spc="-30">
                    <a:solidFill>
                      <a:srgbClr val="31312F"/>
                    </a:solidFill>
                    <a:latin typeface="EYInterstate Light" panose="02000506000000020004" pitchFamily="2" charset="0"/>
                    <a:cs typeface="Times New Roman"/>
                  </a:rPr>
                  <a:t>Companies </a:t>
                </a:r>
                <a:r>
                  <a:rPr lang="it-IT" sz="1100" spc="-30" err="1">
                    <a:solidFill>
                      <a:srgbClr val="31312F"/>
                    </a:solidFill>
                    <a:latin typeface="EYInterstate Light" panose="02000506000000020004" pitchFamily="2" charset="0"/>
                    <a:cs typeface="Times New Roman"/>
                  </a:rPr>
                  <a:t>audited</a:t>
                </a:r>
                <a:r>
                  <a:rPr lang="it-IT" sz="1100" spc="-30">
                    <a:solidFill>
                      <a:srgbClr val="31312F"/>
                    </a:solidFill>
                    <a:latin typeface="EYInterstate Light" panose="02000506000000020004" pitchFamily="2" charset="0"/>
                    <a:cs typeface="Times New Roman"/>
                  </a:rPr>
                  <a:t> </a:t>
                </a:r>
                <a:r>
                  <a:rPr lang="it-IT" sz="1100" spc="-30" err="1">
                    <a:solidFill>
                      <a:srgbClr val="31312F"/>
                    </a:solidFill>
                    <a:latin typeface="EYInterstate Light" panose="02000506000000020004" pitchFamily="2" charset="0"/>
                    <a:cs typeface="Times New Roman"/>
                  </a:rPr>
                  <a:t>presenting</a:t>
                </a:r>
                <a:r>
                  <a:rPr lang="it-IT" sz="1100" spc="-30">
                    <a:solidFill>
                      <a:srgbClr val="31312F"/>
                    </a:solidFill>
                    <a:latin typeface="EYInterstate Light" panose="02000506000000020004" pitchFamily="2" charset="0"/>
                    <a:cs typeface="Times New Roman"/>
                  </a:rPr>
                  <a:t> </a:t>
                </a:r>
                <a:r>
                  <a:rPr lang="it-IT" sz="1100" spc="-30" err="1">
                    <a:solidFill>
                      <a:srgbClr val="31312F"/>
                    </a:solidFill>
                    <a:latin typeface="EYInterstate Light" panose="02000506000000020004" pitchFamily="2" charset="0"/>
                    <a:cs typeface="Times New Roman"/>
                  </a:rPr>
                  <a:t>irregularities</a:t>
                </a:r>
                <a:endParaRPr lang="it-IT" sz="1100">
                  <a:latin typeface="EYInterstate Light" panose="02000506000000020004" pitchFamily="2" charset="0"/>
                  <a:cs typeface="Times New Roman"/>
                </a:endParaRPr>
              </a:p>
            </p:txBody>
          </p:sp>
          <p:sp>
            <p:nvSpPr>
              <p:cNvPr id="80" name="object 15">
                <a:extLst>
                  <a:ext uri="{FF2B5EF4-FFF2-40B4-BE49-F238E27FC236}">
                    <a16:creationId xmlns:a16="http://schemas.microsoft.com/office/drawing/2014/main" id="{2F8A6DC5-C555-4FC9-B65D-12BA025EA2F7}"/>
                  </a:ext>
                </a:extLst>
              </p:cNvPr>
              <p:cNvSpPr txBox="1"/>
              <p:nvPr/>
            </p:nvSpPr>
            <p:spPr>
              <a:xfrm>
                <a:off x="6574918" y="4529700"/>
                <a:ext cx="5075020" cy="425758"/>
              </a:xfrm>
              <a:prstGeom prst="rect">
                <a:avLst/>
              </a:prstGeom>
            </p:spPr>
            <p:txBody>
              <a:bodyPr vert="horz" wrap="square" lIns="0" tIns="0" rIns="0" bIns="0" rtlCol="0">
                <a:spAutoFit/>
              </a:bodyPr>
              <a:lstStyle/>
              <a:p>
                <a:pPr marL="298450" indent="-285750">
                  <a:lnSpc>
                    <a:spcPct val="100000"/>
                  </a:lnSpc>
                  <a:buFont typeface="Wingdings" panose="05000000000000000000" pitchFamily="2" charset="2"/>
                  <a:buChar char="q"/>
                </a:pPr>
                <a:r>
                  <a:rPr lang="it-IT" sz="1500" b="1" spc="20">
                    <a:solidFill>
                      <a:srgbClr val="002060"/>
                    </a:solidFill>
                    <a:latin typeface="EYInterstate Light" panose="02000506000000020004" pitchFamily="2" charset="0"/>
                    <a:cs typeface="Times New Roman"/>
                  </a:rPr>
                  <a:t>360</a:t>
                </a:r>
                <a:r>
                  <a:rPr lang="it-IT" sz="1500" b="1" spc="-60">
                    <a:solidFill>
                      <a:srgbClr val="002060"/>
                    </a:solidFill>
                    <a:latin typeface="EYInterstate Light" panose="02000506000000020004" pitchFamily="2" charset="0"/>
                    <a:cs typeface="Times New Roman"/>
                  </a:rPr>
                  <a:t> </a:t>
                </a:r>
                <a:r>
                  <a:rPr lang="it-IT" sz="1500" b="1" spc="-130">
                    <a:solidFill>
                      <a:srgbClr val="002060"/>
                    </a:solidFill>
                    <a:latin typeface="EYInterstate Light" panose="02000506000000020004" pitchFamily="2" charset="0"/>
                    <a:cs typeface="Times New Roman"/>
                  </a:rPr>
                  <a:t>company </a:t>
                </a:r>
                <a:r>
                  <a:rPr lang="it-IT" sz="1500" b="1" spc="-130" err="1">
                    <a:solidFill>
                      <a:srgbClr val="002060"/>
                    </a:solidFill>
                    <a:latin typeface="EYInterstate Light" panose="02000506000000020004" pitchFamily="2" charset="0"/>
                    <a:cs typeface="Times New Roman"/>
                  </a:rPr>
                  <a:t>suspension</a:t>
                </a:r>
                <a:r>
                  <a:rPr lang="it-IT" sz="1500" b="1" spc="-130">
                    <a:solidFill>
                      <a:srgbClr val="002060"/>
                    </a:solidFill>
                    <a:latin typeface="EYInterstate Light" panose="02000506000000020004" pitchFamily="2" charset="0"/>
                    <a:cs typeface="Times New Roman"/>
                  </a:rPr>
                  <a:t> </a:t>
                </a:r>
                <a:r>
                  <a:rPr lang="it-IT" sz="1500" b="1" spc="-130" err="1">
                    <a:solidFill>
                      <a:srgbClr val="002060"/>
                    </a:solidFill>
                    <a:latin typeface="EYInterstate Light" panose="02000506000000020004" pitchFamily="2" charset="0"/>
                    <a:cs typeface="Times New Roman"/>
                  </a:rPr>
                  <a:t>procedures</a:t>
                </a:r>
                <a:endParaRPr lang="it-IT" sz="1500" b="1">
                  <a:solidFill>
                    <a:srgbClr val="002060"/>
                  </a:solidFill>
                  <a:latin typeface="EYInterstate Light" panose="02000506000000020004" pitchFamily="2" charset="0"/>
                  <a:cs typeface="Times New Roman"/>
                </a:endParaRPr>
              </a:p>
              <a:p>
                <a:pPr marL="73025">
                  <a:lnSpc>
                    <a:spcPct val="100000"/>
                  </a:lnSpc>
                  <a:spcBef>
                    <a:spcPts val="150"/>
                  </a:spcBef>
                </a:pPr>
                <a:r>
                  <a:rPr lang="it-IT" sz="1100" spc="-60">
                    <a:solidFill>
                      <a:srgbClr val="31312F"/>
                    </a:solidFill>
                    <a:latin typeface="EYInterstate Light" panose="02000506000000020004" pitchFamily="2" charset="0"/>
                    <a:cs typeface="Times New Roman"/>
                  </a:rPr>
                  <a:t>         87%</a:t>
                </a:r>
                <a:r>
                  <a:rPr lang="it-IT" sz="1100" spc="25">
                    <a:solidFill>
                      <a:srgbClr val="31312F"/>
                    </a:solidFill>
                    <a:latin typeface="EYInterstate Light" panose="02000506000000020004" pitchFamily="2" charset="0"/>
                    <a:cs typeface="Times New Roman"/>
                  </a:rPr>
                  <a:t> </a:t>
                </a:r>
                <a:r>
                  <a:rPr lang="it-IT" sz="1100" spc="-50">
                    <a:solidFill>
                      <a:srgbClr val="31312F"/>
                    </a:solidFill>
                    <a:latin typeface="EYInterstate Light" panose="02000506000000020004" pitchFamily="2" charset="0"/>
                    <a:cs typeface="Times New Roman"/>
                  </a:rPr>
                  <a:t>of </a:t>
                </a:r>
                <a:r>
                  <a:rPr lang="it-IT" sz="1100" spc="-50" err="1">
                    <a:solidFill>
                      <a:srgbClr val="31312F"/>
                    </a:solidFill>
                    <a:latin typeface="EYInterstate Light" panose="02000506000000020004" pitchFamily="2" charset="0"/>
                    <a:cs typeface="Times New Roman"/>
                  </a:rPr>
                  <a:t>them</a:t>
                </a:r>
                <a:r>
                  <a:rPr lang="it-IT" sz="1100" spc="-50">
                    <a:solidFill>
                      <a:srgbClr val="31312F"/>
                    </a:solidFill>
                    <a:latin typeface="EYInterstate Light" panose="02000506000000020004" pitchFamily="2" charset="0"/>
                    <a:cs typeface="Times New Roman"/>
                  </a:rPr>
                  <a:t> </a:t>
                </a:r>
                <a:r>
                  <a:rPr lang="it-IT" sz="1100" spc="-50" err="1">
                    <a:solidFill>
                      <a:srgbClr val="31312F"/>
                    </a:solidFill>
                    <a:latin typeface="EYInterstate Light" panose="02000506000000020004" pitchFamily="2" charset="0"/>
                    <a:cs typeface="Times New Roman"/>
                  </a:rPr>
                  <a:t>revoked</a:t>
                </a:r>
                <a:r>
                  <a:rPr lang="it-IT" sz="1100" spc="-50">
                    <a:solidFill>
                      <a:srgbClr val="31312F"/>
                    </a:solidFill>
                    <a:latin typeface="EYInterstate Light" panose="02000506000000020004" pitchFamily="2" charset="0"/>
                    <a:cs typeface="Times New Roman"/>
                  </a:rPr>
                  <a:t> after </a:t>
                </a:r>
                <a:r>
                  <a:rPr lang="it-IT" sz="1100" spc="-50" err="1">
                    <a:solidFill>
                      <a:srgbClr val="31312F"/>
                    </a:solidFill>
                    <a:latin typeface="EYInterstate Light" panose="02000506000000020004" pitchFamily="2" charset="0"/>
                    <a:cs typeface="Times New Roman"/>
                  </a:rPr>
                  <a:t>regularisation</a:t>
                </a:r>
                <a:endParaRPr lang="it-IT" sz="1100">
                  <a:latin typeface="EYInterstate Light" panose="02000506000000020004" pitchFamily="2" charset="0"/>
                  <a:cs typeface="Times New Roman"/>
                </a:endParaRPr>
              </a:p>
            </p:txBody>
          </p:sp>
          <p:sp>
            <p:nvSpPr>
              <p:cNvPr id="81" name="object 16">
                <a:extLst>
                  <a:ext uri="{FF2B5EF4-FFF2-40B4-BE49-F238E27FC236}">
                    <a16:creationId xmlns:a16="http://schemas.microsoft.com/office/drawing/2014/main" id="{9E1C7ADB-14C7-41BE-8CF9-36D3EE223B88}"/>
                  </a:ext>
                </a:extLst>
              </p:cNvPr>
              <p:cNvSpPr txBox="1"/>
              <p:nvPr/>
            </p:nvSpPr>
            <p:spPr>
              <a:xfrm>
                <a:off x="6545506" y="5223615"/>
                <a:ext cx="5104432" cy="436017"/>
              </a:xfrm>
              <a:prstGeom prst="rect">
                <a:avLst/>
              </a:prstGeom>
            </p:spPr>
            <p:txBody>
              <a:bodyPr vert="horz" wrap="square" lIns="0" tIns="0" rIns="0" bIns="0" rtlCol="0">
                <a:spAutoFit/>
              </a:bodyPr>
              <a:lstStyle/>
              <a:p>
                <a:pPr marL="298450" indent="-285750">
                  <a:lnSpc>
                    <a:spcPct val="100000"/>
                  </a:lnSpc>
                  <a:buFont typeface="Wingdings" panose="05000000000000000000" pitchFamily="2" charset="2"/>
                  <a:buChar char="q"/>
                </a:pPr>
                <a:r>
                  <a:rPr lang="it-IT" sz="1650" b="1" spc="35">
                    <a:solidFill>
                      <a:srgbClr val="FFCC00"/>
                    </a:solidFill>
                    <a:latin typeface="EYInterstate Light" panose="02000506000000020004" pitchFamily="2" charset="0"/>
                    <a:cs typeface="Times New Roman"/>
                  </a:rPr>
                  <a:t>2</a:t>
                </a:r>
                <a:r>
                  <a:rPr lang="it-IT" sz="1650" b="1" spc="70">
                    <a:solidFill>
                      <a:srgbClr val="FFCC00"/>
                    </a:solidFill>
                    <a:latin typeface="EYInterstate Light" panose="02000506000000020004" pitchFamily="2" charset="0"/>
                    <a:cs typeface="Times New Roman"/>
                  </a:rPr>
                  <a:t>84</a:t>
                </a:r>
                <a:r>
                  <a:rPr lang="it-IT" sz="1650" spc="-175">
                    <a:solidFill>
                      <a:srgbClr val="E41F26"/>
                    </a:solidFill>
                    <a:latin typeface="EYInterstate Light" panose="02000506000000020004" pitchFamily="2" charset="0"/>
                    <a:cs typeface="Times New Roman"/>
                  </a:rPr>
                  <a:t> </a:t>
                </a:r>
                <a:r>
                  <a:rPr lang="it-IT" sz="1500" b="1" spc="-130">
                    <a:solidFill>
                      <a:srgbClr val="FFCC00"/>
                    </a:solidFill>
                    <a:latin typeface="EYInterstate Light" panose="02000506000000020004" pitchFamily="2" charset="0"/>
                    <a:cs typeface="Times New Roman"/>
                  </a:rPr>
                  <a:t>people </a:t>
                </a:r>
                <a:r>
                  <a:rPr lang="it-IT" sz="1500" b="1" spc="-130" err="1">
                    <a:solidFill>
                      <a:srgbClr val="FFCC00"/>
                    </a:solidFill>
                    <a:latin typeface="EYInterstate Light" panose="02000506000000020004" pitchFamily="2" charset="0"/>
                    <a:cs typeface="Times New Roman"/>
                  </a:rPr>
                  <a:t>referred</a:t>
                </a:r>
                <a:r>
                  <a:rPr lang="it-IT" sz="1500" b="1" spc="-130">
                    <a:solidFill>
                      <a:srgbClr val="FFCC00"/>
                    </a:solidFill>
                    <a:latin typeface="EYInterstate Light" panose="02000506000000020004" pitchFamily="2" charset="0"/>
                    <a:cs typeface="Times New Roman"/>
                  </a:rPr>
                  <a:t> to </a:t>
                </a:r>
                <a:r>
                  <a:rPr lang="it-IT" sz="1500" b="1" spc="-130" err="1">
                    <a:solidFill>
                      <a:srgbClr val="FFCC00"/>
                    </a:solidFill>
                    <a:latin typeface="EYInterstate Light" panose="02000506000000020004" pitchFamily="2" charset="0"/>
                    <a:cs typeface="Times New Roman"/>
                  </a:rPr>
                  <a:t>judicial</a:t>
                </a:r>
                <a:r>
                  <a:rPr lang="it-IT" sz="1500" b="1" spc="-130">
                    <a:solidFill>
                      <a:srgbClr val="FFCC00"/>
                    </a:solidFill>
                    <a:latin typeface="EYInterstate Light" panose="02000506000000020004" pitchFamily="2" charset="0"/>
                    <a:cs typeface="Times New Roman"/>
                  </a:rPr>
                  <a:t> </a:t>
                </a:r>
                <a:r>
                  <a:rPr lang="it-IT" sz="1500" b="1" spc="-130" err="1">
                    <a:solidFill>
                      <a:srgbClr val="FFCC00"/>
                    </a:solidFill>
                    <a:latin typeface="EYInterstate Light" panose="02000506000000020004" pitchFamily="2" charset="0"/>
                    <a:cs typeface="Times New Roman"/>
                  </a:rPr>
                  <a:t>authorities</a:t>
                </a:r>
                <a:endParaRPr lang="it-IT" sz="1500" b="1" spc="-130">
                  <a:solidFill>
                    <a:srgbClr val="FFCC00"/>
                  </a:solidFill>
                  <a:latin typeface="EYInterstate Light" panose="02000506000000020004" pitchFamily="2" charset="0"/>
                  <a:cs typeface="Times New Roman"/>
                </a:endParaRPr>
              </a:p>
              <a:p>
                <a:pPr marL="60960" indent="-6350">
                  <a:lnSpc>
                    <a:spcPct val="100000"/>
                  </a:lnSpc>
                  <a:spcBef>
                    <a:spcPts val="105"/>
                  </a:spcBef>
                </a:pPr>
                <a:r>
                  <a:rPr lang="it-IT" sz="1100" spc="-60">
                    <a:solidFill>
                      <a:srgbClr val="31312F"/>
                    </a:solidFill>
                    <a:latin typeface="EYInterstate Light" panose="02000506000000020004" pitchFamily="2" charset="0"/>
                    <a:cs typeface="Times New Roman"/>
                  </a:rPr>
                  <a:t>        of </a:t>
                </a:r>
                <a:r>
                  <a:rPr lang="it-IT" sz="1100" spc="-60" err="1">
                    <a:solidFill>
                      <a:srgbClr val="31312F"/>
                    </a:solidFill>
                    <a:latin typeface="EYInterstate Light" panose="02000506000000020004" pitchFamily="2" charset="0"/>
                    <a:cs typeface="Times New Roman"/>
                  </a:rPr>
                  <a:t>which</a:t>
                </a:r>
                <a:r>
                  <a:rPr lang="it-IT" sz="1100" spc="-60">
                    <a:solidFill>
                      <a:srgbClr val="31312F"/>
                    </a:solidFill>
                    <a:latin typeface="EYInterstate Light" panose="02000506000000020004" pitchFamily="2" charset="0"/>
                    <a:cs typeface="Times New Roman"/>
                  </a:rPr>
                  <a:t> 71 under </a:t>
                </a:r>
                <a:r>
                  <a:rPr lang="it-IT" sz="1100" spc="-60" err="1">
                    <a:solidFill>
                      <a:srgbClr val="31312F"/>
                    </a:solidFill>
                    <a:latin typeface="EYInterstate Light" panose="02000506000000020004" pitchFamily="2" charset="0"/>
                    <a:cs typeface="Times New Roman"/>
                  </a:rPr>
                  <a:t>arrest</a:t>
                </a:r>
                <a:r>
                  <a:rPr lang="it-IT" sz="1100" spc="-60">
                    <a:solidFill>
                      <a:srgbClr val="31312F"/>
                    </a:solidFill>
                    <a:latin typeface="EYInterstate Light" panose="02000506000000020004" pitchFamily="2" charset="0"/>
                    <a:cs typeface="Times New Roman"/>
                  </a:rPr>
                  <a:t> for the crime  of working and caporalato exploitation</a:t>
                </a:r>
              </a:p>
            </p:txBody>
          </p:sp>
          <p:sp>
            <p:nvSpPr>
              <p:cNvPr id="84" name="object 19">
                <a:extLst>
                  <a:ext uri="{FF2B5EF4-FFF2-40B4-BE49-F238E27FC236}">
                    <a16:creationId xmlns:a16="http://schemas.microsoft.com/office/drawing/2014/main" id="{25616820-6DE7-48EC-9067-953707F0EEEB}"/>
                  </a:ext>
                </a:extLst>
              </p:cNvPr>
              <p:cNvSpPr txBox="1"/>
              <p:nvPr/>
            </p:nvSpPr>
            <p:spPr>
              <a:xfrm>
                <a:off x="2379756" y="5827498"/>
                <a:ext cx="3560468" cy="230832"/>
              </a:xfrm>
              <a:prstGeom prst="rect">
                <a:avLst/>
              </a:prstGeom>
            </p:spPr>
            <p:txBody>
              <a:bodyPr vert="horz" wrap="square" lIns="0" tIns="0" rIns="0" bIns="0" rtlCol="0">
                <a:spAutoFit/>
              </a:bodyPr>
              <a:lstStyle/>
              <a:p>
                <a:pPr marL="298450" indent="-285750">
                  <a:lnSpc>
                    <a:spcPct val="100000"/>
                  </a:lnSpc>
                  <a:buFont typeface="Wingdings" panose="05000000000000000000" pitchFamily="2" charset="2"/>
                  <a:buChar char="q"/>
                </a:pPr>
                <a:r>
                  <a:rPr lang="it-IT" sz="1500" b="1" spc="80" dirty="0">
                    <a:solidFill>
                      <a:srgbClr val="002060"/>
                    </a:solidFill>
                    <a:latin typeface="EYInterstate Light" panose="02000506000000020004" pitchFamily="2" charset="0"/>
                    <a:cs typeface="Arial"/>
                  </a:rPr>
                  <a:t>1</a:t>
                </a:r>
                <a:r>
                  <a:rPr lang="it-IT" sz="1500" b="1" spc="-125" dirty="0">
                    <a:solidFill>
                      <a:srgbClr val="002060"/>
                    </a:solidFill>
                    <a:latin typeface="EYInterstate Light" panose="02000506000000020004" pitchFamily="2" charset="0"/>
                    <a:cs typeface="Arial"/>
                  </a:rPr>
                  <a:t>2</a:t>
                </a:r>
                <a:r>
                  <a:rPr lang="it-IT" sz="1500" spc="155" dirty="0">
                    <a:solidFill>
                      <a:srgbClr val="E4B84B"/>
                    </a:solidFill>
                    <a:latin typeface="EYInterstate Light" panose="02000506000000020004" pitchFamily="2" charset="0"/>
                    <a:cs typeface="Arial"/>
                  </a:rPr>
                  <a:t> </a:t>
                </a:r>
                <a:r>
                  <a:rPr lang="it-IT" sz="1100" spc="-30" dirty="0">
                    <a:solidFill>
                      <a:srgbClr val="31312F"/>
                    </a:solidFill>
                    <a:latin typeface="EYInterstate Light" panose="02000506000000020004" pitchFamily="2" charset="0"/>
                    <a:cs typeface="Times New Roman"/>
                  </a:rPr>
                  <a:t>irregular workers </a:t>
                </a:r>
                <a:r>
                  <a:rPr lang="it-IT" sz="1100" spc="-30" dirty="0" err="1">
                    <a:solidFill>
                      <a:srgbClr val="31312F"/>
                    </a:solidFill>
                    <a:latin typeface="EYInterstate Light" panose="02000506000000020004" pitchFamily="2" charset="0"/>
                    <a:cs typeface="Times New Roman"/>
                  </a:rPr>
                  <a:t>identified</a:t>
                </a:r>
                <a:endParaRPr lang="it-IT" sz="1100" spc="-30" dirty="0">
                  <a:solidFill>
                    <a:srgbClr val="31312F"/>
                  </a:solidFill>
                  <a:latin typeface="EYInterstate Light" panose="02000506000000020004" pitchFamily="2" charset="0"/>
                  <a:cs typeface="Times New Roman"/>
                </a:endParaRPr>
              </a:p>
            </p:txBody>
          </p:sp>
          <p:sp>
            <p:nvSpPr>
              <p:cNvPr id="85" name="object 20">
                <a:extLst>
                  <a:ext uri="{FF2B5EF4-FFF2-40B4-BE49-F238E27FC236}">
                    <a16:creationId xmlns:a16="http://schemas.microsoft.com/office/drawing/2014/main" id="{C30545F1-06A1-4C91-A435-047BAC565C68}"/>
                  </a:ext>
                </a:extLst>
              </p:cNvPr>
              <p:cNvSpPr txBox="1"/>
              <p:nvPr/>
            </p:nvSpPr>
            <p:spPr>
              <a:xfrm>
                <a:off x="6545506" y="5998189"/>
                <a:ext cx="5033134" cy="535018"/>
              </a:xfrm>
              <a:prstGeom prst="rect">
                <a:avLst/>
              </a:prstGeom>
            </p:spPr>
            <p:txBody>
              <a:bodyPr vert="horz" wrap="square" lIns="0" tIns="0" rIns="0" bIns="0" rtlCol="0">
                <a:spAutoFit/>
              </a:bodyPr>
              <a:lstStyle/>
              <a:p>
                <a:pPr marL="184150" marR="5080" indent="-171450">
                  <a:lnSpc>
                    <a:spcPct val="121200"/>
                  </a:lnSpc>
                  <a:buFont typeface="Wingdings" panose="05000000000000000000" pitchFamily="2" charset="2"/>
                  <a:buChar char="q"/>
                </a:pPr>
                <a:r>
                  <a:rPr lang="it-IT" sz="1500" spc="-60">
                    <a:solidFill>
                      <a:srgbClr val="31312F"/>
                    </a:solidFill>
                    <a:latin typeface="EYInterstate Light" panose="02000506000000020004" pitchFamily="2" charset="0"/>
                    <a:cs typeface="Times New Roman"/>
                  </a:rPr>
                  <a:t>Th</a:t>
                </a:r>
                <a:r>
                  <a:rPr lang="it-IT" sz="1100" spc="-60">
                    <a:solidFill>
                      <a:srgbClr val="31312F"/>
                    </a:solidFill>
                    <a:latin typeface="EYInterstate Light" panose="02000506000000020004" pitchFamily="2" charset="0"/>
                    <a:cs typeface="Times New Roman"/>
                  </a:rPr>
                  <a:t>e </a:t>
                </a:r>
                <a:r>
                  <a:rPr lang="it-IT" sz="1100" spc="-60" err="1">
                    <a:solidFill>
                      <a:srgbClr val="31312F"/>
                    </a:solidFill>
                    <a:latin typeface="EYInterstate Light" panose="02000506000000020004" pitchFamily="2" charset="0"/>
                    <a:cs typeface="Times New Roman"/>
                  </a:rPr>
                  <a:t>number</a:t>
                </a:r>
                <a:r>
                  <a:rPr lang="it-IT" sz="1100" spc="-60">
                    <a:solidFill>
                      <a:srgbClr val="31312F"/>
                    </a:solidFill>
                    <a:latin typeface="EYInterstate Light" panose="02000506000000020004" pitchFamily="2" charset="0"/>
                    <a:cs typeface="Times New Roman"/>
                  </a:rPr>
                  <a:t> of </a:t>
                </a:r>
                <a:r>
                  <a:rPr lang="it-IT" sz="1100" spc="-60" err="1">
                    <a:solidFill>
                      <a:srgbClr val="31312F"/>
                    </a:solidFill>
                    <a:latin typeface="EYInterstate Light" panose="02000506000000020004" pitchFamily="2" charset="0"/>
                    <a:cs typeface="Times New Roman"/>
                  </a:rPr>
                  <a:t>marks</a:t>
                </a:r>
                <a:r>
                  <a:rPr lang="it-IT" sz="1100" spc="-60">
                    <a:solidFill>
                      <a:srgbClr val="31312F"/>
                    </a:solidFill>
                    <a:latin typeface="EYInterstate Light" panose="02000506000000020004" pitchFamily="2" charset="0"/>
                    <a:cs typeface="Times New Roman"/>
                  </a:rPr>
                  <a:t>  made by the Labour </a:t>
                </a:r>
                <a:r>
                  <a:rPr lang="it-IT" sz="1100" spc="-60" err="1">
                    <a:solidFill>
                      <a:srgbClr val="31312F"/>
                    </a:solidFill>
                    <a:latin typeface="EYInterstate Light" panose="02000506000000020004" pitchFamily="2" charset="0"/>
                    <a:cs typeface="Times New Roman"/>
                  </a:rPr>
                  <a:t>Inspectorate</a:t>
                </a:r>
                <a:r>
                  <a:rPr lang="it-IT" sz="1100" spc="-60">
                    <a:solidFill>
                      <a:srgbClr val="31312F"/>
                    </a:solidFill>
                    <a:latin typeface="EYInterstate Light" panose="02000506000000020004" pitchFamily="2" charset="0"/>
                    <a:cs typeface="Times New Roman"/>
                  </a:rPr>
                  <a:t> rose from </a:t>
                </a:r>
                <a:r>
                  <a:rPr lang="it-IT" sz="1500" b="1" spc="-130">
                    <a:solidFill>
                      <a:srgbClr val="002060"/>
                    </a:solidFill>
                    <a:latin typeface="EYInterstate Light" panose="02000506000000020004" pitchFamily="2" charset="0"/>
                    <a:cs typeface="Times New Roman"/>
                  </a:rPr>
                  <a:t>9</a:t>
                </a:r>
                <a:r>
                  <a:rPr lang="it-IT" sz="1100" spc="-60">
                    <a:solidFill>
                      <a:srgbClr val="31312F"/>
                    </a:solidFill>
                    <a:latin typeface="EYInterstate Light" panose="02000506000000020004" pitchFamily="2" charset="0"/>
                    <a:cs typeface="Times New Roman"/>
                  </a:rPr>
                  <a:t> (in 2016) to  </a:t>
                </a:r>
                <a:r>
                  <a:rPr lang="it-IT" sz="1500" b="1" spc="-130">
                    <a:solidFill>
                      <a:srgbClr val="002060"/>
                    </a:solidFill>
                    <a:latin typeface="EYInterstate Light" panose="02000506000000020004" pitchFamily="2" charset="0"/>
                    <a:cs typeface="Times New Roman"/>
                  </a:rPr>
                  <a:t>94</a:t>
                </a:r>
                <a:r>
                  <a:rPr lang="it-IT" sz="1100" spc="-60">
                    <a:solidFill>
                      <a:srgbClr val="31312F"/>
                    </a:solidFill>
                    <a:latin typeface="EYInterstate Light" panose="02000506000000020004" pitchFamily="2" charset="0"/>
                    <a:cs typeface="Times New Roman"/>
                  </a:rPr>
                  <a:t>  (in 2017) with </a:t>
                </a:r>
                <a:r>
                  <a:rPr lang="it-IT" sz="1500" b="1" spc="-130">
                    <a:solidFill>
                      <a:srgbClr val="002060"/>
                    </a:solidFill>
                    <a:latin typeface="EYInterstate Light" panose="02000506000000020004" pitchFamily="2" charset="0"/>
                    <a:cs typeface="Times New Roman"/>
                  </a:rPr>
                  <a:t>387 </a:t>
                </a:r>
                <a:r>
                  <a:rPr lang="it-IT" sz="1500" b="1" spc="-130" err="1">
                    <a:solidFill>
                      <a:srgbClr val="002060"/>
                    </a:solidFill>
                    <a:latin typeface="EYInterstate Light" panose="02000506000000020004" pitchFamily="2" charset="0"/>
                    <a:cs typeface="Times New Roman"/>
                  </a:rPr>
                  <a:t>victims</a:t>
                </a:r>
                <a:r>
                  <a:rPr lang="it-IT" sz="1500" b="1" spc="-130">
                    <a:solidFill>
                      <a:srgbClr val="002060"/>
                    </a:solidFill>
                    <a:latin typeface="EYInterstate Light" panose="02000506000000020004" pitchFamily="2" charset="0"/>
                    <a:cs typeface="Times New Roman"/>
                  </a:rPr>
                  <a:t> of caporalato exploitation </a:t>
                </a:r>
                <a:r>
                  <a:rPr lang="it-IT" sz="1500" b="1" spc="-130" err="1">
                    <a:solidFill>
                      <a:srgbClr val="002060"/>
                    </a:solidFill>
                    <a:latin typeface="EYInterstate Light" panose="02000506000000020004" pitchFamily="2" charset="0"/>
                    <a:cs typeface="Times New Roman"/>
                  </a:rPr>
                  <a:t>recorded</a:t>
                </a:r>
                <a:endParaRPr lang="it-IT" sz="1500" b="1" spc="-130">
                  <a:solidFill>
                    <a:srgbClr val="002060"/>
                  </a:solidFill>
                  <a:latin typeface="EYInterstate Light" panose="02000506000000020004" pitchFamily="2" charset="0"/>
                  <a:cs typeface="Times New Roman"/>
                </a:endParaRPr>
              </a:p>
            </p:txBody>
          </p:sp>
          <p:sp>
            <p:nvSpPr>
              <p:cNvPr id="90" name="object 19">
                <a:extLst>
                  <a:ext uri="{FF2B5EF4-FFF2-40B4-BE49-F238E27FC236}">
                    <a16:creationId xmlns:a16="http://schemas.microsoft.com/office/drawing/2014/main" id="{2DEE6691-2566-4090-BB39-349912BCD1C6}"/>
                  </a:ext>
                </a:extLst>
              </p:cNvPr>
              <p:cNvSpPr txBox="1"/>
              <p:nvPr/>
            </p:nvSpPr>
            <p:spPr>
              <a:xfrm>
                <a:off x="2379757" y="6234705"/>
                <a:ext cx="3560468" cy="307777"/>
              </a:xfrm>
              <a:prstGeom prst="rect">
                <a:avLst/>
              </a:prstGeom>
            </p:spPr>
            <p:txBody>
              <a:bodyPr vert="horz" wrap="square" lIns="0" tIns="0" rIns="0" bIns="0" rtlCol="0">
                <a:spAutoFit/>
              </a:bodyPr>
              <a:lstStyle/>
              <a:p>
                <a:pPr marL="298450" indent="-285750">
                  <a:lnSpc>
                    <a:spcPct val="100000"/>
                  </a:lnSpc>
                  <a:buFont typeface="Wingdings" panose="05000000000000000000" pitchFamily="2" charset="2"/>
                  <a:buChar char="q"/>
                </a:pPr>
                <a:r>
                  <a:rPr lang="en-US" sz="1500" b="1" spc="80">
                    <a:solidFill>
                      <a:srgbClr val="FFCC00"/>
                    </a:solidFill>
                    <a:latin typeface="EYInterstate Light" panose="02000506000000020004" pitchFamily="2" charset="0"/>
                    <a:cs typeface="Arial"/>
                  </a:rPr>
                  <a:t>3549</a:t>
                </a:r>
                <a:r>
                  <a:rPr lang="en-US" sz="2000" spc="155">
                    <a:solidFill>
                      <a:srgbClr val="E4B84B"/>
                    </a:solidFill>
                    <a:latin typeface="EYInterstate Light" panose="02000506000000020004" pitchFamily="2" charset="0"/>
                    <a:cs typeface="Arial"/>
                  </a:rPr>
                  <a:t> </a:t>
                </a:r>
                <a:r>
                  <a:rPr lang="en-US" sz="1100" spc="-30">
                    <a:solidFill>
                      <a:srgbClr val="31312F"/>
                    </a:solidFill>
                    <a:latin typeface="EYInterstate Light" panose="02000506000000020004" pitchFamily="2" charset="0"/>
                    <a:cs typeface="Times New Roman"/>
                  </a:rPr>
                  <a:t>undocumented workers, almost 67%</a:t>
                </a:r>
              </a:p>
            </p:txBody>
          </p:sp>
        </p:grpSp>
      </p:grpSp>
      <p:grpSp>
        <p:nvGrpSpPr>
          <p:cNvPr id="18" name="Group 17">
            <a:extLst>
              <a:ext uri="{FF2B5EF4-FFF2-40B4-BE49-F238E27FC236}">
                <a16:creationId xmlns:a16="http://schemas.microsoft.com/office/drawing/2014/main" id="{5C8800D5-B89F-4C76-BAD1-0F997673969C}"/>
              </a:ext>
            </a:extLst>
          </p:cNvPr>
          <p:cNvGrpSpPr/>
          <p:nvPr/>
        </p:nvGrpSpPr>
        <p:grpSpPr>
          <a:xfrm>
            <a:off x="201882" y="1246594"/>
            <a:ext cx="11537537" cy="2550197"/>
            <a:chOff x="201882" y="1435130"/>
            <a:chExt cx="11537537" cy="2550197"/>
          </a:xfrm>
        </p:grpSpPr>
        <p:sp>
          <p:nvSpPr>
            <p:cNvPr id="86" name="Rectangle: Rounded Corners 85">
              <a:extLst>
                <a:ext uri="{FF2B5EF4-FFF2-40B4-BE49-F238E27FC236}">
                  <a16:creationId xmlns:a16="http://schemas.microsoft.com/office/drawing/2014/main" id="{DF8DDAA1-0FE7-4139-B059-15B456DD412E}"/>
                </a:ext>
              </a:extLst>
            </p:cNvPr>
            <p:cNvSpPr/>
            <p:nvPr/>
          </p:nvSpPr>
          <p:spPr>
            <a:xfrm rot="16200000" flipH="1">
              <a:off x="-818076" y="2455088"/>
              <a:ext cx="2550197" cy="510282"/>
            </a:xfrm>
            <a:prstGeom prst="roundRect">
              <a:avLst>
                <a:gd name="adj" fmla="val 50000"/>
              </a:avLst>
            </a:prstGeom>
            <a:solidFill>
              <a:srgbClr val="002060"/>
            </a:solidFill>
            <a:ln w="25400" cap="flat" cmpd="sng" algn="ctr">
              <a:noFill/>
              <a:prstDash val="solid"/>
            </a:ln>
            <a:effectLst/>
          </p:spPr>
          <p:txBody>
            <a:bodyPr rtlCol="0" anchor="ctr"/>
            <a:lstStyle/>
            <a:p>
              <a:pPr algn="ctr"/>
              <a:r>
                <a:rPr lang="en-US" sz="1600" b="1">
                  <a:solidFill>
                    <a:schemeClr val="tx2"/>
                  </a:solidFill>
                  <a:latin typeface="EYInterstate Light" panose="02000506000000020004" pitchFamily="2" charset="0"/>
                </a:rPr>
                <a:t>Irregular employment and </a:t>
              </a:r>
              <a:r>
                <a:rPr lang="en-US" sz="1600" b="1" err="1">
                  <a:solidFill>
                    <a:schemeClr val="tx2"/>
                  </a:solidFill>
                  <a:latin typeface="EYInterstate Light" panose="02000506000000020004" pitchFamily="2" charset="0"/>
                </a:rPr>
                <a:t>caporalato</a:t>
              </a:r>
              <a:endParaRPr lang="en-US" sz="1600" b="1">
                <a:solidFill>
                  <a:schemeClr val="tx2"/>
                </a:solidFill>
                <a:latin typeface="EYInterstate Light" panose="02000506000000020004" pitchFamily="2" charset="0"/>
              </a:endParaRPr>
            </a:p>
          </p:txBody>
        </p:sp>
        <p:grpSp>
          <p:nvGrpSpPr>
            <p:cNvPr id="15" name="Group 14">
              <a:extLst>
                <a:ext uri="{FF2B5EF4-FFF2-40B4-BE49-F238E27FC236}">
                  <a16:creationId xmlns:a16="http://schemas.microsoft.com/office/drawing/2014/main" id="{A91DA1A9-4860-4C92-BF0C-4EEFA8B40358}"/>
                </a:ext>
              </a:extLst>
            </p:cNvPr>
            <p:cNvGrpSpPr/>
            <p:nvPr/>
          </p:nvGrpSpPr>
          <p:grpSpPr>
            <a:xfrm>
              <a:off x="846048" y="1534749"/>
              <a:ext cx="10893371" cy="2389673"/>
              <a:chOff x="846048" y="1534749"/>
              <a:chExt cx="10893371" cy="2389673"/>
            </a:xfrm>
          </p:grpSpPr>
          <p:sp>
            <p:nvSpPr>
              <p:cNvPr id="92" name="Rectangle: Rounded Corners 91">
                <a:extLst>
                  <a:ext uri="{FF2B5EF4-FFF2-40B4-BE49-F238E27FC236}">
                    <a16:creationId xmlns:a16="http://schemas.microsoft.com/office/drawing/2014/main" id="{506DC2CA-CEB4-4FCE-8E4A-A8B495CB453A}"/>
                  </a:ext>
                </a:extLst>
              </p:cNvPr>
              <p:cNvSpPr/>
              <p:nvPr/>
            </p:nvSpPr>
            <p:spPr>
              <a:xfrm>
                <a:off x="846048" y="1549809"/>
                <a:ext cx="10893371" cy="2374613"/>
              </a:xfrm>
              <a:prstGeom prst="roundRect">
                <a:avLst/>
              </a:prstGeom>
              <a:solidFill>
                <a:schemeClr val="tx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grpSp>
            <p:nvGrpSpPr>
              <p:cNvPr id="11" name="Group 10">
                <a:extLst>
                  <a:ext uri="{FF2B5EF4-FFF2-40B4-BE49-F238E27FC236}">
                    <a16:creationId xmlns:a16="http://schemas.microsoft.com/office/drawing/2014/main" id="{DACEFC6E-5D37-4E64-AF33-82E7584F187A}"/>
                  </a:ext>
                </a:extLst>
              </p:cNvPr>
              <p:cNvGrpSpPr/>
              <p:nvPr/>
            </p:nvGrpSpPr>
            <p:grpSpPr>
              <a:xfrm>
                <a:off x="2400548" y="1789879"/>
                <a:ext cx="3774010" cy="1711560"/>
                <a:chOff x="1702685" y="1299327"/>
                <a:chExt cx="3774010" cy="1905360"/>
              </a:xfrm>
            </p:grpSpPr>
            <p:sp>
              <p:nvSpPr>
                <p:cNvPr id="46" name="object 4">
                  <a:extLst>
                    <a:ext uri="{FF2B5EF4-FFF2-40B4-BE49-F238E27FC236}">
                      <a16:creationId xmlns:a16="http://schemas.microsoft.com/office/drawing/2014/main" id="{B5C71728-6EF1-4A10-A7DF-F4FC881F9994}"/>
                    </a:ext>
                  </a:extLst>
                </p:cNvPr>
                <p:cNvSpPr txBox="1"/>
                <p:nvPr/>
              </p:nvSpPr>
              <p:spPr>
                <a:xfrm>
                  <a:off x="1756281" y="1299327"/>
                  <a:ext cx="3596004" cy="733791"/>
                </a:xfrm>
                <a:prstGeom prst="rect">
                  <a:avLst/>
                </a:prstGeom>
              </p:spPr>
              <p:txBody>
                <a:bodyPr vert="horz" wrap="square" lIns="0" tIns="0" rIns="0" bIns="0" rtlCol="0">
                  <a:spAutoFit/>
                </a:bodyPr>
                <a:lstStyle/>
                <a:p>
                  <a:pPr marL="27940">
                    <a:lnSpc>
                      <a:spcPct val="100000"/>
                    </a:lnSpc>
                  </a:pPr>
                  <a:r>
                    <a:rPr sz="2800" b="1" spc="50">
                      <a:solidFill>
                        <a:srgbClr val="FFCC00"/>
                      </a:solidFill>
                      <a:latin typeface="EYInterstate Light" panose="02000506000000020004" pitchFamily="2" charset="0"/>
                      <a:cs typeface="Arial"/>
                    </a:rPr>
                    <a:t>3</a:t>
                  </a:r>
                  <a:r>
                    <a:rPr sz="2800" b="1" spc="60">
                      <a:solidFill>
                        <a:srgbClr val="FFCC00"/>
                      </a:solidFill>
                      <a:latin typeface="EYInterstate Light" panose="02000506000000020004" pitchFamily="2" charset="0"/>
                      <a:cs typeface="Arial"/>
                    </a:rPr>
                    <a:t>9</a:t>
                  </a:r>
                  <a:r>
                    <a:rPr lang="it-IT" sz="2800" b="1" spc="60">
                      <a:solidFill>
                        <a:srgbClr val="FFCC00"/>
                      </a:solidFill>
                      <a:latin typeface="EYInterstate Light" panose="02000506000000020004" pitchFamily="2" charset="0"/>
                      <a:cs typeface="Arial"/>
                    </a:rPr>
                    <a:t>%</a:t>
                  </a:r>
                  <a:endParaRPr sz="2800" b="1">
                    <a:solidFill>
                      <a:srgbClr val="FFCC00"/>
                    </a:solidFill>
                    <a:latin typeface="EYInterstate Light" panose="02000506000000020004" pitchFamily="2" charset="0"/>
                    <a:cs typeface="Arial"/>
                  </a:endParaRPr>
                </a:p>
                <a:p>
                  <a:pPr>
                    <a:lnSpc>
                      <a:spcPct val="100000"/>
                    </a:lnSpc>
                    <a:spcBef>
                      <a:spcPts val="355"/>
                    </a:spcBef>
                  </a:pPr>
                  <a:r>
                    <a:rPr lang="it-IT" sz="1150" spc="-40">
                      <a:solidFill>
                        <a:srgbClr val="31312F"/>
                      </a:solidFill>
                      <a:latin typeface="EYInterstate Light" panose="02000506000000020004" pitchFamily="2" charset="0"/>
                      <a:cs typeface="Arial"/>
                    </a:rPr>
                    <a:t>Irregularity rate of labour relations  in </a:t>
                  </a:r>
                  <a:r>
                    <a:rPr lang="it-IT" sz="1150" spc="-40" err="1">
                      <a:solidFill>
                        <a:srgbClr val="31312F"/>
                      </a:solidFill>
                      <a:latin typeface="EYInterstate Light" panose="02000506000000020004" pitchFamily="2" charset="0"/>
                      <a:cs typeface="Arial"/>
                    </a:rPr>
                    <a:t>agriculture</a:t>
                  </a:r>
                  <a:endParaRPr sz="1150">
                    <a:latin typeface="EYInterstate Light" panose="02000506000000020004" pitchFamily="2" charset="0"/>
                    <a:cs typeface="Arial"/>
                  </a:endParaRPr>
                </a:p>
              </p:txBody>
            </p:sp>
            <p:sp>
              <p:nvSpPr>
                <p:cNvPr id="62" name="object 8">
                  <a:extLst>
                    <a:ext uri="{FF2B5EF4-FFF2-40B4-BE49-F238E27FC236}">
                      <a16:creationId xmlns:a16="http://schemas.microsoft.com/office/drawing/2014/main" id="{68838182-A8C6-4675-95B8-A1695D0D9EF7}"/>
                    </a:ext>
                  </a:extLst>
                </p:cNvPr>
                <p:cNvSpPr txBox="1"/>
                <p:nvPr/>
              </p:nvSpPr>
              <p:spPr>
                <a:xfrm>
                  <a:off x="1702685" y="2442344"/>
                  <a:ext cx="3774010" cy="762343"/>
                </a:xfrm>
                <a:prstGeom prst="rect">
                  <a:avLst/>
                </a:prstGeom>
              </p:spPr>
              <p:txBody>
                <a:bodyPr vert="horz" wrap="square" lIns="0" tIns="0" rIns="0" bIns="0" rtlCol="0">
                  <a:spAutoFit/>
                </a:bodyPr>
                <a:lstStyle/>
                <a:p>
                  <a:pPr marL="15240" algn="just">
                    <a:lnSpc>
                      <a:spcPct val="100000"/>
                    </a:lnSpc>
                  </a:pPr>
                  <a:r>
                    <a:rPr lang="it-IT" sz="1150" spc="-40">
                      <a:solidFill>
                        <a:srgbClr val="31312F"/>
                      </a:solidFill>
                      <a:latin typeface="EYInterstate Light" panose="02000506000000020004" pitchFamily="2" charset="0"/>
                      <a:cs typeface="Arial"/>
                    </a:rPr>
                    <a:t>More </a:t>
                  </a:r>
                  <a:r>
                    <a:rPr lang="it-IT" sz="1150" spc="-40" err="1">
                      <a:solidFill>
                        <a:srgbClr val="31312F"/>
                      </a:solidFill>
                      <a:latin typeface="EYInterstate Light" panose="02000506000000020004" pitchFamily="2" charset="0"/>
                      <a:cs typeface="Arial"/>
                    </a:rPr>
                    <a:t>than</a:t>
                  </a:r>
                  <a:r>
                    <a:rPr lang="it-IT" sz="1150" spc="-40">
                      <a:solidFill>
                        <a:srgbClr val="31312F"/>
                      </a:solidFill>
                      <a:latin typeface="EYInterstate Light" panose="02000506000000020004" pitchFamily="2" charset="0"/>
                      <a:cs typeface="Arial"/>
                    </a:rPr>
                    <a:t> </a:t>
                  </a:r>
                  <a:r>
                    <a:rPr sz="2150" spc="-204">
                      <a:solidFill>
                        <a:srgbClr val="002060"/>
                      </a:solidFill>
                      <a:latin typeface="EYInterstate Light" panose="02000506000000020004" pitchFamily="2" charset="0"/>
                      <a:cs typeface="Times New Roman"/>
                    </a:rPr>
                    <a:t>300</a:t>
                  </a:r>
                  <a:r>
                    <a:rPr sz="2150" spc="-155">
                      <a:solidFill>
                        <a:srgbClr val="002060"/>
                      </a:solidFill>
                      <a:latin typeface="EYInterstate Light" panose="02000506000000020004" pitchFamily="2" charset="0"/>
                      <a:cs typeface="Times New Roman"/>
                    </a:rPr>
                    <a:t>.</a:t>
                  </a:r>
                  <a:r>
                    <a:rPr sz="2150" spc="-165">
                      <a:solidFill>
                        <a:srgbClr val="002060"/>
                      </a:solidFill>
                      <a:latin typeface="EYInterstate Light" panose="02000506000000020004" pitchFamily="2" charset="0"/>
                      <a:cs typeface="Times New Roman"/>
                    </a:rPr>
                    <a:t>000</a:t>
                  </a:r>
                  <a:r>
                    <a:rPr sz="2150" spc="-150">
                      <a:latin typeface="EYInterstate Light" panose="02000506000000020004" pitchFamily="2" charset="0"/>
                      <a:cs typeface="Times New Roman"/>
                    </a:rPr>
                    <a:t> </a:t>
                  </a:r>
                  <a:r>
                    <a:rPr lang="it-IT" sz="2150" spc="-155" err="1">
                      <a:solidFill>
                        <a:srgbClr val="002060"/>
                      </a:solidFill>
                      <a:latin typeface="EYInterstate Light" panose="02000506000000020004" pitchFamily="2" charset="0"/>
                      <a:cs typeface="Times New Roman"/>
                    </a:rPr>
                    <a:t>agricultural</a:t>
                  </a:r>
                  <a:r>
                    <a:rPr lang="it-IT" sz="2150" spc="-155">
                      <a:solidFill>
                        <a:srgbClr val="002060"/>
                      </a:solidFill>
                      <a:latin typeface="EYInterstate Light" panose="02000506000000020004" pitchFamily="2" charset="0"/>
                      <a:cs typeface="Times New Roman"/>
                    </a:rPr>
                    <a:t> workers </a:t>
                  </a:r>
                </a:p>
                <a:p>
                  <a:pPr algn="just">
                    <a:lnSpc>
                      <a:spcPct val="100000"/>
                    </a:lnSpc>
                  </a:pPr>
                  <a:r>
                    <a:rPr lang="it-IT" sz="1150" spc="-40">
                      <a:solidFill>
                        <a:srgbClr val="31312F"/>
                      </a:solidFill>
                      <a:latin typeface="EYInterstate Light" panose="02000506000000020004" pitchFamily="2" charset="0"/>
                      <a:cs typeface="Arial"/>
                    </a:rPr>
                    <a:t>work for </a:t>
                  </a:r>
                  <a:r>
                    <a:rPr lang="it-IT" sz="1150" spc="-40" err="1">
                      <a:solidFill>
                        <a:srgbClr val="31312F"/>
                      </a:solidFill>
                      <a:latin typeface="EYInterstate Light" panose="02000506000000020004" pitchFamily="2" charset="0"/>
                      <a:cs typeface="Arial"/>
                    </a:rPr>
                    <a:t>less</a:t>
                  </a:r>
                  <a:r>
                    <a:rPr lang="it-IT" sz="1150" spc="-40">
                      <a:solidFill>
                        <a:srgbClr val="31312F"/>
                      </a:solidFill>
                      <a:latin typeface="EYInterstate Light" panose="02000506000000020004" pitchFamily="2" charset="0"/>
                      <a:cs typeface="Arial"/>
                    </a:rPr>
                    <a:t> </a:t>
                  </a:r>
                  <a:r>
                    <a:rPr lang="it-IT" sz="1150" spc="-40" err="1">
                      <a:solidFill>
                        <a:srgbClr val="31312F"/>
                      </a:solidFill>
                      <a:latin typeface="EYInterstate Light" panose="02000506000000020004" pitchFamily="2" charset="0"/>
                      <a:cs typeface="Arial"/>
                    </a:rPr>
                    <a:t>than</a:t>
                  </a:r>
                  <a:r>
                    <a:rPr lang="it-IT" sz="1150" spc="-40">
                      <a:solidFill>
                        <a:srgbClr val="31312F"/>
                      </a:solidFill>
                      <a:latin typeface="EYInterstate Light" panose="02000506000000020004" pitchFamily="2" charset="0"/>
                      <a:cs typeface="Arial"/>
                    </a:rPr>
                    <a:t> 50 days  a </a:t>
                  </a:r>
                  <a:r>
                    <a:rPr lang="it-IT" sz="1150" spc="-40" err="1">
                      <a:solidFill>
                        <a:srgbClr val="31312F"/>
                      </a:solidFill>
                      <a:latin typeface="EYInterstate Light" panose="02000506000000020004" pitchFamily="2" charset="0"/>
                      <a:cs typeface="Arial"/>
                    </a:rPr>
                    <a:t>year</a:t>
                  </a:r>
                  <a:r>
                    <a:rPr lang="it-IT" sz="1150" spc="-40">
                      <a:solidFill>
                        <a:srgbClr val="31312F"/>
                      </a:solidFill>
                      <a:latin typeface="EYInterstate Light" panose="02000506000000020004" pitchFamily="2" charset="0"/>
                      <a:cs typeface="Arial"/>
                    </a:rPr>
                    <a:t> </a:t>
                  </a:r>
                  <a:r>
                    <a:rPr sz="1150" spc="-40">
                      <a:solidFill>
                        <a:srgbClr val="31312F"/>
                      </a:solidFill>
                      <a:latin typeface="EYInterstate Light" panose="02000506000000020004" pitchFamily="2" charset="0"/>
                      <a:cs typeface="Arial"/>
                    </a:rPr>
                    <a:t>(</a:t>
                  </a:r>
                  <a:r>
                    <a:rPr lang="it-IT" sz="1150" spc="-40" err="1">
                      <a:solidFill>
                        <a:srgbClr val="31312F"/>
                      </a:solidFill>
                      <a:latin typeface="EYInterstate Light" panose="02000506000000020004" pitchFamily="2" charset="0"/>
                      <a:cs typeface="Arial"/>
                    </a:rPr>
                    <a:t>almost</a:t>
                  </a:r>
                  <a:r>
                    <a:rPr lang="it-IT" sz="1150" spc="-40">
                      <a:solidFill>
                        <a:srgbClr val="31312F"/>
                      </a:solidFill>
                      <a:latin typeface="EYInterstate Light" panose="02000506000000020004" pitchFamily="2" charset="0"/>
                      <a:cs typeface="Arial"/>
                    </a:rPr>
                    <a:t> </a:t>
                  </a:r>
                  <a:r>
                    <a:rPr sz="1150" spc="-40">
                      <a:solidFill>
                        <a:srgbClr val="31312F"/>
                      </a:solidFill>
                      <a:latin typeface="EYInterstate Light" panose="02000506000000020004" pitchFamily="2" charset="0"/>
                      <a:cs typeface="Arial"/>
                    </a:rPr>
                    <a:t> 30% </a:t>
                  </a:r>
                  <a:r>
                    <a:rPr lang="it-IT" sz="1150" spc="-40">
                      <a:solidFill>
                        <a:srgbClr val="31312F"/>
                      </a:solidFill>
                      <a:latin typeface="EYInterstate Light" panose="02000506000000020004" pitchFamily="2" charset="0"/>
                      <a:cs typeface="Arial"/>
                    </a:rPr>
                    <a:t>of the </a:t>
                  </a:r>
                  <a:r>
                    <a:rPr lang="it-IT" sz="1150" spc="-40" err="1">
                      <a:solidFill>
                        <a:srgbClr val="31312F"/>
                      </a:solidFill>
                      <a:latin typeface="EYInterstate Light" panose="02000506000000020004" pitchFamily="2" charset="0"/>
                      <a:cs typeface="Arial"/>
                    </a:rPr>
                    <a:t>total</a:t>
                  </a:r>
                  <a:r>
                    <a:rPr sz="1150" spc="-40">
                      <a:solidFill>
                        <a:srgbClr val="31312F"/>
                      </a:solidFill>
                      <a:latin typeface="EYInterstate Light" panose="02000506000000020004" pitchFamily="2" charset="0"/>
                      <a:cs typeface="Arial"/>
                    </a:rPr>
                    <a:t>)</a:t>
                  </a:r>
                </a:p>
                <a:p>
                  <a:pPr marR="5080" algn="just">
                    <a:lnSpc>
                      <a:spcPct val="100000"/>
                    </a:lnSpc>
                  </a:pPr>
                  <a:r>
                    <a:rPr lang="en-US" sz="1150" spc="-55">
                      <a:latin typeface="EYInterstate Light" panose="02000506000000020004" pitchFamily="2" charset="0"/>
                      <a:cs typeface="Times New Roman"/>
                    </a:rPr>
                    <a:t>Presumably there is a lot of irregular work in this basin</a:t>
                  </a:r>
                  <a:endParaRPr sz="1150">
                    <a:latin typeface="EYInterstate Light" panose="02000506000000020004" pitchFamily="2" charset="0"/>
                    <a:cs typeface="Times New Roman"/>
                  </a:endParaRPr>
                </a:p>
              </p:txBody>
            </p:sp>
          </p:grpSp>
          <p:grpSp>
            <p:nvGrpSpPr>
              <p:cNvPr id="12" name="Group 11">
                <a:extLst>
                  <a:ext uri="{FF2B5EF4-FFF2-40B4-BE49-F238E27FC236}">
                    <a16:creationId xmlns:a16="http://schemas.microsoft.com/office/drawing/2014/main" id="{7B42F8A9-E0F5-43DC-BA87-CB8086BFA52D}"/>
                  </a:ext>
                </a:extLst>
              </p:cNvPr>
              <p:cNvGrpSpPr/>
              <p:nvPr/>
            </p:nvGrpSpPr>
            <p:grpSpPr>
              <a:xfrm>
                <a:off x="6854704" y="1936150"/>
                <a:ext cx="4260053" cy="1639648"/>
                <a:chOff x="5793036" y="1689854"/>
                <a:chExt cx="4260053" cy="1639648"/>
              </a:xfrm>
            </p:grpSpPr>
            <p:sp>
              <p:nvSpPr>
                <p:cNvPr id="52" name="object 7">
                  <a:extLst>
                    <a:ext uri="{FF2B5EF4-FFF2-40B4-BE49-F238E27FC236}">
                      <a16:creationId xmlns:a16="http://schemas.microsoft.com/office/drawing/2014/main" id="{6EADC81C-AC31-48B0-A732-7DE844860467}"/>
                    </a:ext>
                  </a:extLst>
                </p:cNvPr>
                <p:cNvSpPr txBox="1"/>
                <p:nvPr/>
              </p:nvSpPr>
              <p:spPr>
                <a:xfrm>
                  <a:off x="6327646" y="1689854"/>
                  <a:ext cx="3725443" cy="661720"/>
                </a:xfrm>
                <a:prstGeom prst="rect">
                  <a:avLst/>
                </a:prstGeom>
              </p:spPr>
              <p:txBody>
                <a:bodyPr vert="horz" wrap="square" lIns="0" tIns="0" rIns="0" bIns="0" rtlCol="0">
                  <a:spAutoFit/>
                </a:bodyPr>
                <a:lstStyle/>
                <a:p>
                  <a:pPr marL="20320">
                    <a:lnSpc>
                      <a:spcPct val="100000"/>
                    </a:lnSpc>
                  </a:pPr>
                  <a:r>
                    <a:rPr sz="1550" b="1" spc="65" dirty="0">
                      <a:solidFill>
                        <a:srgbClr val="002060"/>
                      </a:solidFill>
                      <a:latin typeface="EYInterstate Light" panose="02000506000000020004" pitchFamily="2" charset="0"/>
                      <a:cs typeface="Arial"/>
                    </a:rPr>
                    <a:t>40</a:t>
                  </a:r>
                  <a:r>
                    <a:rPr sz="1550" b="1" spc="125" dirty="0">
                      <a:solidFill>
                        <a:srgbClr val="002060"/>
                      </a:solidFill>
                      <a:latin typeface="EYInterstate Light" panose="02000506000000020004" pitchFamily="2" charset="0"/>
                      <a:cs typeface="Arial"/>
                    </a:rPr>
                    <a:t>0</a:t>
                  </a:r>
                  <a:r>
                    <a:rPr sz="1550" b="1" spc="-30" dirty="0">
                      <a:solidFill>
                        <a:srgbClr val="002060"/>
                      </a:solidFill>
                      <a:latin typeface="EYInterstate Light" panose="02000506000000020004" pitchFamily="2" charset="0"/>
                      <a:cs typeface="Arial"/>
                    </a:rPr>
                    <a:t>.</a:t>
                  </a:r>
                  <a:r>
                    <a:rPr sz="1550" b="1" spc="90" dirty="0">
                      <a:solidFill>
                        <a:srgbClr val="002060"/>
                      </a:solidFill>
                      <a:latin typeface="EYInterstate Light" panose="02000506000000020004" pitchFamily="2" charset="0"/>
                      <a:cs typeface="Arial"/>
                    </a:rPr>
                    <a:t>000/43</a:t>
                  </a:r>
                  <a:r>
                    <a:rPr sz="1550" b="1" spc="155" dirty="0">
                      <a:solidFill>
                        <a:srgbClr val="002060"/>
                      </a:solidFill>
                      <a:latin typeface="EYInterstate Light" panose="02000506000000020004" pitchFamily="2" charset="0"/>
                      <a:cs typeface="Arial"/>
                    </a:rPr>
                    <a:t>0</a:t>
                  </a:r>
                  <a:r>
                    <a:rPr sz="1550" b="1" spc="-5" dirty="0">
                      <a:solidFill>
                        <a:srgbClr val="002060"/>
                      </a:solidFill>
                      <a:latin typeface="EYInterstate Light" panose="02000506000000020004" pitchFamily="2" charset="0"/>
                      <a:cs typeface="Arial"/>
                    </a:rPr>
                    <a:t>.</a:t>
                  </a:r>
                  <a:r>
                    <a:rPr sz="1550" b="1" spc="75" dirty="0">
                      <a:solidFill>
                        <a:srgbClr val="002060"/>
                      </a:solidFill>
                      <a:latin typeface="EYInterstate Light" panose="02000506000000020004" pitchFamily="2" charset="0"/>
                      <a:cs typeface="Arial"/>
                    </a:rPr>
                    <a:t>000</a:t>
                  </a:r>
                  <a:endParaRPr sz="1550" b="1" dirty="0">
                    <a:solidFill>
                      <a:srgbClr val="002060"/>
                    </a:solidFill>
                    <a:latin typeface="EYInterstate Light" panose="02000506000000020004" pitchFamily="2" charset="0"/>
                    <a:cs typeface="Arial"/>
                  </a:endParaRPr>
                </a:p>
                <a:p>
                  <a:pPr marL="29209" marR="5080" indent="-17145">
                    <a:lnSpc>
                      <a:spcPts val="1320"/>
                    </a:lnSpc>
                    <a:spcBef>
                      <a:spcPts val="745"/>
                    </a:spcBef>
                  </a:pPr>
                  <a:r>
                    <a:rPr lang="it-IT" sz="1150" spc="-40" dirty="0" err="1">
                      <a:solidFill>
                        <a:srgbClr val="31312F"/>
                      </a:solidFill>
                      <a:latin typeface="EYInterstate Light" panose="02000506000000020004" pitchFamily="2" charset="0"/>
                      <a:cs typeface="Arial"/>
                    </a:rPr>
                    <a:t>Agricultural</a:t>
                  </a:r>
                  <a:r>
                    <a:rPr lang="it-IT" sz="1150" spc="-40" dirty="0">
                      <a:solidFill>
                        <a:srgbClr val="31312F"/>
                      </a:solidFill>
                      <a:latin typeface="EYInterstate Light" panose="02000506000000020004" pitchFamily="2" charset="0"/>
                      <a:cs typeface="Arial"/>
                    </a:rPr>
                    <a:t> workers </a:t>
                  </a:r>
                  <a:r>
                    <a:rPr lang="it-IT" sz="1150" spc="-40" dirty="0" err="1">
                      <a:solidFill>
                        <a:srgbClr val="31312F"/>
                      </a:solidFill>
                      <a:latin typeface="EYInterstate Light" panose="02000506000000020004" pitchFamily="2" charset="0"/>
                      <a:cs typeface="Arial"/>
                    </a:rPr>
                    <a:t>exposed</a:t>
                  </a:r>
                  <a:r>
                    <a:rPr lang="it-IT" sz="1150" spc="-40" dirty="0">
                      <a:solidFill>
                        <a:srgbClr val="31312F"/>
                      </a:solidFill>
                      <a:latin typeface="EYInterstate Light" panose="02000506000000020004" pitchFamily="2" charset="0"/>
                      <a:cs typeface="Arial"/>
                    </a:rPr>
                    <a:t> to the risk  of irregular and under caporalato recruitment</a:t>
                  </a:r>
                  <a:endParaRPr sz="1150" spc="-40" dirty="0">
                    <a:solidFill>
                      <a:srgbClr val="31312F"/>
                    </a:solidFill>
                    <a:latin typeface="EYInterstate Light" panose="02000506000000020004" pitchFamily="2" charset="0"/>
                    <a:cs typeface="Arial"/>
                  </a:endParaRPr>
                </a:p>
              </p:txBody>
            </p:sp>
            <p:sp>
              <p:nvSpPr>
                <p:cNvPr id="65" name="object 10">
                  <a:extLst>
                    <a:ext uri="{FF2B5EF4-FFF2-40B4-BE49-F238E27FC236}">
                      <a16:creationId xmlns:a16="http://schemas.microsoft.com/office/drawing/2014/main" id="{9C5064BF-987D-4B10-B5A9-F9E805EF6152}"/>
                    </a:ext>
                  </a:extLst>
                </p:cNvPr>
                <p:cNvSpPr txBox="1"/>
                <p:nvPr/>
              </p:nvSpPr>
              <p:spPr>
                <a:xfrm>
                  <a:off x="6317996" y="2654958"/>
                  <a:ext cx="3461716" cy="674544"/>
                </a:xfrm>
                <a:prstGeom prst="rect">
                  <a:avLst/>
                </a:prstGeom>
              </p:spPr>
              <p:txBody>
                <a:bodyPr vert="horz" wrap="square" lIns="0" tIns="0" rIns="0" bIns="0" rtlCol="0">
                  <a:spAutoFit/>
                </a:bodyPr>
                <a:lstStyle/>
                <a:p>
                  <a:pPr marL="27305">
                    <a:lnSpc>
                      <a:spcPct val="100000"/>
                    </a:lnSpc>
                  </a:pPr>
                  <a:r>
                    <a:rPr lang="it-IT" sz="1550" b="1" spc="125">
                      <a:solidFill>
                        <a:srgbClr val="002060"/>
                      </a:solidFill>
                      <a:latin typeface="EYInterstate Light" panose="02000506000000020004" pitchFamily="2" charset="0"/>
                      <a:cs typeface="Arial"/>
                    </a:rPr>
                    <a:t>More </a:t>
                  </a:r>
                  <a:r>
                    <a:rPr lang="it-IT" sz="1550" b="1" spc="125" err="1">
                      <a:solidFill>
                        <a:srgbClr val="002060"/>
                      </a:solidFill>
                      <a:latin typeface="EYInterstate Light" panose="02000506000000020004" pitchFamily="2" charset="0"/>
                      <a:cs typeface="Arial"/>
                    </a:rPr>
                    <a:t>tha</a:t>
                  </a:r>
                  <a:r>
                    <a:rPr lang="it-IT" sz="1550" b="1" spc="125">
                      <a:solidFill>
                        <a:srgbClr val="002060"/>
                      </a:solidFill>
                      <a:latin typeface="EYInterstate Light" panose="02000506000000020004" pitchFamily="2" charset="0"/>
                      <a:cs typeface="Arial"/>
                    </a:rPr>
                    <a:t> </a:t>
                  </a:r>
                  <a:r>
                    <a:rPr sz="1550" b="1" spc="125">
                      <a:solidFill>
                        <a:srgbClr val="002060"/>
                      </a:solidFill>
                      <a:latin typeface="EYInterstate Light" panose="02000506000000020004" pitchFamily="2" charset="0"/>
                      <a:cs typeface="Arial"/>
                    </a:rPr>
                    <a:t>132.000</a:t>
                  </a:r>
                </a:p>
                <a:p>
                  <a:pPr marL="12700" marR="5080" indent="2540">
                    <a:lnSpc>
                      <a:spcPts val="1270"/>
                    </a:lnSpc>
                    <a:spcBef>
                      <a:spcPts val="785"/>
                    </a:spcBef>
                  </a:pPr>
                  <a:r>
                    <a:rPr lang="it-IT" sz="1150">
                      <a:solidFill>
                        <a:srgbClr val="31312F"/>
                      </a:solidFill>
                      <a:latin typeface="EYInterstate Light" panose="02000506000000020004" pitchFamily="2" charset="0"/>
                      <a:cs typeface="Arial"/>
                    </a:rPr>
                    <a:t>Are in a state of </a:t>
                  </a:r>
                  <a:r>
                    <a:rPr lang="it-IT" sz="1150" err="1">
                      <a:solidFill>
                        <a:srgbClr val="31312F"/>
                      </a:solidFill>
                      <a:latin typeface="EYInterstate Light" panose="02000506000000020004" pitchFamily="2" charset="0"/>
                      <a:cs typeface="Arial"/>
                    </a:rPr>
                    <a:t>serious</a:t>
                  </a:r>
                  <a:r>
                    <a:rPr lang="it-IT" sz="1150">
                      <a:solidFill>
                        <a:srgbClr val="31312F"/>
                      </a:solidFill>
                      <a:latin typeface="EYInterstate Light" panose="02000506000000020004" pitchFamily="2" charset="0"/>
                      <a:cs typeface="Arial"/>
                    </a:rPr>
                    <a:t> social </a:t>
                  </a:r>
                  <a:r>
                    <a:rPr lang="it-IT" sz="1150" err="1">
                      <a:solidFill>
                        <a:srgbClr val="31312F"/>
                      </a:solidFill>
                      <a:latin typeface="EYInterstate Light" panose="02000506000000020004" pitchFamily="2" charset="0"/>
                      <a:cs typeface="Arial"/>
                    </a:rPr>
                    <a:t>vulnerability</a:t>
                  </a:r>
                  <a:r>
                    <a:rPr lang="it-IT" sz="1150">
                      <a:solidFill>
                        <a:srgbClr val="31312F"/>
                      </a:solidFill>
                      <a:latin typeface="EYInterstate Light" panose="02000506000000020004" pitchFamily="2" charset="0"/>
                      <a:cs typeface="Arial"/>
                    </a:rPr>
                    <a:t> and severe </a:t>
                  </a:r>
                  <a:r>
                    <a:rPr lang="it-IT" sz="1150" err="1">
                      <a:solidFill>
                        <a:srgbClr val="31312F"/>
                      </a:solidFill>
                      <a:latin typeface="EYInterstate Light" panose="02000506000000020004" pitchFamily="2" charset="0"/>
                      <a:cs typeface="Arial"/>
                    </a:rPr>
                    <a:t>occupational</a:t>
                  </a:r>
                  <a:r>
                    <a:rPr lang="it-IT" sz="1150">
                      <a:solidFill>
                        <a:srgbClr val="31312F"/>
                      </a:solidFill>
                      <a:latin typeface="EYInterstate Light" panose="02000506000000020004" pitchFamily="2" charset="0"/>
                      <a:cs typeface="Arial"/>
                    </a:rPr>
                    <a:t> distress</a:t>
                  </a:r>
                  <a:endParaRPr sz="1150">
                    <a:latin typeface="EYInterstate Light" panose="02000506000000020004" pitchFamily="2" charset="0"/>
                    <a:cs typeface="Arial"/>
                  </a:endParaRPr>
                </a:p>
              </p:txBody>
            </p:sp>
            <p:pic>
              <p:nvPicPr>
                <p:cNvPr id="9" name="Picture 8">
                  <a:extLst>
                    <a:ext uri="{FF2B5EF4-FFF2-40B4-BE49-F238E27FC236}">
                      <a16:creationId xmlns:a16="http://schemas.microsoft.com/office/drawing/2014/main" id="{C86E5FB6-F88E-4E68-B10A-051965177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036" y="1728323"/>
                  <a:ext cx="502964" cy="1486029"/>
                </a:xfrm>
                <a:prstGeom prst="rect">
                  <a:avLst/>
                </a:prstGeom>
              </p:spPr>
            </p:pic>
          </p:grpSp>
          <p:pic>
            <p:nvPicPr>
              <p:cNvPr id="89" name="Picture 88">
                <a:extLst>
                  <a:ext uri="{FF2B5EF4-FFF2-40B4-BE49-F238E27FC236}">
                    <a16:creationId xmlns:a16="http://schemas.microsoft.com/office/drawing/2014/main" id="{A96F9759-8522-47AF-96C1-C6602651FC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65" y="2205599"/>
                <a:ext cx="1187428" cy="1140305"/>
              </a:xfrm>
              <a:prstGeom prst="rect">
                <a:avLst/>
              </a:prstGeom>
            </p:spPr>
          </p:pic>
          <p:pic>
            <p:nvPicPr>
              <p:cNvPr id="93" name="Picture 92">
                <a:extLst>
                  <a:ext uri="{FF2B5EF4-FFF2-40B4-BE49-F238E27FC236}">
                    <a16:creationId xmlns:a16="http://schemas.microsoft.com/office/drawing/2014/main" id="{FED1CED4-056F-459D-80CE-8EA4673BE0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21834">
                <a:off x="10826201" y="1534749"/>
                <a:ext cx="783427" cy="719115"/>
              </a:xfrm>
              <a:prstGeom prst="rect">
                <a:avLst/>
              </a:prstGeom>
            </p:spPr>
          </p:pic>
        </p:grpSp>
      </p:grpSp>
      <p:pic>
        <p:nvPicPr>
          <p:cNvPr id="96" name="Picture 95">
            <a:extLst>
              <a:ext uri="{FF2B5EF4-FFF2-40B4-BE49-F238E27FC236}">
                <a16:creationId xmlns:a16="http://schemas.microsoft.com/office/drawing/2014/main" id="{9609B7F9-592F-4F56-B613-817E17EAD0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927" t="18629" r="17788" b="55314"/>
          <a:stretch/>
        </p:blipFill>
        <p:spPr>
          <a:xfrm>
            <a:off x="9876168" y="170315"/>
            <a:ext cx="1075669" cy="422850"/>
          </a:xfrm>
          <a:prstGeom prst="rect">
            <a:avLst/>
          </a:prstGeom>
        </p:spPr>
      </p:pic>
      <p:pic>
        <p:nvPicPr>
          <p:cNvPr id="97" name="Immagine 4">
            <a:extLst>
              <a:ext uri="{FF2B5EF4-FFF2-40B4-BE49-F238E27FC236}">
                <a16:creationId xmlns:a16="http://schemas.microsoft.com/office/drawing/2014/main" id="{AF2B4535-D36D-4DFF-B0CB-C7732D2B70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3698" y="230787"/>
            <a:ext cx="819639" cy="301907"/>
          </a:xfrm>
          <a:prstGeom prst="rect">
            <a:avLst/>
          </a:prstGeom>
        </p:spPr>
      </p:pic>
    </p:spTree>
    <p:extLst>
      <p:ext uri="{BB962C8B-B14F-4D97-AF65-F5344CB8AC3E}">
        <p14:creationId xmlns:p14="http://schemas.microsoft.com/office/powerpoint/2010/main" val="143999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dirty="0"/>
              <a:t>Relevant data on ‘’Caporalato’’ (4/6)</a:t>
            </a:r>
          </a:p>
        </p:txBody>
      </p:sp>
      <p:sp>
        <p:nvSpPr>
          <p:cNvPr id="26" name="object 2">
            <a:extLst>
              <a:ext uri="{FF2B5EF4-FFF2-40B4-BE49-F238E27FC236}">
                <a16:creationId xmlns:a16="http://schemas.microsoft.com/office/drawing/2014/main" id="{8C5042F6-CDA8-41E8-AAC7-7A0014DF7F5D}"/>
              </a:ext>
            </a:extLst>
          </p:cNvPr>
          <p:cNvSpPr/>
          <p:nvPr/>
        </p:nvSpPr>
        <p:spPr>
          <a:xfrm>
            <a:off x="2772862" y="1999114"/>
            <a:ext cx="6242304" cy="4303776"/>
          </a:xfrm>
          <a:prstGeom prst="rect">
            <a:avLst/>
          </a:prstGeom>
          <a:blipFill>
            <a:blip r:embed="rId2" cstate="print"/>
            <a:stretch>
              <a:fillRect/>
            </a:stretch>
          </a:blipFill>
        </p:spPr>
        <p:txBody>
          <a:bodyPr wrap="square" lIns="0" tIns="0" rIns="0" bIns="0" rtlCol="0"/>
          <a:lstStyle/>
          <a:p>
            <a:endParaRPr/>
          </a:p>
        </p:txBody>
      </p:sp>
      <p:sp>
        <p:nvSpPr>
          <p:cNvPr id="27" name="object 4">
            <a:extLst>
              <a:ext uri="{FF2B5EF4-FFF2-40B4-BE49-F238E27FC236}">
                <a16:creationId xmlns:a16="http://schemas.microsoft.com/office/drawing/2014/main" id="{80BD4372-6484-4717-8CB1-6A6647C23A1D}"/>
              </a:ext>
            </a:extLst>
          </p:cNvPr>
          <p:cNvSpPr txBox="1"/>
          <p:nvPr/>
        </p:nvSpPr>
        <p:spPr>
          <a:xfrm>
            <a:off x="1887622" y="1300849"/>
            <a:ext cx="8416755" cy="284693"/>
          </a:xfrm>
          <a:prstGeom prst="rect">
            <a:avLst/>
          </a:prstGeom>
        </p:spPr>
        <p:txBody>
          <a:bodyPr vert="horz" wrap="square" lIns="0" tIns="0" rIns="0" bIns="0" rtlCol="0">
            <a:spAutoFit/>
          </a:bodyPr>
          <a:lstStyle/>
          <a:p>
            <a:pPr marL="634365" marR="5080" indent="-622300">
              <a:lnSpc>
                <a:spcPct val="100499"/>
              </a:lnSpc>
            </a:pPr>
            <a:r>
              <a:rPr lang="en-US" sz="1850" b="1" spc="-30">
                <a:solidFill>
                  <a:srgbClr val="2F2D2B"/>
                </a:solidFill>
                <a:cs typeface="Arial"/>
              </a:rPr>
              <a:t>Territorial distribution of arrests and denouncements for “</a:t>
            </a:r>
            <a:r>
              <a:rPr lang="en-US" sz="1850" b="1" spc="-30" err="1">
                <a:solidFill>
                  <a:srgbClr val="2F2D2B"/>
                </a:solidFill>
                <a:cs typeface="Arial"/>
              </a:rPr>
              <a:t>Caporalato</a:t>
            </a:r>
            <a:r>
              <a:rPr lang="en-US" sz="1850" b="1" spc="-30">
                <a:solidFill>
                  <a:srgbClr val="2F2D2B"/>
                </a:solidFill>
                <a:cs typeface="Arial"/>
              </a:rPr>
              <a:t>” crime</a:t>
            </a:r>
            <a:endParaRPr sz="1850">
              <a:latin typeface="Arial"/>
              <a:cs typeface="Arial"/>
            </a:endParaRPr>
          </a:p>
        </p:txBody>
      </p:sp>
      <p:pic>
        <p:nvPicPr>
          <p:cNvPr id="114" name="Picture 113">
            <a:extLst>
              <a:ext uri="{FF2B5EF4-FFF2-40B4-BE49-F238E27FC236}">
                <a16:creationId xmlns:a16="http://schemas.microsoft.com/office/drawing/2014/main" id="{C977788E-3E11-4FBC-976F-F584EF43E5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27" t="18629" r="17788" b="55314"/>
          <a:stretch/>
        </p:blipFill>
        <p:spPr>
          <a:xfrm>
            <a:off x="9876168" y="170315"/>
            <a:ext cx="1075669" cy="422850"/>
          </a:xfrm>
          <a:prstGeom prst="rect">
            <a:avLst/>
          </a:prstGeom>
        </p:spPr>
      </p:pic>
      <p:pic>
        <p:nvPicPr>
          <p:cNvPr id="115" name="Immagine 4">
            <a:extLst>
              <a:ext uri="{FF2B5EF4-FFF2-40B4-BE49-F238E27FC236}">
                <a16:creationId xmlns:a16="http://schemas.microsoft.com/office/drawing/2014/main" id="{F40A609D-7FE1-465D-8BC9-A4EF719E2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3698" y="230787"/>
            <a:ext cx="819639" cy="301907"/>
          </a:xfrm>
          <a:prstGeom prst="rect">
            <a:avLst/>
          </a:prstGeom>
        </p:spPr>
      </p:pic>
    </p:spTree>
    <p:extLst>
      <p:ext uri="{BB962C8B-B14F-4D97-AF65-F5344CB8AC3E}">
        <p14:creationId xmlns:p14="http://schemas.microsoft.com/office/powerpoint/2010/main" val="335708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dirty="0"/>
              <a:t>Relevant data on ‘’Caporalato’’ (5/6)</a:t>
            </a:r>
          </a:p>
        </p:txBody>
      </p:sp>
      <p:sp>
        <p:nvSpPr>
          <p:cNvPr id="36" name="TextBox 35">
            <a:extLst>
              <a:ext uri="{FF2B5EF4-FFF2-40B4-BE49-F238E27FC236}">
                <a16:creationId xmlns:a16="http://schemas.microsoft.com/office/drawing/2014/main" id="{FEA8C4D2-2FED-4744-8C4E-E9CCA1A054FC}"/>
              </a:ext>
            </a:extLst>
          </p:cNvPr>
          <p:cNvSpPr txBox="1"/>
          <p:nvPr/>
        </p:nvSpPr>
        <p:spPr>
          <a:xfrm>
            <a:off x="598095" y="1405194"/>
            <a:ext cx="5011608" cy="529376"/>
          </a:xfrm>
          <a:prstGeom prst="rect">
            <a:avLst/>
          </a:prstGeom>
          <a:solidFill>
            <a:srgbClr val="002060"/>
          </a:solidFill>
        </p:spPr>
        <p:txBody>
          <a:bodyPr wrap="square" lIns="0" tIns="36576" rIns="0" bIns="0" rtlCol="0">
            <a:spAutoFit/>
          </a:bodyPr>
          <a:lstStyle/>
          <a:p>
            <a:pPr algn="ctr"/>
            <a:r>
              <a:rPr lang="en-US" sz="1600" b="1">
                <a:solidFill>
                  <a:schemeClr val="tx2"/>
                </a:solidFill>
                <a:latin typeface="EYInterstate Light" panose="02000506000000020004" pitchFamily="2" charset="0"/>
              </a:rPr>
              <a:t>Conditions of workers subjected to serious exploitation in agriculture</a:t>
            </a:r>
          </a:p>
        </p:txBody>
      </p:sp>
      <p:sp>
        <p:nvSpPr>
          <p:cNvPr id="40" name="object 21">
            <a:extLst>
              <a:ext uri="{FF2B5EF4-FFF2-40B4-BE49-F238E27FC236}">
                <a16:creationId xmlns:a16="http://schemas.microsoft.com/office/drawing/2014/main" id="{AB064375-5E4D-499D-86E2-A008AEA37F9D}"/>
              </a:ext>
            </a:extLst>
          </p:cNvPr>
          <p:cNvSpPr txBox="1"/>
          <p:nvPr/>
        </p:nvSpPr>
        <p:spPr>
          <a:xfrm>
            <a:off x="7144048" y="1492695"/>
            <a:ext cx="4393261" cy="2554545"/>
          </a:xfrm>
          <a:prstGeom prst="rect">
            <a:avLst/>
          </a:prstGeom>
        </p:spPr>
        <p:txBody>
          <a:bodyPr vert="horz" wrap="square" lIns="0" tIns="0" rIns="0" bIns="0" rtlCol="0">
            <a:spAutoFit/>
          </a:bodyPr>
          <a:lstStyle/>
          <a:p>
            <a:pPr marL="15240" algn="just"/>
            <a:r>
              <a:rPr lang="en-US" sz="1100" spc="15" dirty="0">
                <a:solidFill>
                  <a:srgbClr val="31312F"/>
                </a:solidFill>
                <a:latin typeface="EYInterstate Light" panose="02000506000000020004" pitchFamily="2" charset="0"/>
                <a:cs typeface="Arial"/>
              </a:rPr>
              <a:t>In </a:t>
            </a:r>
            <a:r>
              <a:rPr lang="en-US" sz="1500" b="1" spc="15" dirty="0">
                <a:solidFill>
                  <a:srgbClr val="FFCC00"/>
                </a:solidFill>
                <a:latin typeface="EYInterstate Light" panose="02000506000000020004" pitchFamily="2" charset="0"/>
                <a:cs typeface="Arial"/>
              </a:rPr>
              <a:t>220 agricultural districts</a:t>
            </a:r>
            <a:r>
              <a:rPr lang="en-US" sz="1100" spc="15" dirty="0">
                <a:solidFill>
                  <a:srgbClr val="31312F"/>
                </a:solidFill>
                <a:latin typeface="EYInterstate Light" panose="02000506000000020004" pitchFamily="2" charset="0"/>
                <a:cs typeface="Arial"/>
              </a:rPr>
              <a:t>, on average </a:t>
            </a:r>
            <a:r>
              <a:rPr lang="en-US" sz="1500" b="1" spc="15" dirty="0">
                <a:solidFill>
                  <a:srgbClr val="002060"/>
                </a:solidFill>
                <a:latin typeface="EYInterstate Light" panose="02000506000000020004" pitchFamily="2" charset="0"/>
                <a:cs typeface="Arial"/>
              </a:rPr>
              <a:t>500/700 agricultural workers are irregularly recruited and employed </a:t>
            </a:r>
            <a:r>
              <a:rPr lang="en-US" sz="1100" spc="15" dirty="0">
                <a:solidFill>
                  <a:srgbClr val="31312F"/>
                </a:solidFill>
                <a:latin typeface="EYInterstate Light" panose="02000506000000020004" pitchFamily="2" charset="0"/>
                <a:cs typeface="Arial"/>
              </a:rPr>
              <a:t>in indecent conditions with manifest peaks of para-slavery subjugation. </a:t>
            </a:r>
          </a:p>
          <a:p>
            <a:pPr marL="15240"/>
            <a:endParaRPr lang="en-US" sz="500" spc="15" dirty="0">
              <a:solidFill>
                <a:srgbClr val="31312F"/>
              </a:solidFill>
              <a:latin typeface="EYInterstate Light" panose="02000506000000020004" pitchFamily="2" charset="0"/>
              <a:cs typeface="Arial"/>
            </a:endParaRPr>
          </a:p>
          <a:p>
            <a:pPr marL="15240" algn="just"/>
            <a:r>
              <a:rPr lang="en-US" sz="1100" spc="15" dirty="0">
                <a:solidFill>
                  <a:srgbClr val="31312F"/>
                </a:solidFill>
                <a:latin typeface="EYInterstate Light" panose="02000506000000020004" pitchFamily="2" charset="0"/>
                <a:cs typeface="Arial"/>
              </a:rPr>
              <a:t>According to estimates, in districts there are about </a:t>
            </a:r>
            <a:r>
              <a:rPr lang="en-US" sz="1500" b="1" spc="15" dirty="0">
                <a:solidFill>
                  <a:srgbClr val="FFCC00"/>
                </a:solidFill>
                <a:latin typeface="EYInterstate Light" panose="02000506000000020004" pitchFamily="2" charset="0"/>
                <a:cs typeface="Arial"/>
              </a:rPr>
              <a:t>34 gangmasters</a:t>
            </a:r>
            <a:r>
              <a:rPr lang="en-US" sz="1100" spc="15" dirty="0">
                <a:solidFill>
                  <a:srgbClr val="31312F"/>
                </a:solidFill>
                <a:latin typeface="EYInterstate Light" panose="02000506000000020004" pitchFamily="2" charset="0"/>
                <a:cs typeface="Arial"/>
              </a:rPr>
              <a:t>, about 102 per province and about </a:t>
            </a:r>
            <a:r>
              <a:rPr lang="en-US" sz="1500" b="1" spc="15" dirty="0">
                <a:solidFill>
                  <a:srgbClr val="002060"/>
                </a:solidFill>
                <a:latin typeface="EYInterstate Light" panose="02000506000000020004" pitchFamily="2" charset="0"/>
                <a:cs typeface="Arial"/>
              </a:rPr>
              <a:t>15.000</a:t>
            </a:r>
            <a:r>
              <a:rPr lang="en-US" sz="1500" b="1" spc="15" dirty="0">
                <a:solidFill>
                  <a:srgbClr val="FFCC00"/>
                </a:solidFill>
                <a:latin typeface="EYInterstate Light" panose="02000506000000020004" pitchFamily="2" charset="0"/>
                <a:cs typeface="Arial"/>
              </a:rPr>
              <a:t> </a:t>
            </a:r>
            <a:r>
              <a:rPr lang="en-US" sz="1500" b="1" spc="15" dirty="0">
                <a:solidFill>
                  <a:srgbClr val="002060"/>
                </a:solidFill>
                <a:latin typeface="EYInterstate Light" panose="02000506000000020004" pitchFamily="2" charset="0"/>
                <a:cs typeface="Arial"/>
              </a:rPr>
              <a:t>throughout the national territory</a:t>
            </a:r>
            <a:r>
              <a:rPr lang="en-US" sz="1100" spc="15" dirty="0">
                <a:solidFill>
                  <a:srgbClr val="31312F"/>
                </a:solidFill>
                <a:latin typeface="EYInterstate Light" panose="02000506000000020004" pitchFamily="2" charset="0"/>
                <a:cs typeface="Arial"/>
              </a:rPr>
              <a:t>.</a:t>
            </a:r>
          </a:p>
          <a:p>
            <a:pPr marL="15240"/>
            <a:endParaRPr lang="en-US" sz="500" spc="15" dirty="0">
              <a:solidFill>
                <a:srgbClr val="31312F"/>
              </a:solidFill>
              <a:latin typeface="EYInterstate Light" panose="02000506000000020004" pitchFamily="2" charset="0"/>
              <a:cs typeface="Arial"/>
            </a:endParaRPr>
          </a:p>
          <a:p>
            <a:pPr marL="15240"/>
            <a:r>
              <a:rPr lang="en-US" sz="1100" spc="15" dirty="0">
                <a:solidFill>
                  <a:srgbClr val="31312F"/>
                </a:solidFill>
                <a:latin typeface="EYInterstate Light" panose="02000506000000020004" pitchFamily="2" charset="0"/>
                <a:cs typeface="Arial"/>
              </a:rPr>
              <a:t>Each province is characterized by the presence of 3/4 agricultural sub-areas, where on average there are gangmasters with different social profiles: on average 21 team leaders, 10 managerial leaders, 2 colluded with the criminal organizations and 1 organic team with a mafia gang.</a:t>
            </a:r>
            <a:endParaRPr sz="1100" dirty="0">
              <a:solidFill>
                <a:prstClr val="black"/>
              </a:solidFill>
              <a:latin typeface="EYInterstate Light" panose="02000506000000020004" pitchFamily="2" charset="0"/>
              <a:cs typeface="Arial"/>
            </a:endParaRPr>
          </a:p>
        </p:txBody>
      </p:sp>
      <p:pic>
        <p:nvPicPr>
          <p:cNvPr id="55" name="Picture 54">
            <a:extLst>
              <a:ext uri="{FF2B5EF4-FFF2-40B4-BE49-F238E27FC236}">
                <a16:creationId xmlns:a16="http://schemas.microsoft.com/office/drawing/2014/main" id="{9D8A6496-67E6-4E4D-8CC6-20020F3B6D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27" t="18629" r="17788" b="55314"/>
          <a:stretch/>
        </p:blipFill>
        <p:spPr>
          <a:xfrm>
            <a:off x="9876168" y="170315"/>
            <a:ext cx="1075669" cy="422850"/>
          </a:xfrm>
          <a:prstGeom prst="rect">
            <a:avLst/>
          </a:prstGeom>
        </p:spPr>
      </p:pic>
      <p:pic>
        <p:nvPicPr>
          <p:cNvPr id="56" name="Immagine 4">
            <a:extLst>
              <a:ext uri="{FF2B5EF4-FFF2-40B4-BE49-F238E27FC236}">
                <a16:creationId xmlns:a16="http://schemas.microsoft.com/office/drawing/2014/main" id="{D48BBB76-E8A1-450A-B1BB-5B14D9739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3698" y="230787"/>
            <a:ext cx="819639" cy="301907"/>
          </a:xfrm>
          <a:prstGeom prst="rect">
            <a:avLst/>
          </a:prstGeom>
        </p:spPr>
      </p:pic>
      <p:pic>
        <p:nvPicPr>
          <p:cNvPr id="57" name="Picture 56">
            <a:extLst>
              <a:ext uri="{FF2B5EF4-FFF2-40B4-BE49-F238E27FC236}">
                <a16:creationId xmlns:a16="http://schemas.microsoft.com/office/drawing/2014/main" id="{BD0690AB-898A-4B3C-8BC4-F2F54D3D8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652" y="2342575"/>
            <a:ext cx="739782" cy="739782"/>
          </a:xfrm>
          <a:prstGeom prst="rect">
            <a:avLst/>
          </a:prstGeom>
        </p:spPr>
      </p:pic>
      <p:pic>
        <p:nvPicPr>
          <p:cNvPr id="58" name="Picture 57">
            <a:extLst>
              <a:ext uri="{FF2B5EF4-FFF2-40B4-BE49-F238E27FC236}">
                <a16:creationId xmlns:a16="http://schemas.microsoft.com/office/drawing/2014/main" id="{0A7849C4-92F9-45F0-9CFF-6045D1EA1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329632" y="2369150"/>
            <a:ext cx="647460" cy="594310"/>
          </a:xfrm>
          <a:prstGeom prst="rect">
            <a:avLst/>
          </a:prstGeom>
        </p:spPr>
      </p:pic>
      <p:pic>
        <p:nvPicPr>
          <p:cNvPr id="12" name="Picture 11">
            <a:extLst>
              <a:ext uri="{FF2B5EF4-FFF2-40B4-BE49-F238E27FC236}">
                <a16:creationId xmlns:a16="http://schemas.microsoft.com/office/drawing/2014/main" id="{C438F638-1599-450F-A064-4CAB553CD2AC}"/>
              </a:ext>
            </a:extLst>
          </p:cNvPr>
          <p:cNvPicPr>
            <a:picLocks noChangeAspect="1"/>
          </p:cNvPicPr>
          <p:nvPr/>
        </p:nvPicPr>
        <p:blipFill>
          <a:blip r:embed="rId6"/>
          <a:stretch>
            <a:fillRect/>
          </a:stretch>
        </p:blipFill>
        <p:spPr>
          <a:xfrm>
            <a:off x="6951639" y="4515425"/>
            <a:ext cx="4678799" cy="1874761"/>
          </a:xfrm>
          <a:prstGeom prst="rect">
            <a:avLst/>
          </a:prstGeom>
        </p:spPr>
      </p:pic>
      <p:grpSp>
        <p:nvGrpSpPr>
          <p:cNvPr id="16" name="Group 15">
            <a:extLst>
              <a:ext uri="{FF2B5EF4-FFF2-40B4-BE49-F238E27FC236}">
                <a16:creationId xmlns:a16="http://schemas.microsoft.com/office/drawing/2014/main" id="{4220DD00-4E64-4D35-AB02-02C9A7AFEE32}"/>
              </a:ext>
            </a:extLst>
          </p:cNvPr>
          <p:cNvGrpSpPr/>
          <p:nvPr/>
        </p:nvGrpSpPr>
        <p:grpSpPr>
          <a:xfrm>
            <a:off x="598094" y="1897808"/>
            <a:ext cx="5011608" cy="4649451"/>
            <a:chOff x="598094" y="1897808"/>
            <a:chExt cx="5011608" cy="4649451"/>
          </a:xfrm>
        </p:grpSpPr>
        <p:grpSp>
          <p:nvGrpSpPr>
            <p:cNvPr id="3" name="Group 2">
              <a:extLst>
                <a:ext uri="{FF2B5EF4-FFF2-40B4-BE49-F238E27FC236}">
                  <a16:creationId xmlns:a16="http://schemas.microsoft.com/office/drawing/2014/main" id="{E4832059-8961-4D82-9193-DA672D16B2CB}"/>
                </a:ext>
              </a:extLst>
            </p:cNvPr>
            <p:cNvGrpSpPr/>
            <p:nvPr/>
          </p:nvGrpSpPr>
          <p:grpSpPr>
            <a:xfrm>
              <a:off x="679471" y="2185345"/>
              <a:ext cx="4930231" cy="4244733"/>
              <a:chOff x="1246123" y="1858203"/>
              <a:chExt cx="4147053" cy="4244733"/>
            </a:xfrm>
          </p:grpSpPr>
          <p:sp>
            <p:nvSpPr>
              <p:cNvPr id="9" name="object 6">
                <a:extLst>
                  <a:ext uri="{FF2B5EF4-FFF2-40B4-BE49-F238E27FC236}">
                    <a16:creationId xmlns:a16="http://schemas.microsoft.com/office/drawing/2014/main" id="{BD16DEE0-4EA8-4EA2-92A8-B74CA6E8E00F}"/>
                  </a:ext>
                </a:extLst>
              </p:cNvPr>
              <p:cNvSpPr txBox="1"/>
              <p:nvPr/>
            </p:nvSpPr>
            <p:spPr>
              <a:xfrm>
                <a:off x="1246123" y="1858203"/>
                <a:ext cx="3887470" cy="184666"/>
              </a:xfrm>
              <a:prstGeom prst="rect">
                <a:avLst/>
              </a:prstGeom>
            </p:spPr>
            <p:txBody>
              <a:bodyPr vert="horz" wrap="square" lIns="0" tIns="0" rIns="0" bIns="0" rtlCol="0">
                <a:spAutoFit/>
              </a:bodyPr>
              <a:lstStyle/>
              <a:p>
                <a:pPr marL="184150" indent="-171450" algn="just">
                  <a:buFont typeface="Wingdings" panose="05000000000000000000" pitchFamily="2" charset="2"/>
                  <a:buChar char="q"/>
                </a:pPr>
                <a:r>
                  <a:rPr lang="it-IT" sz="1200" spc="-25" dirty="0">
                    <a:latin typeface="EYInterstate Light" panose="02000506000000020004" pitchFamily="2" charset="0"/>
                    <a:cs typeface="Arial"/>
                  </a:rPr>
                  <a:t>No </a:t>
                </a:r>
                <a:r>
                  <a:rPr lang="it-IT" sz="1200" spc="-25" dirty="0" err="1">
                    <a:latin typeface="EYInterstate Light" panose="02000506000000020004" pitchFamily="2" charset="0"/>
                    <a:cs typeface="Arial"/>
                  </a:rPr>
                  <a:t>protection</a:t>
                </a:r>
                <a:r>
                  <a:rPr lang="it-IT" sz="1200" spc="-25" dirty="0">
                    <a:latin typeface="EYInterstate Light" panose="02000506000000020004" pitchFamily="2" charset="0"/>
                    <a:cs typeface="Arial"/>
                  </a:rPr>
                  <a:t> and </a:t>
                </a:r>
                <a:r>
                  <a:rPr lang="it-IT" sz="1200" spc="-25" dirty="0" err="1">
                    <a:latin typeface="EYInterstate Light" panose="02000506000000020004" pitchFamily="2" charset="0"/>
                    <a:cs typeface="Arial"/>
                  </a:rPr>
                  <a:t>rights</a:t>
                </a:r>
                <a:r>
                  <a:rPr lang="it-IT" sz="1200" spc="-25" dirty="0">
                    <a:latin typeface="EYInterstate Light" panose="02000506000000020004" pitchFamily="2" charset="0"/>
                    <a:cs typeface="Arial"/>
                  </a:rPr>
                  <a:t> </a:t>
                </a:r>
                <a:r>
                  <a:rPr lang="it-IT" sz="1200" spc="-25" dirty="0" err="1">
                    <a:latin typeface="EYInterstate Light" panose="02000506000000020004" pitchFamily="2" charset="0"/>
                    <a:cs typeface="Arial"/>
                  </a:rPr>
                  <a:t>guaranteed</a:t>
                </a:r>
                <a:r>
                  <a:rPr lang="it-IT" sz="1200" spc="-25" dirty="0">
                    <a:latin typeface="EYInterstate Light" panose="02000506000000020004" pitchFamily="2" charset="0"/>
                    <a:cs typeface="Arial"/>
                  </a:rPr>
                  <a:t> by </a:t>
                </a:r>
                <a:r>
                  <a:rPr lang="it-IT" sz="1200" spc="-25" dirty="0" err="1">
                    <a:latin typeface="EYInterstate Light" panose="02000506000000020004" pitchFamily="2" charset="0"/>
                    <a:cs typeface="Arial"/>
                  </a:rPr>
                  <a:t>contract</a:t>
                </a:r>
                <a:r>
                  <a:rPr lang="it-IT" sz="1200" spc="-25" dirty="0">
                    <a:latin typeface="EYInterstate Light" panose="02000506000000020004" pitchFamily="2" charset="0"/>
                    <a:cs typeface="Arial"/>
                  </a:rPr>
                  <a:t> and </a:t>
                </a:r>
                <a:r>
                  <a:rPr lang="it-IT" sz="1200" spc="-25" dirty="0" err="1">
                    <a:latin typeface="EYInterstate Light" panose="02000506000000020004" pitchFamily="2" charset="0"/>
                    <a:cs typeface="Arial"/>
                  </a:rPr>
                  <a:t>law</a:t>
                </a:r>
                <a:endParaRPr lang="it-IT" sz="1200" dirty="0">
                  <a:latin typeface="EYInterstate Light" panose="02000506000000020004" pitchFamily="2" charset="0"/>
                  <a:cs typeface="Arial"/>
                </a:endParaRPr>
              </a:p>
            </p:txBody>
          </p:sp>
          <p:sp>
            <p:nvSpPr>
              <p:cNvPr id="10" name="object 7">
                <a:extLst>
                  <a:ext uri="{FF2B5EF4-FFF2-40B4-BE49-F238E27FC236}">
                    <a16:creationId xmlns:a16="http://schemas.microsoft.com/office/drawing/2014/main" id="{B5250369-9E19-4172-8811-4FDDA0760A10}"/>
                  </a:ext>
                </a:extLst>
              </p:cNvPr>
              <p:cNvSpPr txBox="1"/>
              <p:nvPr/>
            </p:nvSpPr>
            <p:spPr>
              <a:xfrm>
                <a:off x="1246123" y="2199597"/>
                <a:ext cx="3745864" cy="184666"/>
              </a:xfrm>
              <a:prstGeom prst="rect">
                <a:avLst/>
              </a:prstGeom>
            </p:spPr>
            <p:txBody>
              <a:bodyPr vert="horz" wrap="square" lIns="0" tIns="0" rIns="0" bIns="0" rtlCol="0">
                <a:spAutoFit/>
              </a:bodyPr>
              <a:lstStyle/>
              <a:p>
                <a:pPr marL="184150" indent="-171450" algn="just">
                  <a:buFont typeface="Wingdings" panose="05000000000000000000" pitchFamily="2" charset="2"/>
                  <a:buChar char="q"/>
                </a:pPr>
                <a:r>
                  <a:rPr lang="en-US" sz="1200" spc="-60" err="1">
                    <a:latin typeface="EYInterstate Light" panose="02000506000000020004" pitchFamily="2" charset="0"/>
                    <a:cs typeface="Arial"/>
                  </a:rPr>
                  <a:t>Avarage</a:t>
                </a:r>
                <a:r>
                  <a:rPr lang="en-US" sz="1200" spc="-60">
                    <a:latin typeface="EYInterstate Light" panose="02000506000000020004" pitchFamily="2" charset="0"/>
                    <a:cs typeface="Arial"/>
                  </a:rPr>
                  <a:t> pay between </a:t>
                </a:r>
                <a:r>
                  <a:rPr lang="en-US" sz="1200" spc="5">
                    <a:latin typeface="EYInterstate Light" panose="02000506000000020004" pitchFamily="2" charset="0"/>
                    <a:cs typeface="Arial"/>
                  </a:rPr>
                  <a:t>20</a:t>
                </a:r>
                <a:r>
                  <a:rPr lang="en-US" sz="1200" spc="40">
                    <a:latin typeface="EYInterstate Light" panose="02000506000000020004" pitchFamily="2" charset="0"/>
                    <a:cs typeface="Arial"/>
                  </a:rPr>
                  <a:t>-</a:t>
                </a:r>
                <a:r>
                  <a:rPr lang="en-US" sz="1200">
                    <a:latin typeface="EYInterstate Light" panose="02000506000000020004" pitchFamily="2" charset="0"/>
                    <a:cs typeface="Arial"/>
                  </a:rPr>
                  <a:t>30</a:t>
                </a:r>
                <a:r>
                  <a:rPr lang="en-US" sz="1200" spc="30">
                    <a:latin typeface="EYInterstate Light" panose="02000506000000020004" pitchFamily="2" charset="0"/>
                    <a:cs typeface="Arial"/>
                  </a:rPr>
                  <a:t> </a:t>
                </a:r>
                <a:r>
                  <a:rPr lang="en-US" sz="1200" spc="-20">
                    <a:latin typeface="EYInterstate Light" panose="02000506000000020004" pitchFamily="2" charset="0"/>
                    <a:cs typeface="Arial"/>
                  </a:rPr>
                  <a:t>€</a:t>
                </a:r>
                <a:r>
                  <a:rPr lang="en-US" sz="1200" spc="85">
                    <a:latin typeface="EYInterstate Light" panose="02000506000000020004" pitchFamily="2" charset="0"/>
                    <a:cs typeface="Arial"/>
                  </a:rPr>
                  <a:t> per</a:t>
                </a:r>
                <a:r>
                  <a:rPr lang="en-US" sz="1200" spc="75">
                    <a:latin typeface="EYInterstate Light" panose="02000506000000020004" pitchFamily="2" charset="0"/>
                    <a:cs typeface="Arial"/>
                  </a:rPr>
                  <a:t> day</a:t>
                </a:r>
                <a:endParaRPr lang="en-US" sz="1200">
                  <a:latin typeface="EYInterstate Light" panose="02000506000000020004" pitchFamily="2" charset="0"/>
                  <a:cs typeface="Arial"/>
                </a:endParaRPr>
              </a:p>
            </p:txBody>
          </p:sp>
          <p:sp>
            <p:nvSpPr>
              <p:cNvPr id="13" name="object 10">
                <a:extLst>
                  <a:ext uri="{FF2B5EF4-FFF2-40B4-BE49-F238E27FC236}">
                    <a16:creationId xmlns:a16="http://schemas.microsoft.com/office/drawing/2014/main" id="{0F515FD0-F4E8-40E2-956D-511B547A30A5}"/>
                  </a:ext>
                </a:extLst>
              </p:cNvPr>
              <p:cNvSpPr txBox="1"/>
              <p:nvPr/>
            </p:nvSpPr>
            <p:spPr>
              <a:xfrm>
                <a:off x="1246123" y="2540991"/>
                <a:ext cx="4147053" cy="184666"/>
              </a:xfrm>
              <a:prstGeom prst="rect">
                <a:avLst/>
              </a:prstGeom>
            </p:spPr>
            <p:txBody>
              <a:bodyPr vert="horz" wrap="square" lIns="0" tIns="0" rIns="0" bIns="0" rtlCol="0">
                <a:spAutoFit/>
              </a:bodyPr>
              <a:lstStyle/>
              <a:p>
                <a:pPr marL="184150" indent="-171450" algn="just">
                  <a:buFont typeface="Wingdings" panose="05000000000000000000" pitchFamily="2" charset="2"/>
                  <a:buChar char="q"/>
                </a:pPr>
                <a:r>
                  <a:rPr lang="en-US" sz="1200" err="1">
                    <a:latin typeface="EYInterstate Light" panose="02000506000000020004" pitchFamily="2" charset="0"/>
                    <a:cs typeface="Arial"/>
                  </a:rPr>
                  <a:t>Avarage</a:t>
                </a:r>
                <a:r>
                  <a:rPr lang="en-US" sz="1200">
                    <a:latin typeface="EYInterstate Light" panose="02000506000000020004" pitchFamily="2" charset="0"/>
                    <a:cs typeface="Arial"/>
                  </a:rPr>
                  <a:t> working hours</a:t>
                </a:r>
                <a:r>
                  <a:rPr lang="en-US" sz="1200" spc="110">
                    <a:latin typeface="EYInterstate Light" panose="02000506000000020004" pitchFamily="2" charset="0"/>
                    <a:cs typeface="Arial"/>
                  </a:rPr>
                  <a:t> from</a:t>
                </a:r>
                <a:r>
                  <a:rPr lang="en-US" sz="1200" spc="114">
                    <a:latin typeface="EYInterstate Light" panose="02000506000000020004" pitchFamily="2" charset="0"/>
                    <a:cs typeface="Arial"/>
                  </a:rPr>
                  <a:t> </a:t>
                </a:r>
                <a:r>
                  <a:rPr lang="en-US" sz="1200" spc="-35">
                    <a:latin typeface="EYInterstate Light" panose="02000506000000020004" pitchFamily="2" charset="0"/>
                    <a:cs typeface="Arial"/>
                  </a:rPr>
                  <a:t>8</a:t>
                </a:r>
                <a:r>
                  <a:rPr lang="en-US" sz="1200" spc="45">
                    <a:latin typeface="EYInterstate Light" panose="02000506000000020004" pitchFamily="2" charset="0"/>
                    <a:cs typeface="Arial"/>
                  </a:rPr>
                  <a:t> </a:t>
                </a:r>
                <a:r>
                  <a:rPr lang="en-US" sz="1200" spc="-95">
                    <a:latin typeface="EYInterstate Light" panose="02000506000000020004" pitchFamily="2" charset="0"/>
                    <a:cs typeface="Arial"/>
                  </a:rPr>
                  <a:t>to</a:t>
                </a:r>
                <a:r>
                  <a:rPr lang="en-US" sz="1200" spc="130">
                    <a:latin typeface="EYInterstate Light" panose="02000506000000020004" pitchFamily="2" charset="0"/>
                    <a:cs typeface="Arial"/>
                  </a:rPr>
                  <a:t> </a:t>
                </a:r>
                <a:r>
                  <a:rPr lang="en-US" sz="1200" spc="35">
                    <a:latin typeface="EYInterstate Light" panose="02000506000000020004" pitchFamily="2" charset="0"/>
                    <a:cs typeface="Arial"/>
                  </a:rPr>
                  <a:t>1</a:t>
                </a:r>
                <a:r>
                  <a:rPr lang="en-US" sz="1200" spc="-95">
                    <a:latin typeface="EYInterstate Light" panose="02000506000000020004" pitchFamily="2" charset="0"/>
                    <a:cs typeface="Arial"/>
                  </a:rPr>
                  <a:t>2</a:t>
                </a:r>
                <a:r>
                  <a:rPr lang="en-US" sz="1200" spc="130">
                    <a:latin typeface="EYInterstate Light" panose="02000506000000020004" pitchFamily="2" charset="0"/>
                    <a:cs typeface="Arial"/>
                  </a:rPr>
                  <a:t> </a:t>
                </a:r>
                <a:r>
                  <a:rPr lang="en-US" sz="1200">
                    <a:latin typeface="EYInterstate Light" panose="02000506000000020004" pitchFamily="2" charset="0"/>
                    <a:cs typeface="Arial"/>
                  </a:rPr>
                  <a:t>hours per day</a:t>
                </a:r>
              </a:p>
            </p:txBody>
          </p:sp>
          <p:sp>
            <p:nvSpPr>
              <p:cNvPr id="14" name="object 11">
                <a:extLst>
                  <a:ext uri="{FF2B5EF4-FFF2-40B4-BE49-F238E27FC236}">
                    <a16:creationId xmlns:a16="http://schemas.microsoft.com/office/drawing/2014/main" id="{2537EBFB-0053-499A-B7C2-3777F62F3EFC}"/>
                  </a:ext>
                </a:extLst>
              </p:cNvPr>
              <p:cNvSpPr txBox="1"/>
              <p:nvPr/>
            </p:nvSpPr>
            <p:spPr>
              <a:xfrm>
                <a:off x="1246123" y="2882385"/>
                <a:ext cx="3823335" cy="243400"/>
              </a:xfrm>
              <a:prstGeom prst="rect">
                <a:avLst/>
              </a:prstGeom>
            </p:spPr>
            <p:txBody>
              <a:bodyPr vert="horz" wrap="square" lIns="0" tIns="0" rIns="0" bIns="0" rtlCol="0">
                <a:spAutoFit/>
              </a:bodyPr>
              <a:lstStyle/>
              <a:p>
                <a:pPr marL="184150" marR="5080" indent="-171450" algn="just">
                  <a:lnSpc>
                    <a:spcPct val="149100"/>
                  </a:lnSpc>
                  <a:buFont typeface="Wingdings" panose="05000000000000000000" pitchFamily="2" charset="2"/>
                  <a:buChar char="q"/>
                </a:pPr>
                <a:r>
                  <a:rPr lang="en-US" sz="1200" spc="-10">
                    <a:latin typeface="EYInterstate Light" panose="02000506000000020004" pitchFamily="2" charset="0"/>
                    <a:cs typeface="Arial"/>
                  </a:rPr>
                  <a:t>Piecework for a fee of </a:t>
                </a:r>
                <a:r>
                  <a:rPr lang="en-US" sz="1200" spc="50">
                    <a:latin typeface="EYInterstate Light" panose="02000506000000020004" pitchFamily="2" charset="0"/>
                    <a:cs typeface="Arial"/>
                  </a:rPr>
                  <a:t>3/4</a:t>
                </a:r>
                <a:r>
                  <a:rPr lang="en-US" sz="1200" spc="-10">
                    <a:latin typeface="EYInterstate Light" panose="02000506000000020004" pitchFamily="2" charset="0"/>
                    <a:cs typeface="Arial"/>
                  </a:rPr>
                  <a:t> </a:t>
                </a:r>
                <a:r>
                  <a:rPr lang="en-US" sz="1200" spc="-20">
                    <a:latin typeface="EYInterstate Light" panose="02000506000000020004" pitchFamily="2" charset="0"/>
                    <a:cs typeface="Arial"/>
                  </a:rPr>
                  <a:t>€</a:t>
                </a:r>
                <a:r>
                  <a:rPr lang="en-US" sz="1200" spc="105">
                    <a:latin typeface="EYInterstate Light" panose="02000506000000020004" pitchFamily="2" charset="0"/>
                    <a:cs typeface="Arial"/>
                  </a:rPr>
                  <a:t> </a:t>
                </a:r>
                <a:r>
                  <a:rPr lang="en-US" sz="1200">
                    <a:latin typeface="EYInterstate Light" panose="02000506000000020004" pitchFamily="2" charset="0"/>
                    <a:cs typeface="Arial"/>
                  </a:rPr>
                  <a:t>for a </a:t>
                </a:r>
                <a:r>
                  <a:rPr lang="en-US" sz="1200" spc="-145">
                    <a:latin typeface="EYInterstate Light" panose="02000506000000020004" pitchFamily="2" charset="0"/>
                    <a:cs typeface="Arial"/>
                  </a:rPr>
                  <a:t> </a:t>
                </a:r>
                <a:r>
                  <a:rPr lang="en-US" sz="1200" spc="-20">
                    <a:latin typeface="EYInterstate Light" panose="02000506000000020004" pitchFamily="2" charset="0"/>
                    <a:cs typeface="Arial"/>
                  </a:rPr>
                  <a:t>75Kg</a:t>
                </a:r>
                <a:endParaRPr lang="en-US" sz="1200">
                  <a:latin typeface="EYInterstate Light" panose="02000506000000020004" pitchFamily="2" charset="0"/>
                  <a:cs typeface="Arial"/>
                </a:endParaRPr>
              </a:p>
            </p:txBody>
          </p:sp>
          <p:sp>
            <p:nvSpPr>
              <p:cNvPr id="15" name="object 12">
                <a:extLst>
                  <a:ext uri="{FF2B5EF4-FFF2-40B4-BE49-F238E27FC236}">
                    <a16:creationId xmlns:a16="http://schemas.microsoft.com/office/drawing/2014/main" id="{A70EAE28-2567-4C9A-8802-99D655185F67}"/>
                  </a:ext>
                </a:extLst>
              </p:cNvPr>
              <p:cNvSpPr txBox="1"/>
              <p:nvPr/>
            </p:nvSpPr>
            <p:spPr>
              <a:xfrm>
                <a:off x="1246123" y="3282513"/>
                <a:ext cx="4045645" cy="518540"/>
              </a:xfrm>
              <a:prstGeom prst="rect">
                <a:avLst/>
              </a:prstGeom>
            </p:spPr>
            <p:txBody>
              <a:bodyPr vert="horz" wrap="square" lIns="0" tIns="0" rIns="0" bIns="0" rtlCol="0">
                <a:spAutoFit/>
              </a:bodyPr>
              <a:lstStyle/>
              <a:p>
                <a:pPr marL="184150" marR="5080" indent="-171450" algn="just">
                  <a:lnSpc>
                    <a:spcPct val="149100"/>
                  </a:lnSpc>
                  <a:buFont typeface="Wingdings" panose="05000000000000000000" pitchFamily="2" charset="2"/>
                  <a:buChar char="q"/>
                </a:pPr>
                <a:r>
                  <a:rPr lang="it-IT" sz="1200" spc="-10" err="1">
                    <a:latin typeface="EYInterstate Light" panose="02000506000000020004" pitchFamily="2" charset="0"/>
                    <a:cs typeface="Arial"/>
                  </a:rPr>
                  <a:t>Approximately</a:t>
                </a:r>
                <a:r>
                  <a:rPr lang="it-IT" sz="1200" spc="-10">
                    <a:latin typeface="EYInterstate Light" panose="02000506000000020004" pitchFamily="2" charset="0"/>
                    <a:cs typeface="Arial"/>
                  </a:rPr>
                  <a:t> 50% </a:t>
                </a:r>
                <a:r>
                  <a:rPr lang="it-IT" sz="1200" spc="-10" err="1">
                    <a:latin typeface="EYInterstate Light" panose="02000506000000020004" pitchFamily="2" charset="0"/>
                    <a:cs typeface="Arial"/>
                  </a:rPr>
                  <a:t>lower</a:t>
                </a:r>
                <a:r>
                  <a:rPr lang="it-IT" sz="1200" spc="-10">
                    <a:latin typeface="EYInterstate Light" panose="02000506000000020004" pitchFamily="2" charset="0"/>
                    <a:cs typeface="Arial"/>
                  </a:rPr>
                  <a:t> </a:t>
                </a:r>
                <a:r>
                  <a:rPr lang="it-IT" sz="1200" spc="-10" err="1">
                    <a:latin typeface="EYInterstate Light" panose="02000506000000020004" pitchFamily="2" charset="0"/>
                    <a:cs typeface="Arial"/>
                  </a:rPr>
                  <a:t>salary</a:t>
                </a:r>
                <a:r>
                  <a:rPr lang="it-IT" sz="1200" spc="-10">
                    <a:latin typeface="EYInterstate Light" panose="02000506000000020004" pitchFamily="2" charset="0"/>
                    <a:cs typeface="Arial"/>
                  </a:rPr>
                  <a:t> </a:t>
                </a:r>
                <a:r>
                  <a:rPr lang="it-IT" sz="1200" spc="-10" err="1">
                    <a:latin typeface="EYInterstate Light" panose="02000506000000020004" pitchFamily="2" charset="0"/>
                    <a:cs typeface="Arial"/>
                  </a:rPr>
                  <a:t>than</a:t>
                </a:r>
                <a:r>
                  <a:rPr lang="it-IT" sz="1200" spc="-10">
                    <a:latin typeface="EYInterstate Light" panose="02000506000000020004" pitchFamily="2" charset="0"/>
                    <a:cs typeface="Arial"/>
                  </a:rPr>
                  <a:t> the national </a:t>
                </a:r>
                <a:r>
                  <a:rPr lang="it-IT" sz="1200" spc="-10" err="1">
                    <a:latin typeface="EYInterstate Light" panose="02000506000000020004" pitchFamily="2" charset="0"/>
                    <a:cs typeface="Arial"/>
                  </a:rPr>
                  <a:t>collective</a:t>
                </a:r>
                <a:r>
                  <a:rPr lang="it-IT" sz="1200" spc="-10">
                    <a:latin typeface="EYInterstate Light" panose="02000506000000020004" pitchFamily="2" charset="0"/>
                    <a:cs typeface="Arial"/>
                  </a:rPr>
                  <a:t> </a:t>
                </a:r>
                <a:r>
                  <a:rPr lang="it-IT" sz="1200" spc="-10" err="1">
                    <a:latin typeface="EYInterstate Light" panose="02000506000000020004" pitchFamily="2" charset="0"/>
                    <a:cs typeface="Arial"/>
                  </a:rPr>
                  <a:t>bargaining</a:t>
                </a:r>
                <a:r>
                  <a:rPr lang="it-IT" sz="1200" spc="-10">
                    <a:latin typeface="EYInterstate Light" panose="02000506000000020004" pitchFamily="2" charset="0"/>
                    <a:cs typeface="Arial"/>
                  </a:rPr>
                  <a:t> agreements</a:t>
                </a:r>
                <a:endParaRPr lang="it-IT" sz="1200">
                  <a:latin typeface="EYInterstate Light" panose="02000506000000020004" pitchFamily="2" charset="0"/>
                  <a:cs typeface="Arial"/>
                </a:endParaRPr>
              </a:p>
            </p:txBody>
          </p:sp>
          <p:sp>
            <p:nvSpPr>
              <p:cNvPr id="18" name="object 15">
                <a:extLst>
                  <a:ext uri="{FF2B5EF4-FFF2-40B4-BE49-F238E27FC236}">
                    <a16:creationId xmlns:a16="http://schemas.microsoft.com/office/drawing/2014/main" id="{F65FD2F3-BE81-4AFB-A8A8-469DEB1C8690}"/>
                  </a:ext>
                </a:extLst>
              </p:cNvPr>
              <p:cNvSpPr txBox="1"/>
              <p:nvPr/>
            </p:nvSpPr>
            <p:spPr>
              <a:xfrm>
                <a:off x="1246123" y="3957781"/>
                <a:ext cx="4045645" cy="518540"/>
              </a:xfrm>
              <a:prstGeom prst="rect">
                <a:avLst/>
              </a:prstGeom>
            </p:spPr>
            <p:txBody>
              <a:bodyPr vert="horz" wrap="square" lIns="0" tIns="0" rIns="0" bIns="0" rtlCol="0">
                <a:spAutoFit/>
              </a:bodyPr>
              <a:lstStyle/>
              <a:p>
                <a:pPr marL="184150" marR="5080" indent="-171450" algn="just">
                  <a:lnSpc>
                    <a:spcPct val="149100"/>
                  </a:lnSpc>
                  <a:buFont typeface="Wingdings" panose="05000000000000000000" pitchFamily="2" charset="2"/>
                  <a:buChar char="q"/>
                </a:pPr>
                <a:r>
                  <a:rPr lang="it-IT" sz="1200" spc="-40" err="1">
                    <a:latin typeface="EYInterstate Light" panose="02000506000000020004" pitchFamily="2" charset="0"/>
                    <a:cs typeface="Arial"/>
                  </a:rPr>
                  <a:t>Paying</a:t>
                </a:r>
                <a:r>
                  <a:rPr lang="it-IT" sz="1200" spc="-40">
                    <a:latin typeface="EYInterstate Light" panose="02000506000000020004" pitchFamily="2" charset="0"/>
                    <a:cs typeface="Arial"/>
                  </a:rPr>
                  <a:t> the </a:t>
                </a:r>
                <a:r>
                  <a:rPr lang="it-IT" sz="1200" spc="-40" err="1">
                    <a:latin typeface="EYInterstate Light" panose="02000506000000020004" pitchFamily="2" charset="0"/>
                    <a:cs typeface="Arial"/>
                  </a:rPr>
                  <a:t>transport</a:t>
                </a:r>
                <a:r>
                  <a:rPr lang="it-IT" sz="1200" spc="-40">
                    <a:latin typeface="EYInterstate Light" panose="02000506000000020004" pitchFamily="2" charset="0"/>
                    <a:cs typeface="Arial"/>
                  </a:rPr>
                  <a:t> to the </a:t>
                </a:r>
                <a:r>
                  <a:rPr lang="it-IT" sz="1200" spc="-40" err="1">
                    <a:latin typeface="EYInterstate Light" panose="02000506000000020004" pitchFamily="2" charset="0"/>
                    <a:cs typeface="Arial"/>
                  </a:rPr>
                  <a:t>gangmaster</a:t>
                </a:r>
                <a:r>
                  <a:rPr lang="it-IT" sz="1200" spc="-40">
                    <a:latin typeface="EYInterstate Light" panose="02000506000000020004" pitchFamily="2" charset="0"/>
                    <a:cs typeface="Arial"/>
                  </a:rPr>
                  <a:t> </a:t>
                </a:r>
                <a:r>
                  <a:rPr lang="it-IT" sz="1200" spc="-40" err="1">
                    <a:latin typeface="EYInterstate Light" panose="02000506000000020004" pitchFamily="2" charset="0"/>
                    <a:cs typeface="Arial"/>
                  </a:rPr>
                  <a:t>depending</a:t>
                </a:r>
                <a:r>
                  <a:rPr lang="it-IT" sz="1200" spc="-40">
                    <a:latin typeface="EYInterstate Light" panose="02000506000000020004" pitchFamily="2" charset="0"/>
                    <a:cs typeface="Arial"/>
                  </a:rPr>
                  <a:t> on the </a:t>
                </a:r>
                <a:r>
                  <a:rPr lang="it-IT" sz="1200" spc="-40" err="1">
                    <a:latin typeface="EYInterstate Light" panose="02000506000000020004" pitchFamily="2" charset="0"/>
                    <a:cs typeface="Arial"/>
                  </a:rPr>
                  <a:t>distance</a:t>
                </a:r>
                <a:r>
                  <a:rPr lang="it-IT" sz="1200" spc="-40">
                    <a:latin typeface="EYInterstate Light" panose="02000506000000020004" pitchFamily="2" charset="0"/>
                    <a:cs typeface="Arial"/>
                  </a:rPr>
                  <a:t>, on </a:t>
                </a:r>
                <a:r>
                  <a:rPr lang="it-IT" sz="1200" spc="-40" err="1">
                    <a:latin typeface="EYInterstate Light" panose="02000506000000020004" pitchFamily="2" charset="0"/>
                    <a:cs typeface="Arial"/>
                  </a:rPr>
                  <a:t>avarage</a:t>
                </a:r>
                <a:r>
                  <a:rPr lang="it-IT" sz="1200" spc="-40">
                    <a:latin typeface="EYInterstate Light" panose="02000506000000020004" pitchFamily="2" charset="0"/>
                    <a:cs typeface="Arial"/>
                  </a:rPr>
                  <a:t> 5 </a:t>
                </a:r>
                <a:r>
                  <a:rPr lang="it-IT" sz="1200" spc="-40" err="1">
                    <a:latin typeface="EYInterstate Light" panose="02000506000000020004" pitchFamily="2" charset="0"/>
                    <a:cs typeface="Arial"/>
                  </a:rPr>
                  <a:t>euros</a:t>
                </a:r>
                <a:endParaRPr lang="it-IT" sz="1200">
                  <a:latin typeface="EYInterstate Light" panose="02000506000000020004" pitchFamily="2" charset="0"/>
                  <a:cs typeface="Arial"/>
                </a:endParaRPr>
              </a:p>
            </p:txBody>
          </p:sp>
          <p:sp>
            <p:nvSpPr>
              <p:cNvPr id="21" name="object 18">
                <a:extLst>
                  <a:ext uri="{FF2B5EF4-FFF2-40B4-BE49-F238E27FC236}">
                    <a16:creationId xmlns:a16="http://schemas.microsoft.com/office/drawing/2014/main" id="{17690ED4-8C85-4587-B4D7-8FA597FFB71B}"/>
                  </a:ext>
                </a:extLst>
              </p:cNvPr>
              <p:cNvSpPr txBox="1"/>
              <p:nvPr/>
            </p:nvSpPr>
            <p:spPr>
              <a:xfrm>
                <a:off x="1246123" y="5033177"/>
                <a:ext cx="4045645" cy="512128"/>
              </a:xfrm>
              <a:prstGeom prst="rect">
                <a:avLst/>
              </a:prstGeom>
            </p:spPr>
            <p:txBody>
              <a:bodyPr vert="horz" wrap="square" lIns="0" tIns="0" rIns="0" bIns="0" rtlCol="0">
                <a:spAutoFit/>
              </a:bodyPr>
              <a:lstStyle/>
              <a:p>
                <a:pPr marL="184150" marR="5080" indent="-171450" algn="just">
                  <a:lnSpc>
                    <a:spcPct val="147300"/>
                  </a:lnSpc>
                  <a:buFont typeface="Wingdings" panose="05000000000000000000" pitchFamily="2" charset="2"/>
                  <a:buChar char="q"/>
                </a:pPr>
                <a:r>
                  <a:rPr lang="en-US" sz="1200" spc="-40">
                    <a:latin typeface="EYInterstate Light" panose="02000506000000020004" pitchFamily="2" charset="0"/>
                    <a:cs typeface="Arial"/>
                  </a:rPr>
                  <a:t>Paying for basic necessities</a:t>
                </a:r>
                <a:r>
                  <a:rPr lang="en-US" sz="1200" spc="114">
                    <a:latin typeface="EYInterstate Light" panose="02000506000000020004" pitchFamily="2" charset="0"/>
                    <a:cs typeface="Arial"/>
                  </a:rPr>
                  <a:t> </a:t>
                </a:r>
                <a:r>
                  <a:rPr lang="en-US" sz="1200" spc="5">
                    <a:latin typeface="EYInterstate Light" panose="02000506000000020004" pitchFamily="2" charset="0"/>
                    <a:cs typeface="Arial"/>
                  </a:rPr>
                  <a:t>(on </a:t>
                </a:r>
                <a:r>
                  <a:rPr lang="en-US" sz="1200" spc="5" err="1">
                    <a:latin typeface="EYInterstate Light" panose="02000506000000020004" pitchFamily="2" charset="0"/>
                    <a:cs typeface="Arial"/>
                  </a:rPr>
                  <a:t>avarage</a:t>
                </a:r>
                <a:r>
                  <a:rPr lang="en-US" sz="1200" spc="-105">
                    <a:latin typeface="EYInterstate Light" panose="02000506000000020004" pitchFamily="2" charset="0"/>
                    <a:cs typeface="Arial"/>
                  </a:rPr>
                  <a:t> </a:t>
                </a:r>
                <a:r>
                  <a:rPr lang="en-US" sz="1200" spc="10">
                    <a:latin typeface="EYInterstate Light" panose="02000506000000020004" pitchFamily="2" charset="0"/>
                    <a:cs typeface="Arial"/>
                  </a:rPr>
                  <a:t>1</a:t>
                </a:r>
                <a:r>
                  <a:rPr lang="en-US" sz="1200" spc="-45">
                    <a:latin typeface="EYInterstate Light" panose="02000506000000020004" pitchFamily="2" charset="0"/>
                    <a:cs typeface="Arial"/>
                  </a:rPr>
                  <a:t>,</a:t>
                </a:r>
                <a:r>
                  <a:rPr lang="en-US" sz="1200" spc="-50">
                    <a:latin typeface="EYInterstate Light" panose="02000506000000020004" pitchFamily="2" charset="0"/>
                    <a:cs typeface="Arial"/>
                  </a:rPr>
                  <a:t>5</a:t>
                </a:r>
                <a:r>
                  <a:rPr lang="en-US" sz="1200" spc="-20">
                    <a:latin typeface="EYInterstate Light" panose="02000506000000020004" pitchFamily="2" charset="0"/>
                    <a:cs typeface="Arial"/>
                  </a:rPr>
                  <a:t>€</a:t>
                </a:r>
                <a:r>
                  <a:rPr lang="en-US" sz="1200" spc="45">
                    <a:latin typeface="EYInterstate Light" panose="02000506000000020004" pitchFamily="2" charset="0"/>
                    <a:cs typeface="Arial"/>
                  </a:rPr>
                  <a:t> </a:t>
                </a:r>
                <a:r>
                  <a:rPr lang="en-US" sz="1200" spc="-45">
                    <a:latin typeface="EYInterstate Light" panose="02000506000000020004" pitchFamily="2" charset="0"/>
                    <a:cs typeface="Arial"/>
                  </a:rPr>
                  <a:t>l</a:t>
                </a:r>
                <a:r>
                  <a:rPr lang="en-US" sz="1200" spc="-25">
                    <a:latin typeface="EYInterstate Light" panose="02000506000000020004" pitchFamily="2" charset="0"/>
                    <a:cs typeface="Arial"/>
                  </a:rPr>
                  <a:t>,</a:t>
                </a:r>
                <a:r>
                  <a:rPr lang="en-US" sz="1200" spc="65">
                    <a:latin typeface="EYInterstate Light" panose="02000506000000020004" pitchFamily="2" charset="0"/>
                    <a:cs typeface="Arial"/>
                  </a:rPr>
                  <a:t> </a:t>
                </a:r>
                <a:r>
                  <a:rPr lang="en-US" sz="1200" spc="-10">
                    <a:latin typeface="EYInterstate Light" panose="02000506000000020004" pitchFamily="2" charset="0"/>
                    <a:cs typeface="Arial"/>
                  </a:rPr>
                  <a:t>3€</a:t>
                </a:r>
                <a:r>
                  <a:rPr lang="en-US" sz="1200" spc="114">
                    <a:latin typeface="EYInterstate Light" panose="02000506000000020004" pitchFamily="2" charset="0"/>
                    <a:cs typeface="Arial"/>
                  </a:rPr>
                  <a:t> for sandwich</a:t>
                </a:r>
                <a:r>
                  <a:rPr lang="en-US" sz="1200" spc="10">
                    <a:latin typeface="EYInterstate Light" panose="02000506000000020004" pitchFamily="2" charset="0"/>
                    <a:cs typeface="Arial"/>
                  </a:rPr>
                  <a:t>,</a:t>
                </a:r>
                <a:r>
                  <a:rPr lang="en-US" sz="1200" spc="-110">
                    <a:latin typeface="EYInterstate Light" panose="02000506000000020004" pitchFamily="2" charset="0"/>
                    <a:cs typeface="Arial"/>
                  </a:rPr>
                  <a:t> </a:t>
                </a:r>
                <a:r>
                  <a:rPr lang="en-US" sz="1200" spc="-10">
                    <a:latin typeface="EYInterstate Light" panose="02000506000000020004" pitchFamily="2" charset="0"/>
                    <a:cs typeface="Arial"/>
                  </a:rPr>
                  <a:t>etc</a:t>
                </a:r>
                <a:r>
                  <a:rPr lang="en-US" sz="1200" spc="-5">
                    <a:latin typeface="EYInterstate Light" panose="02000506000000020004" pitchFamily="2" charset="0"/>
                    <a:cs typeface="Arial"/>
                  </a:rPr>
                  <a:t>)</a:t>
                </a:r>
                <a:endParaRPr lang="en-US" sz="1200">
                  <a:latin typeface="EYInterstate Light" panose="02000506000000020004" pitchFamily="2" charset="0"/>
                  <a:cs typeface="Arial"/>
                </a:endParaRPr>
              </a:p>
            </p:txBody>
          </p:sp>
          <p:sp>
            <p:nvSpPr>
              <p:cNvPr id="22" name="object 19">
                <a:extLst>
                  <a:ext uri="{FF2B5EF4-FFF2-40B4-BE49-F238E27FC236}">
                    <a16:creationId xmlns:a16="http://schemas.microsoft.com/office/drawing/2014/main" id="{12FA5023-549D-4C80-8838-B9B2A0216CB6}"/>
                  </a:ext>
                </a:extLst>
              </p:cNvPr>
              <p:cNvSpPr txBox="1"/>
              <p:nvPr/>
            </p:nvSpPr>
            <p:spPr>
              <a:xfrm>
                <a:off x="1246123" y="4633049"/>
                <a:ext cx="3745865" cy="243400"/>
              </a:xfrm>
              <a:prstGeom prst="rect">
                <a:avLst/>
              </a:prstGeom>
            </p:spPr>
            <p:txBody>
              <a:bodyPr vert="horz" wrap="square" lIns="0" tIns="0" rIns="0" bIns="0" rtlCol="0">
                <a:spAutoFit/>
              </a:bodyPr>
              <a:lstStyle/>
              <a:p>
                <a:pPr marL="184150" marR="5080" indent="-171450" algn="just">
                  <a:lnSpc>
                    <a:spcPct val="149100"/>
                  </a:lnSpc>
                  <a:buFont typeface="Wingdings" panose="05000000000000000000" pitchFamily="2" charset="2"/>
                  <a:buChar char="q"/>
                </a:pPr>
                <a:r>
                  <a:rPr lang="it-IT" sz="1200" spc="-75">
                    <a:latin typeface="EYInterstate Light" panose="02000506000000020004" pitchFamily="2" charset="0"/>
                    <a:cs typeface="Arial"/>
                  </a:rPr>
                  <a:t>Women </a:t>
                </a:r>
                <a:r>
                  <a:rPr lang="it-IT" sz="1200" spc="-75" err="1">
                    <a:latin typeface="EYInterstate Light" panose="02000506000000020004" pitchFamily="2" charset="0"/>
                    <a:cs typeface="Arial"/>
                  </a:rPr>
                  <a:t>receive</a:t>
                </a:r>
                <a:r>
                  <a:rPr lang="it-IT" sz="1200" spc="-75">
                    <a:latin typeface="EYInterstate Light" panose="02000506000000020004" pitchFamily="2" charset="0"/>
                    <a:cs typeface="Arial"/>
                  </a:rPr>
                  <a:t> a </a:t>
                </a:r>
                <a:r>
                  <a:rPr lang="it-IT" sz="1200" spc="-75" err="1">
                    <a:latin typeface="EYInterstate Light" panose="02000506000000020004" pitchFamily="2" charset="0"/>
                    <a:cs typeface="Arial"/>
                  </a:rPr>
                  <a:t>salary</a:t>
                </a:r>
                <a:r>
                  <a:rPr lang="it-IT" sz="1200" spc="-75">
                    <a:latin typeface="EYInterstate Light" panose="02000506000000020004" pitchFamily="2" charset="0"/>
                    <a:cs typeface="Arial"/>
                  </a:rPr>
                  <a:t> 20% </a:t>
                </a:r>
                <a:r>
                  <a:rPr lang="it-IT" sz="1200" err="1">
                    <a:latin typeface="EYInterstate Light" panose="02000506000000020004" pitchFamily="2" charset="0"/>
                    <a:cs typeface="Arial"/>
                  </a:rPr>
                  <a:t>lower</a:t>
                </a:r>
                <a:r>
                  <a:rPr lang="it-IT" sz="1200">
                    <a:latin typeface="EYInterstate Light" panose="02000506000000020004" pitchFamily="2" charset="0"/>
                    <a:cs typeface="Arial"/>
                  </a:rPr>
                  <a:t> </a:t>
                </a:r>
                <a:r>
                  <a:rPr lang="it-IT" sz="1200" err="1">
                    <a:latin typeface="EYInterstate Light" panose="02000506000000020004" pitchFamily="2" charset="0"/>
                    <a:cs typeface="Arial"/>
                  </a:rPr>
                  <a:t>than</a:t>
                </a:r>
                <a:r>
                  <a:rPr lang="it-IT" sz="1200">
                    <a:latin typeface="EYInterstate Light" panose="02000506000000020004" pitchFamily="2" charset="0"/>
                    <a:cs typeface="Arial"/>
                  </a:rPr>
                  <a:t> </a:t>
                </a:r>
                <a:r>
                  <a:rPr lang="it-IT" sz="1200" err="1">
                    <a:latin typeface="EYInterstate Light" panose="02000506000000020004" pitchFamily="2" charset="0"/>
                    <a:cs typeface="Arial"/>
                  </a:rPr>
                  <a:t>theit</a:t>
                </a:r>
                <a:r>
                  <a:rPr lang="it-IT" sz="1200">
                    <a:latin typeface="EYInterstate Light" panose="02000506000000020004" pitchFamily="2" charset="0"/>
                    <a:cs typeface="Arial"/>
                  </a:rPr>
                  <a:t> </a:t>
                </a:r>
                <a:r>
                  <a:rPr lang="it-IT" sz="1200" err="1">
                    <a:latin typeface="EYInterstate Light" panose="02000506000000020004" pitchFamily="2" charset="0"/>
                    <a:cs typeface="Arial"/>
                  </a:rPr>
                  <a:t>collegues</a:t>
                </a:r>
                <a:r>
                  <a:rPr lang="it-IT" sz="1200">
                    <a:latin typeface="EYInterstate Light" panose="02000506000000020004" pitchFamily="2" charset="0"/>
                    <a:cs typeface="Arial"/>
                  </a:rPr>
                  <a:t> </a:t>
                </a:r>
              </a:p>
            </p:txBody>
          </p:sp>
          <p:sp>
            <p:nvSpPr>
              <p:cNvPr id="23" name="object 20">
                <a:extLst>
                  <a:ext uri="{FF2B5EF4-FFF2-40B4-BE49-F238E27FC236}">
                    <a16:creationId xmlns:a16="http://schemas.microsoft.com/office/drawing/2014/main" id="{ADB52E66-54DA-49D9-925E-FD899FC9FC9E}"/>
                  </a:ext>
                </a:extLst>
              </p:cNvPr>
              <p:cNvSpPr txBox="1"/>
              <p:nvPr/>
            </p:nvSpPr>
            <p:spPr>
              <a:xfrm>
                <a:off x="1246124" y="5590808"/>
                <a:ext cx="3971974" cy="512128"/>
              </a:xfrm>
              <a:prstGeom prst="rect">
                <a:avLst/>
              </a:prstGeom>
            </p:spPr>
            <p:txBody>
              <a:bodyPr vert="horz" wrap="square" lIns="0" tIns="0" rIns="0" bIns="0" rtlCol="0">
                <a:spAutoFit/>
              </a:bodyPr>
              <a:lstStyle/>
              <a:p>
                <a:pPr marL="184150" marR="5080" indent="-171450" algn="just">
                  <a:lnSpc>
                    <a:spcPct val="147300"/>
                  </a:lnSpc>
                  <a:buFont typeface="Wingdings" panose="05000000000000000000" pitchFamily="2" charset="2"/>
                  <a:buChar char="q"/>
                </a:pPr>
                <a:r>
                  <a:rPr lang="it-IT" sz="1200" spc="-10">
                    <a:latin typeface="EYInterstate Light" panose="02000506000000020004" pitchFamily="2" charset="0"/>
                    <a:cs typeface="Arial"/>
                  </a:rPr>
                  <a:t>In </a:t>
                </a:r>
                <a:r>
                  <a:rPr lang="it-IT" sz="1200" spc="-10" err="1">
                    <a:latin typeface="EYInterstate Light" panose="02000506000000020004" pitchFamily="2" charset="0"/>
                    <a:cs typeface="Arial"/>
                  </a:rPr>
                  <a:t>serious</a:t>
                </a:r>
                <a:r>
                  <a:rPr lang="it-IT" sz="1200" spc="-10">
                    <a:latin typeface="EYInterstate Light" panose="02000506000000020004" pitchFamily="2" charset="0"/>
                    <a:cs typeface="Arial"/>
                  </a:rPr>
                  <a:t> case of exploitation, some </a:t>
                </a:r>
                <a:r>
                  <a:rPr lang="it-IT" sz="1200" spc="-10" err="1">
                    <a:latin typeface="EYInterstate Light" panose="02000506000000020004" pitchFamily="2" charset="0"/>
                    <a:cs typeface="Arial"/>
                  </a:rPr>
                  <a:t>migrants</a:t>
                </a:r>
                <a:r>
                  <a:rPr lang="it-IT" sz="1200" spc="-10">
                    <a:latin typeface="EYInterstate Light" panose="02000506000000020004" pitchFamily="2" charset="0"/>
                    <a:cs typeface="Arial"/>
                  </a:rPr>
                  <a:t> workers </a:t>
                </a:r>
                <a:r>
                  <a:rPr lang="it-IT" sz="1200" spc="-10" err="1">
                    <a:latin typeface="EYInterstate Light" panose="02000506000000020004" pitchFamily="2" charset="0"/>
                    <a:cs typeface="Arial"/>
                  </a:rPr>
                  <a:t>received</a:t>
                </a:r>
                <a:r>
                  <a:rPr lang="it-IT" sz="1200" spc="-10">
                    <a:latin typeface="EYInterstate Light" panose="02000506000000020004" pitchFamily="2" charset="0"/>
                    <a:cs typeface="Arial"/>
                  </a:rPr>
                  <a:t> a </a:t>
                </a:r>
                <a:r>
                  <a:rPr lang="it-IT" sz="1200" spc="-10" err="1">
                    <a:latin typeface="EYInterstate Light" panose="02000506000000020004" pitchFamily="2" charset="0"/>
                    <a:cs typeface="Arial"/>
                  </a:rPr>
                  <a:t>salary</a:t>
                </a:r>
                <a:r>
                  <a:rPr lang="it-IT" sz="1200" spc="-10">
                    <a:latin typeface="EYInterstate Light" panose="02000506000000020004" pitchFamily="2" charset="0"/>
                    <a:cs typeface="Arial"/>
                  </a:rPr>
                  <a:t> of 1€ per hour</a:t>
                </a:r>
                <a:endParaRPr lang="it-IT" sz="1200">
                  <a:latin typeface="EYInterstate Light" panose="02000506000000020004" pitchFamily="2" charset="0"/>
                  <a:cs typeface="Arial"/>
                </a:endParaRPr>
              </a:p>
            </p:txBody>
          </p:sp>
        </p:grpSp>
        <p:sp>
          <p:nvSpPr>
            <p:cNvPr id="59" name="Rectangle 58">
              <a:extLst>
                <a:ext uri="{FF2B5EF4-FFF2-40B4-BE49-F238E27FC236}">
                  <a16:creationId xmlns:a16="http://schemas.microsoft.com/office/drawing/2014/main" id="{25AC780E-DB75-4B86-B286-F02535AD2C5E}"/>
                </a:ext>
              </a:extLst>
            </p:cNvPr>
            <p:cNvSpPr/>
            <p:nvPr/>
          </p:nvSpPr>
          <p:spPr>
            <a:xfrm>
              <a:off x="598094" y="1897808"/>
              <a:ext cx="5002181" cy="4649451"/>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grpSp>
      <p:sp>
        <p:nvSpPr>
          <p:cNvPr id="60" name="Rectangle: Rounded Corners 59">
            <a:extLst>
              <a:ext uri="{FF2B5EF4-FFF2-40B4-BE49-F238E27FC236}">
                <a16:creationId xmlns:a16="http://schemas.microsoft.com/office/drawing/2014/main" id="{A74E7DA7-5733-4D84-B1B8-0DC3BD629381}"/>
              </a:ext>
            </a:extLst>
          </p:cNvPr>
          <p:cNvSpPr/>
          <p:nvPr/>
        </p:nvSpPr>
        <p:spPr>
          <a:xfrm>
            <a:off x="6941937" y="1257689"/>
            <a:ext cx="4797483" cy="3024556"/>
          </a:xfrm>
          <a:prstGeom prst="roundRect">
            <a:avLst/>
          </a:prstGeom>
          <a:no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spTree>
    <p:extLst>
      <p:ext uri="{BB962C8B-B14F-4D97-AF65-F5344CB8AC3E}">
        <p14:creationId xmlns:p14="http://schemas.microsoft.com/office/powerpoint/2010/main" val="206654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dirty="0"/>
              <a:t>Relevant data on ‘’Caporalato’’ (6/6)</a:t>
            </a:r>
          </a:p>
        </p:txBody>
      </p:sp>
      <p:sp>
        <p:nvSpPr>
          <p:cNvPr id="31" name="TextBox 30">
            <a:extLst>
              <a:ext uri="{FF2B5EF4-FFF2-40B4-BE49-F238E27FC236}">
                <a16:creationId xmlns:a16="http://schemas.microsoft.com/office/drawing/2014/main" id="{F4E239CB-5407-4A2D-AAF1-D8C8107790A9}"/>
              </a:ext>
            </a:extLst>
          </p:cNvPr>
          <p:cNvSpPr txBox="1"/>
          <p:nvPr/>
        </p:nvSpPr>
        <p:spPr>
          <a:xfrm>
            <a:off x="8163613" y="1474275"/>
            <a:ext cx="2412000" cy="455509"/>
          </a:xfrm>
          <a:prstGeom prst="rect">
            <a:avLst/>
          </a:prstGeom>
          <a:noFill/>
          <a:ln>
            <a:solidFill>
              <a:schemeClr val="tx2"/>
            </a:solidFill>
          </a:ln>
        </p:spPr>
        <p:txBody>
          <a:bodyPr wrap="square" lIns="0" tIns="36576" rIns="0" bIns="0" rtlCol="0">
            <a:spAutoFit/>
          </a:bodyPr>
          <a:lstStyle/>
          <a:p>
            <a:pPr algn="ctr">
              <a:lnSpc>
                <a:spcPct val="85000"/>
              </a:lnSpc>
              <a:spcAft>
                <a:spcPts val="600"/>
              </a:spcAft>
              <a:buClr>
                <a:schemeClr val="accent2"/>
              </a:buClr>
              <a:buSzPct val="70000"/>
            </a:pPr>
            <a:r>
              <a:rPr lang="it-IT" sz="1600" b="1">
                <a:latin typeface="+mj-lt"/>
              </a:rPr>
              <a:t>Agriculture</a:t>
            </a:r>
            <a:r>
              <a:rPr lang="it-IT" sz="1200" b="1">
                <a:latin typeface="+mj-lt"/>
              </a:rPr>
              <a:t> </a:t>
            </a:r>
            <a:r>
              <a:rPr lang="it-IT" sz="1600" b="1">
                <a:latin typeface="+mj-lt"/>
              </a:rPr>
              <a:t>and migrant work</a:t>
            </a:r>
          </a:p>
        </p:txBody>
      </p:sp>
      <p:sp>
        <p:nvSpPr>
          <p:cNvPr id="32" name="object 7">
            <a:extLst>
              <a:ext uri="{FF2B5EF4-FFF2-40B4-BE49-F238E27FC236}">
                <a16:creationId xmlns:a16="http://schemas.microsoft.com/office/drawing/2014/main" id="{79B59AAF-9C24-4A4F-A869-A23CD942DB3F}"/>
              </a:ext>
            </a:extLst>
          </p:cNvPr>
          <p:cNvSpPr txBox="1"/>
          <p:nvPr/>
        </p:nvSpPr>
        <p:spPr>
          <a:xfrm>
            <a:off x="7242966" y="2080453"/>
            <a:ext cx="4446270" cy="556371"/>
          </a:xfrm>
          <a:prstGeom prst="rect">
            <a:avLst/>
          </a:prstGeom>
        </p:spPr>
        <p:txBody>
          <a:bodyPr vert="horz" wrap="square" lIns="0" tIns="0" rIns="0" bIns="0" rtlCol="0">
            <a:spAutoFit/>
          </a:bodyPr>
          <a:lstStyle/>
          <a:p>
            <a:pPr marL="12700" marR="5080" algn="ctr">
              <a:lnSpc>
                <a:spcPct val="135000"/>
              </a:lnSpc>
            </a:pPr>
            <a:r>
              <a:rPr lang="en-US" sz="1200" spc="15">
                <a:solidFill>
                  <a:srgbClr val="31312F"/>
                </a:solidFill>
                <a:latin typeface="EYInterstate Light" panose="02000506000000020004" pitchFamily="2" charset="0"/>
                <a:cs typeface="Arial"/>
              </a:rPr>
              <a:t>Out of about </a:t>
            </a:r>
            <a:r>
              <a:rPr lang="en-US" sz="1600" spc="15">
                <a:solidFill>
                  <a:srgbClr val="FFC000"/>
                </a:solidFill>
                <a:latin typeface="EYInterstate Light" panose="02000506000000020004" pitchFamily="2" charset="0"/>
                <a:cs typeface="Arial"/>
              </a:rPr>
              <a:t>one million </a:t>
            </a:r>
            <a:r>
              <a:rPr lang="en-US" sz="1200" spc="15">
                <a:solidFill>
                  <a:srgbClr val="31312F"/>
                </a:solidFill>
                <a:latin typeface="EYInterstate Light" panose="02000506000000020004" pitchFamily="2" charset="0"/>
                <a:cs typeface="Arial"/>
              </a:rPr>
              <a:t>agricultural workers, migrants remain a fundamental resource:</a:t>
            </a:r>
          </a:p>
        </p:txBody>
      </p:sp>
      <p:sp>
        <p:nvSpPr>
          <p:cNvPr id="33" name="Rectangle 32">
            <a:extLst>
              <a:ext uri="{FF2B5EF4-FFF2-40B4-BE49-F238E27FC236}">
                <a16:creationId xmlns:a16="http://schemas.microsoft.com/office/drawing/2014/main" id="{ACECA0D9-E7C5-4D9D-BBF0-6B56206B582B}"/>
              </a:ext>
            </a:extLst>
          </p:cNvPr>
          <p:cNvSpPr/>
          <p:nvPr/>
        </p:nvSpPr>
        <p:spPr>
          <a:xfrm>
            <a:off x="7742044" y="2841125"/>
            <a:ext cx="6096000" cy="1003352"/>
          </a:xfrm>
          <a:prstGeom prst="rect">
            <a:avLst/>
          </a:prstGeom>
        </p:spPr>
        <p:txBody>
          <a:bodyPr>
            <a:spAutoFit/>
          </a:bodyPr>
          <a:lstStyle/>
          <a:p>
            <a:pPr lvl="0">
              <a:lnSpc>
                <a:spcPct val="85000"/>
              </a:lnSpc>
              <a:spcAft>
                <a:spcPts val="600"/>
              </a:spcAft>
              <a:buClr>
                <a:srgbClr val="FFE600"/>
              </a:buClr>
              <a:buSzPct val="70000"/>
            </a:pPr>
            <a:r>
              <a:rPr lang="it-IT" sz="1200" dirty="0">
                <a:solidFill>
                  <a:srgbClr val="000000"/>
                </a:solidFill>
                <a:latin typeface="EYInterstate Light" panose="02000506000000020004" pitchFamily="2" charset="0"/>
              </a:rPr>
              <a:t>2017: </a:t>
            </a:r>
            <a:r>
              <a:rPr lang="it-IT" sz="1400" dirty="0">
                <a:solidFill>
                  <a:srgbClr val="FFC000"/>
                </a:solidFill>
                <a:latin typeface="EYInterstate Light" panose="02000506000000020004" pitchFamily="2" charset="0"/>
              </a:rPr>
              <a:t>286.940</a:t>
            </a:r>
            <a:r>
              <a:rPr lang="it-IT" sz="1600" dirty="0">
                <a:solidFill>
                  <a:srgbClr val="FFC000"/>
                </a:solidFill>
                <a:latin typeface="EYInterstate Light" panose="02000506000000020004" pitchFamily="2" charset="0"/>
              </a:rPr>
              <a:t> </a:t>
            </a:r>
            <a:r>
              <a:rPr lang="it-IT" sz="1200" dirty="0" err="1">
                <a:solidFill>
                  <a:srgbClr val="000000"/>
                </a:solidFill>
                <a:latin typeface="EYInterstate Light" panose="02000506000000020004" pitchFamily="2" charset="0"/>
              </a:rPr>
              <a:t>migrants</a:t>
            </a:r>
            <a:r>
              <a:rPr lang="it-IT" sz="1200" dirty="0">
                <a:solidFill>
                  <a:srgbClr val="000000"/>
                </a:solidFill>
                <a:latin typeface="EYInterstate Light" panose="02000506000000020004" pitchFamily="2" charset="0"/>
              </a:rPr>
              <a:t> workers of </a:t>
            </a:r>
            <a:r>
              <a:rPr lang="it-IT" sz="1200" dirty="0" err="1">
                <a:solidFill>
                  <a:srgbClr val="000000"/>
                </a:solidFill>
                <a:latin typeface="EYInterstate Light" panose="02000506000000020004" pitchFamily="2" charset="0"/>
              </a:rPr>
              <a:t>which</a:t>
            </a:r>
            <a:r>
              <a:rPr lang="it-IT" sz="1200" dirty="0">
                <a:solidFill>
                  <a:srgbClr val="000000"/>
                </a:solidFill>
                <a:latin typeface="EYInterstate Light" panose="02000506000000020004" pitchFamily="2" charset="0"/>
              </a:rPr>
              <a:t>:</a:t>
            </a:r>
          </a:p>
          <a:p>
            <a:pPr lvl="0">
              <a:lnSpc>
                <a:spcPct val="85000"/>
              </a:lnSpc>
              <a:spcAft>
                <a:spcPts val="600"/>
              </a:spcAft>
              <a:buClr>
                <a:srgbClr val="FFE600"/>
              </a:buClr>
              <a:buSzPct val="70000"/>
            </a:pPr>
            <a:endParaRPr lang="it-IT" sz="1200" dirty="0">
              <a:solidFill>
                <a:srgbClr val="000000"/>
              </a:solidFill>
              <a:latin typeface="EYInterstate Light" panose="02000506000000020004" pitchFamily="2" charset="0"/>
            </a:endParaRPr>
          </a:p>
          <a:p>
            <a:pPr marL="171450" lvl="0" indent="-171450">
              <a:lnSpc>
                <a:spcPct val="85000"/>
              </a:lnSpc>
              <a:spcAft>
                <a:spcPts val="600"/>
              </a:spcAft>
              <a:buClr>
                <a:srgbClr val="FFE600"/>
              </a:buClr>
              <a:buSzPct val="70000"/>
              <a:buFont typeface="Arial" panose="020B0604020202020204" pitchFamily="34" charset="0"/>
              <a:buChar char="•"/>
            </a:pPr>
            <a:r>
              <a:rPr lang="en-US" sz="1200" dirty="0">
                <a:solidFill>
                  <a:srgbClr val="000000"/>
                </a:solidFill>
                <a:latin typeface="EYInterstate Light" panose="02000506000000020004" pitchFamily="2" charset="0"/>
              </a:rPr>
              <a:t>  151,706 from the EU (53%)</a:t>
            </a:r>
          </a:p>
          <a:p>
            <a:pPr lvl="0">
              <a:lnSpc>
                <a:spcPct val="85000"/>
              </a:lnSpc>
              <a:spcAft>
                <a:spcPts val="600"/>
              </a:spcAft>
              <a:buClr>
                <a:srgbClr val="FFE600"/>
              </a:buClr>
              <a:buSzPct val="70000"/>
            </a:pPr>
            <a:r>
              <a:rPr lang="en-US" sz="1200" dirty="0">
                <a:solidFill>
                  <a:srgbClr val="000000"/>
                </a:solidFill>
                <a:latin typeface="EYInterstate Light" panose="02000506000000020004" pitchFamily="2" charset="0"/>
              </a:rPr>
              <a:t>   and 135,234 from non-EU countries (47%).</a:t>
            </a:r>
          </a:p>
        </p:txBody>
      </p:sp>
      <p:sp>
        <p:nvSpPr>
          <p:cNvPr id="34" name="Rectangle: Rounded Corners 33">
            <a:extLst>
              <a:ext uri="{FF2B5EF4-FFF2-40B4-BE49-F238E27FC236}">
                <a16:creationId xmlns:a16="http://schemas.microsoft.com/office/drawing/2014/main" id="{6178B07E-D7A0-4B5C-B91C-264E2AF56049}"/>
              </a:ext>
            </a:extLst>
          </p:cNvPr>
          <p:cNvSpPr/>
          <p:nvPr/>
        </p:nvSpPr>
        <p:spPr>
          <a:xfrm>
            <a:off x="7242966" y="1263192"/>
            <a:ext cx="4512259" cy="2749596"/>
          </a:xfrm>
          <a:prstGeom prst="roundRect">
            <a:avLst/>
          </a:prstGeom>
          <a:no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pic>
        <p:nvPicPr>
          <p:cNvPr id="35" name="Picture 34">
            <a:extLst>
              <a:ext uri="{FF2B5EF4-FFF2-40B4-BE49-F238E27FC236}">
                <a16:creationId xmlns:a16="http://schemas.microsoft.com/office/drawing/2014/main" id="{719874C7-D7EA-4329-A787-226BAE2F6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0946" y="1181662"/>
            <a:ext cx="611390" cy="611390"/>
          </a:xfrm>
          <a:prstGeom prst="rect">
            <a:avLst/>
          </a:prstGeom>
        </p:spPr>
      </p:pic>
      <p:sp>
        <p:nvSpPr>
          <p:cNvPr id="37" name="TextBox 36">
            <a:extLst>
              <a:ext uri="{FF2B5EF4-FFF2-40B4-BE49-F238E27FC236}">
                <a16:creationId xmlns:a16="http://schemas.microsoft.com/office/drawing/2014/main" id="{259862D7-7B67-4096-AF5B-61862D43A96D}"/>
              </a:ext>
            </a:extLst>
          </p:cNvPr>
          <p:cNvSpPr txBox="1"/>
          <p:nvPr/>
        </p:nvSpPr>
        <p:spPr>
          <a:xfrm>
            <a:off x="7448925" y="4518220"/>
            <a:ext cx="4239050" cy="1912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a:latin typeface="EYInterstate Light" panose="02000506000000020004" pitchFamily="2" charset="0"/>
              </a:rPr>
              <a:t>To these data must be added the estimates on undeclared work:</a:t>
            </a:r>
          </a:p>
          <a:p>
            <a:pPr>
              <a:lnSpc>
                <a:spcPct val="85000"/>
              </a:lnSpc>
              <a:spcAft>
                <a:spcPts val="600"/>
              </a:spcAft>
              <a:buClr>
                <a:schemeClr val="accent2"/>
              </a:buClr>
              <a:buSzPct val="70000"/>
            </a:pPr>
            <a:endParaRPr lang="en-US" sz="1200">
              <a:latin typeface="EYInterstate Light" panose="02000506000000020004" pitchFamily="2" charset="0"/>
            </a:endParaRPr>
          </a:p>
          <a:p>
            <a:pPr marL="171450" indent="-171450">
              <a:lnSpc>
                <a:spcPct val="85000"/>
              </a:lnSpc>
              <a:spcAft>
                <a:spcPts val="600"/>
              </a:spcAft>
              <a:buClr>
                <a:schemeClr val="accent2"/>
              </a:buClr>
              <a:buSzPct val="70000"/>
              <a:buFont typeface="Wingdings" panose="05000000000000000000" pitchFamily="2" charset="2"/>
              <a:buChar char="§"/>
            </a:pPr>
            <a:r>
              <a:rPr lang="en-US" sz="1400">
                <a:solidFill>
                  <a:srgbClr val="FFC000"/>
                </a:solidFill>
                <a:latin typeface="EYInterstate Light" panose="02000506000000020004" pitchFamily="2" charset="0"/>
              </a:rPr>
              <a:t>405,000</a:t>
            </a:r>
            <a:r>
              <a:rPr lang="en-US" sz="1200">
                <a:latin typeface="EYInterstate Light" panose="02000506000000020004" pitchFamily="2" charset="0"/>
              </a:rPr>
              <a:t> Foreign workers in agriculture (between regular and irregular)</a:t>
            </a:r>
          </a:p>
          <a:p>
            <a:pPr marL="171450" indent="-171450">
              <a:lnSpc>
                <a:spcPct val="85000"/>
              </a:lnSpc>
              <a:spcAft>
                <a:spcPts val="600"/>
              </a:spcAft>
              <a:buClr>
                <a:schemeClr val="accent2"/>
              </a:buClr>
              <a:buSzPct val="70000"/>
              <a:buFont typeface="Wingdings" panose="05000000000000000000" pitchFamily="2" charset="2"/>
              <a:buChar char="§"/>
            </a:pPr>
            <a:endParaRPr lang="en-US" sz="1200">
              <a:latin typeface="EYInterstate Light" panose="02000506000000020004" pitchFamily="2" charset="0"/>
            </a:endParaRPr>
          </a:p>
          <a:p>
            <a:pPr>
              <a:lnSpc>
                <a:spcPct val="85000"/>
              </a:lnSpc>
              <a:spcAft>
                <a:spcPts val="600"/>
              </a:spcAft>
              <a:buClr>
                <a:schemeClr val="accent2"/>
              </a:buClr>
              <a:buSzPct val="70000"/>
            </a:pPr>
            <a:r>
              <a:rPr lang="en-US" sz="1200">
                <a:latin typeface="EYInterstate Light" panose="02000506000000020004" pitchFamily="2" charset="0"/>
              </a:rPr>
              <a:t>of which </a:t>
            </a:r>
            <a:r>
              <a:rPr lang="en-US" sz="1400">
                <a:solidFill>
                  <a:srgbClr val="FFC000"/>
                </a:solidFill>
                <a:latin typeface="EYInterstate Light" panose="02000506000000020004" pitchFamily="2" charset="0"/>
              </a:rPr>
              <a:t>16.5%</a:t>
            </a:r>
            <a:r>
              <a:rPr lang="en-US" sz="1200">
                <a:latin typeface="EYInterstate Light" panose="02000506000000020004" pitchFamily="2" charset="0"/>
              </a:rPr>
              <a:t> have an informal employment relationship (67,000 units) and </a:t>
            </a:r>
            <a:r>
              <a:rPr lang="en-US" sz="1400">
                <a:solidFill>
                  <a:srgbClr val="FFC000"/>
                </a:solidFill>
                <a:latin typeface="EYInterstate Light" panose="02000506000000020004" pitchFamily="2" charset="0"/>
              </a:rPr>
              <a:t>38.7%</a:t>
            </a:r>
            <a:r>
              <a:rPr lang="en-US" sz="1200">
                <a:latin typeface="EYInterstate Light" panose="02000506000000020004" pitchFamily="2" charset="0"/>
              </a:rPr>
              <a:t> a non-union salary (157,000 units</a:t>
            </a:r>
          </a:p>
          <a:p>
            <a:pPr>
              <a:lnSpc>
                <a:spcPct val="85000"/>
              </a:lnSpc>
              <a:spcAft>
                <a:spcPts val="600"/>
              </a:spcAft>
              <a:buClr>
                <a:schemeClr val="accent2"/>
              </a:buClr>
              <a:buSzPct val="70000"/>
            </a:pPr>
            <a:endParaRPr lang="it-IT" sz="1200"/>
          </a:p>
        </p:txBody>
      </p:sp>
      <p:sp>
        <p:nvSpPr>
          <p:cNvPr id="38" name="Rectangle: Rounded Corners 37">
            <a:extLst>
              <a:ext uri="{FF2B5EF4-FFF2-40B4-BE49-F238E27FC236}">
                <a16:creationId xmlns:a16="http://schemas.microsoft.com/office/drawing/2014/main" id="{99E57A98-6F65-4E18-B50D-2C859E721AA8}"/>
              </a:ext>
            </a:extLst>
          </p:cNvPr>
          <p:cNvSpPr/>
          <p:nvPr/>
        </p:nvSpPr>
        <p:spPr>
          <a:xfrm>
            <a:off x="7242966" y="4290763"/>
            <a:ext cx="4512259" cy="2254082"/>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a:solidFill>
                <a:schemeClr val="tx1"/>
              </a:solidFill>
            </a:endParaRPr>
          </a:p>
        </p:txBody>
      </p:sp>
      <p:pic>
        <p:nvPicPr>
          <p:cNvPr id="42" name="Picture 41">
            <a:extLst>
              <a:ext uri="{FF2B5EF4-FFF2-40B4-BE49-F238E27FC236}">
                <a16:creationId xmlns:a16="http://schemas.microsoft.com/office/drawing/2014/main" id="{4F901C13-2370-4772-9E52-B34398DFA8F6}"/>
              </a:ext>
            </a:extLst>
          </p:cNvPr>
          <p:cNvPicPr>
            <a:picLocks noChangeAspect="1"/>
          </p:cNvPicPr>
          <p:nvPr/>
        </p:nvPicPr>
        <p:blipFill>
          <a:blip r:embed="rId3"/>
          <a:stretch>
            <a:fillRect/>
          </a:stretch>
        </p:blipFill>
        <p:spPr>
          <a:xfrm>
            <a:off x="11337519" y="6036160"/>
            <a:ext cx="803801" cy="789781"/>
          </a:xfrm>
          <a:prstGeom prst="rect">
            <a:avLst/>
          </a:prstGeom>
        </p:spPr>
      </p:pic>
      <p:pic>
        <p:nvPicPr>
          <p:cNvPr id="52" name="Picture 51">
            <a:extLst>
              <a:ext uri="{FF2B5EF4-FFF2-40B4-BE49-F238E27FC236}">
                <a16:creationId xmlns:a16="http://schemas.microsoft.com/office/drawing/2014/main" id="{315683E1-9497-45BB-A19A-F9391D52C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80" y="1487357"/>
            <a:ext cx="2872202" cy="2436706"/>
          </a:xfrm>
          <a:prstGeom prst="rect">
            <a:avLst/>
          </a:prstGeom>
        </p:spPr>
      </p:pic>
      <p:sp>
        <p:nvSpPr>
          <p:cNvPr id="53" name="TextBox 52">
            <a:extLst>
              <a:ext uri="{FF2B5EF4-FFF2-40B4-BE49-F238E27FC236}">
                <a16:creationId xmlns:a16="http://schemas.microsoft.com/office/drawing/2014/main" id="{A57C6202-6296-4915-8A08-3E9E31A62DA2}"/>
              </a:ext>
            </a:extLst>
          </p:cNvPr>
          <p:cNvSpPr txBox="1"/>
          <p:nvPr/>
        </p:nvSpPr>
        <p:spPr>
          <a:xfrm>
            <a:off x="2739761" y="1377327"/>
            <a:ext cx="3071573"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1400">
                <a:solidFill>
                  <a:srgbClr val="996633"/>
                </a:solidFill>
              </a:rPr>
              <a:t>Migrant workers 28%</a:t>
            </a:r>
          </a:p>
        </p:txBody>
      </p:sp>
      <p:pic>
        <p:nvPicPr>
          <p:cNvPr id="55" name="Picture 54">
            <a:extLst>
              <a:ext uri="{FF2B5EF4-FFF2-40B4-BE49-F238E27FC236}">
                <a16:creationId xmlns:a16="http://schemas.microsoft.com/office/drawing/2014/main" id="{E73F162C-EBC1-4417-BD41-33CA69770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1993" y="3844477"/>
            <a:ext cx="3494984" cy="2845212"/>
          </a:xfrm>
          <a:prstGeom prst="rect">
            <a:avLst/>
          </a:prstGeom>
        </p:spPr>
      </p:pic>
      <p:pic>
        <p:nvPicPr>
          <p:cNvPr id="56" name="Picture 55">
            <a:extLst>
              <a:ext uri="{FF2B5EF4-FFF2-40B4-BE49-F238E27FC236}">
                <a16:creationId xmlns:a16="http://schemas.microsoft.com/office/drawing/2014/main" id="{9AE3F7BA-9107-4271-A9B8-BC950EC8CE7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927" t="18629" r="17788" b="55314"/>
          <a:stretch/>
        </p:blipFill>
        <p:spPr>
          <a:xfrm>
            <a:off x="9876168" y="170315"/>
            <a:ext cx="1075669" cy="422850"/>
          </a:xfrm>
          <a:prstGeom prst="rect">
            <a:avLst/>
          </a:prstGeom>
        </p:spPr>
      </p:pic>
      <p:pic>
        <p:nvPicPr>
          <p:cNvPr id="57" name="Immagine 4">
            <a:extLst>
              <a:ext uri="{FF2B5EF4-FFF2-40B4-BE49-F238E27FC236}">
                <a16:creationId xmlns:a16="http://schemas.microsoft.com/office/drawing/2014/main" id="{95ADF637-73DD-4D82-8EEA-F70CA6D922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3698" y="230787"/>
            <a:ext cx="819639" cy="301907"/>
          </a:xfrm>
          <a:prstGeom prst="rect">
            <a:avLst/>
          </a:prstGeom>
        </p:spPr>
      </p:pic>
    </p:spTree>
    <p:extLst>
      <p:ext uri="{BB962C8B-B14F-4D97-AF65-F5344CB8AC3E}">
        <p14:creationId xmlns:p14="http://schemas.microsoft.com/office/powerpoint/2010/main" val="1443475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err="1"/>
              <a:t>Resources</a:t>
            </a:r>
            <a:endParaRPr lang="it-IT"/>
          </a:p>
        </p:txBody>
      </p:sp>
      <p:sp>
        <p:nvSpPr>
          <p:cNvPr id="2" name="Rectangle 1">
            <a:extLst>
              <a:ext uri="{FF2B5EF4-FFF2-40B4-BE49-F238E27FC236}">
                <a16:creationId xmlns:a16="http://schemas.microsoft.com/office/drawing/2014/main" id="{790C0251-8EC4-4412-A678-0EAED7F364EA}"/>
              </a:ext>
            </a:extLst>
          </p:cNvPr>
          <p:cNvSpPr/>
          <p:nvPr/>
        </p:nvSpPr>
        <p:spPr>
          <a:xfrm>
            <a:off x="318910" y="995680"/>
            <a:ext cx="11651420"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https://www.europarl.europa.eu/RegData/etudes/BRIE/2017/599353/EPRS_BRI(2017)599353_EN.pdf</a:t>
            </a:r>
            <a:r>
              <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https://www.eurofound.europa.eu/observatories/</a:t>
            </a:r>
            <a:r>
              <a:rPr kumimoji="0" lang="en-GB" sz="1800" b="0" i="0" u="sng" strike="noStrike" kern="1200" cap="none" spc="0" normalizeH="0" baseline="0" noProof="0" dirty="0" err="1">
                <a:ln>
                  <a:noFill/>
                </a:ln>
                <a:solidFill>
                  <a:srgbClr val="0000FF"/>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eurwork</a:t>
            </a: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val="tx"/>
                    </a:ext>
                  </a:extLst>
                </a:hlinkClick>
              </a:rPr>
              <a:t>/industrial-relations-dictionary/social-dumping#:~:text=Social%20dumping%20is%20a%20hotly,at%20the%20exploitation%20of%20workers.&amp;text=Andr%C3%A9%20Sapir%20(2015)%20uses%20the,countries%20with%20lower%20social%20conditions</a:t>
            </a: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https://www.europarl.europa.eu/RegData/etudes/BRIE/2017/599353/EPRS_BRI(2017)599353_EN.pdf</a:t>
            </a:r>
            <a:endPar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sng" dirty="0">
              <a:solidFill>
                <a:srgbClr val="0000FF"/>
              </a:solidFill>
              <a:latin typeface="Calibri" panose="020F0502020204030204" pitchFamily="34" charset="0"/>
            </a:endParaRPr>
          </a:p>
          <a:p>
            <a:pPr lvl="0">
              <a:defRPr/>
            </a:pPr>
            <a:r>
              <a:rPr lang="it-IT" dirty="0">
                <a:hlinkClick r:id="rId4"/>
              </a:rPr>
              <a:t>https://www.lavoro.gov.it/priorita/Documents/Piano-Triennale-contrasto-a-sfruttamento-lavorativo-in-agricoltura-e-al-caporalato-2020-2022.pdf</a:t>
            </a:r>
            <a:endPar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5">
                  <a:extLst>
                    <a:ext uri="{A12FA001-AC4F-418D-AE19-62706E023703}">
                      <ahyp:hlinkClr xmlns:ahyp="http://schemas.microsoft.com/office/drawing/2018/hyperlinkcolor" val="tx"/>
                    </a:ext>
                  </a:extLst>
                </a:hlinkClick>
              </a:rPr>
              <a:t>https://www.flai.it/osservatoriopr/il-rapporto/</a:t>
            </a:r>
            <a:endPar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771B77AB-D27D-462C-A629-6E7880C69AD8}"/>
              </a:ext>
            </a:extLst>
          </p:cNvPr>
          <p:cNvPicPr>
            <a:picLocks noChangeAspect="1"/>
          </p:cNvPicPr>
          <p:nvPr/>
        </p:nvPicPr>
        <p:blipFill rotWithShape="1">
          <a:blip r:embed="rId6">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5" name="Immagine 4">
            <a:extLst>
              <a:ext uri="{FF2B5EF4-FFF2-40B4-BE49-F238E27FC236}">
                <a16:creationId xmlns:a16="http://schemas.microsoft.com/office/drawing/2014/main" id="{37397C42-35B2-4AC1-97AD-A5A74E742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375636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849747" y="231462"/>
            <a:ext cx="10972800" cy="804672"/>
          </a:xfrm>
        </p:spPr>
        <p:txBody>
          <a:bodyPr anchor="ctr"/>
          <a:lstStyle/>
          <a:p>
            <a:r>
              <a:rPr lang="it-IT" sz="2800"/>
              <a:t>Agenda</a:t>
            </a:r>
          </a:p>
        </p:txBody>
      </p:sp>
      <p:grpSp>
        <p:nvGrpSpPr>
          <p:cNvPr id="27" name="Group 26">
            <a:extLst>
              <a:ext uri="{FF2B5EF4-FFF2-40B4-BE49-F238E27FC236}">
                <a16:creationId xmlns:a16="http://schemas.microsoft.com/office/drawing/2014/main" id="{CE536FE3-6E44-41C4-8F26-43862FA3E719}"/>
              </a:ext>
            </a:extLst>
          </p:cNvPr>
          <p:cNvGrpSpPr/>
          <p:nvPr/>
        </p:nvGrpSpPr>
        <p:grpSpPr>
          <a:xfrm flipH="1">
            <a:off x="718849" y="2371680"/>
            <a:ext cx="5239496" cy="683871"/>
            <a:chOff x="5800164" y="1625600"/>
            <a:chExt cx="3088342" cy="806824"/>
          </a:xfrm>
        </p:grpSpPr>
        <p:sp>
          <p:nvSpPr>
            <p:cNvPr id="28" name="Rectangle: Rounded Corners 27">
              <a:extLst>
                <a:ext uri="{FF2B5EF4-FFF2-40B4-BE49-F238E27FC236}">
                  <a16:creationId xmlns:a16="http://schemas.microsoft.com/office/drawing/2014/main" id="{2216F056-4E6D-488A-AED2-D28EA14AABCE}"/>
                </a:ext>
              </a:extLst>
            </p:cNvPr>
            <p:cNvSpPr/>
            <p:nvPr/>
          </p:nvSpPr>
          <p:spPr>
            <a:xfrm>
              <a:off x="5800164" y="1625600"/>
              <a:ext cx="3088342" cy="806824"/>
            </a:xfrm>
            <a:prstGeom prst="roundRect">
              <a:avLst>
                <a:gd name="adj" fmla="val 50000"/>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srgbClr val="2E2E38"/>
                </a:solidFill>
                <a:effectLst/>
                <a:uLnTx/>
                <a:uFillTx/>
                <a:latin typeface="EYInterstate Light"/>
                <a:ea typeface="+mn-ea"/>
                <a:cs typeface="+mn-cs"/>
              </a:endParaRPr>
            </a:p>
          </p:txBody>
        </p:sp>
        <p:sp>
          <p:nvSpPr>
            <p:cNvPr id="29" name="Rectangle: Rounded Corners 28">
              <a:extLst>
                <a:ext uri="{FF2B5EF4-FFF2-40B4-BE49-F238E27FC236}">
                  <a16:creationId xmlns:a16="http://schemas.microsoft.com/office/drawing/2014/main" id="{891BD288-6A45-4D2B-ACA7-40A22A172462}"/>
                </a:ext>
              </a:extLst>
            </p:cNvPr>
            <p:cNvSpPr/>
            <p:nvPr/>
          </p:nvSpPr>
          <p:spPr>
            <a:xfrm>
              <a:off x="5927351" y="1780240"/>
              <a:ext cx="2420879" cy="497542"/>
            </a:xfrm>
            <a:prstGeom prst="roundRect">
              <a:avLst>
                <a:gd name="adj" fmla="val 50000"/>
              </a:avLst>
            </a:prstGeom>
            <a:solidFill>
              <a:srgbClr val="00206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a:ln>
                    <a:noFill/>
                  </a:ln>
                  <a:solidFill>
                    <a:schemeClr val="tx2"/>
                  </a:solidFill>
                  <a:effectLst/>
                  <a:uLnTx/>
                  <a:uFillTx/>
                  <a:latin typeface="EYInterstate Light"/>
                  <a:ea typeface="+mn-ea"/>
                  <a:cs typeface="+mn-cs"/>
                </a:rPr>
                <a:t>The </a:t>
              </a:r>
              <a:r>
                <a:rPr kumimoji="0" lang="it-IT" sz="1800" b="0" i="0" u="none" strike="noStrike" kern="0" cap="none" spc="0" normalizeH="0" baseline="0" noProof="0" err="1">
                  <a:ln>
                    <a:noFill/>
                  </a:ln>
                  <a:solidFill>
                    <a:schemeClr val="tx2"/>
                  </a:solidFill>
                  <a:effectLst/>
                  <a:uLnTx/>
                  <a:uFillTx/>
                  <a:latin typeface="EYInterstate Light"/>
                  <a:ea typeface="+mn-ea"/>
                  <a:cs typeface="+mn-cs"/>
                </a:rPr>
                <a:t>primary</a:t>
              </a:r>
              <a:r>
                <a:rPr kumimoji="0" lang="it-IT" sz="1800" b="0" i="0" u="none" strike="noStrike" kern="0" cap="none" spc="0" normalizeH="0" baseline="0" noProof="0">
                  <a:ln>
                    <a:noFill/>
                  </a:ln>
                  <a:solidFill>
                    <a:schemeClr val="tx2"/>
                  </a:solidFill>
                  <a:effectLst/>
                  <a:uLnTx/>
                  <a:uFillTx/>
                  <a:latin typeface="EYInterstate Light"/>
                  <a:ea typeface="+mn-ea"/>
                  <a:cs typeface="+mn-cs"/>
                </a:rPr>
                <a:t> </a:t>
              </a:r>
              <a:r>
                <a:rPr kumimoji="0" lang="it-IT" sz="1800" b="0" i="0" u="none" strike="noStrike" kern="0" cap="none" spc="0" normalizeH="0" baseline="0" noProof="0" err="1">
                  <a:ln>
                    <a:noFill/>
                  </a:ln>
                  <a:solidFill>
                    <a:schemeClr val="tx2"/>
                  </a:solidFill>
                  <a:effectLst/>
                  <a:uLnTx/>
                  <a:uFillTx/>
                  <a:latin typeface="EYInterstate Light"/>
                  <a:ea typeface="+mn-ea"/>
                  <a:cs typeface="+mn-cs"/>
                </a:rPr>
                <a:t>sector</a:t>
              </a:r>
              <a:r>
                <a:rPr kumimoji="0" lang="it-IT" sz="1800" b="0" i="0" u="none" strike="noStrike" kern="0" cap="none" spc="0" normalizeH="0" baseline="0" noProof="0">
                  <a:ln>
                    <a:noFill/>
                  </a:ln>
                  <a:solidFill>
                    <a:schemeClr val="tx2"/>
                  </a:solidFill>
                  <a:effectLst/>
                  <a:uLnTx/>
                  <a:uFillTx/>
                  <a:latin typeface="EYInterstate Light"/>
                  <a:ea typeface="+mn-ea"/>
                  <a:cs typeface="+mn-cs"/>
                </a:rPr>
                <a:t> in Italy</a:t>
              </a:r>
            </a:p>
          </p:txBody>
        </p:sp>
      </p:grpSp>
      <p:sp>
        <p:nvSpPr>
          <p:cNvPr id="33" name="Oval 32">
            <a:extLst>
              <a:ext uri="{FF2B5EF4-FFF2-40B4-BE49-F238E27FC236}">
                <a16:creationId xmlns:a16="http://schemas.microsoft.com/office/drawing/2014/main" id="{20EAEBD0-5F35-4D71-B361-8B750ACF3DAC}"/>
              </a:ext>
            </a:extLst>
          </p:cNvPr>
          <p:cNvSpPr/>
          <p:nvPr/>
        </p:nvSpPr>
        <p:spPr>
          <a:xfrm flipH="1">
            <a:off x="958626" y="2489408"/>
            <a:ext cx="442162" cy="421720"/>
          </a:xfrm>
          <a:prstGeom prst="ellipse">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2"/>
                </a:solidFill>
                <a:effectLst/>
                <a:uLnTx/>
                <a:uFillTx/>
                <a:latin typeface="EYInterstate Light"/>
                <a:ea typeface="+mn-ea"/>
                <a:cs typeface="+mn-cs"/>
              </a:rPr>
              <a:t>2</a:t>
            </a:r>
          </a:p>
        </p:txBody>
      </p:sp>
      <p:grpSp>
        <p:nvGrpSpPr>
          <p:cNvPr id="35" name="Group 34">
            <a:extLst>
              <a:ext uri="{FF2B5EF4-FFF2-40B4-BE49-F238E27FC236}">
                <a16:creationId xmlns:a16="http://schemas.microsoft.com/office/drawing/2014/main" id="{104DF4E1-6E1F-4F14-8671-246F0F1FF833}"/>
              </a:ext>
            </a:extLst>
          </p:cNvPr>
          <p:cNvGrpSpPr/>
          <p:nvPr/>
        </p:nvGrpSpPr>
        <p:grpSpPr>
          <a:xfrm flipH="1">
            <a:off x="718849" y="3406895"/>
            <a:ext cx="5239498" cy="683871"/>
            <a:chOff x="5800164" y="1625600"/>
            <a:chExt cx="3088342" cy="806824"/>
          </a:xfrm>
        </p:grpSpPr>
        <p:sp>
          <p:nvSpPr>
            <p:cNvPr id="36" name="Rectangle: Rounded Corners 35">
              <a:extLst>
                <a:ext uri="{FF2B5EF4-FFF2-40B4-BE49-F238E27FC236}">
                  <a16:creationId xmlns:a16="http://schemas.microsoft.com/office/drawing/2014/main" id="{42792DAF-1953-4A22-BF0C-A788E05986C5}"/>
                </a:ext>
              </a:extLst>
            </p:cNvPr>
            <p:cNvSpPr/>
            <p:nvPr/>
          </p:nvSpPr>
          <p:spPr>
            <a:xfrm>
              <a:off x="5800164" y="1625600"/>
              <a:ext cx="3088342" cy="806824"/>
            </a:xfrm>
            <a:prstGeom prst="roundRect">
              <a:avLst>
                <a:gd name="adj" fmla="val 50000"/>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srgbClr val="2E2E38"/>
                </a:solidFill>
                <a:effectLst/>
                <a:uLnTx/>
                <a:uFillTx/>
                <a:latin typeface="EYInterstate Light"/>
                <a:ea typeface="+mn-ea"/>
                <a:cs typeface="+mn-cs"/>
              </a:endParaRPr>
            </a:p>
          </p:txBody>
        </p:sp>
        <p:sp>
          <p:nvSpPr>
            <p:cNvPr id="37" name="Rectangle: Rounded Corners 36">
              <a:extLst>
                <a:ext uri="{FF2B5EF4-FFF2-40B4-BE49-F238E27FC236}">
                  <a16:creationId xmlns:a16="http://schemas.microsoft.com/office/drawing/2014/main" id="{0F268AAA-B3C8-4BA1-AC98-0DCE693E85F2}"/>
                </a:ext>
              </a:extLst>
            </p:cNvPr>
            <p:cNvSpPr/>
            <p:nvPr/>
          </p:nvSpPr>
          <p:spPr>
            <a:xfrm>
              <a:off x="5927351" y="1780240"/>
              <a:ext cx="2420879" cy="497542"/>
            </a:xfrm>
            <a:prstGeom prst="roundRect">
              <a:avLst>
                <a:gd name="adj" fmla="val 50000"/>
              </a:avLst>
            </a:prstGeom>
            <a:solidFill>
              <a:srgbClr val="002060"/>
            </a:solidFill>
            <a:ln w="25400" cap="flat" cmpd="sng" algn="ctr">
              <a:solidFill>
                <a:srgbClr val="002060"/>
              </a:solidFill>
              <a:prstDash val="solid"/>
            </a:ln>
            <a:effectLst/>
          </p:spPr>
          <p:txBody>
            <a:bodyPr rtlCol="0" anchor="ctr"/>
            <a:lstStyle/>
            <a:p>
              <a:pPr lvl="0"/>
              <a:r>
                <a:rPr lang="en-US" kern="0" dirty="0">
                  <a:solidFill>
                    <a:schemeClr val="tx2"/>
                  </a:solidFill>
                  <a:latin typeface="EYInterstate Light"/>
                </a:rPr>
                <a:t>The main features of gangmasters</a:t>
              </a:r>
              <a:endParaRPr kumimoji="0" lang="it-IT" sz="1800" b="0" i="0" u="none" strike="noStrike" kern="0" cap="none" spc="0" normalizeH="0" baseline="0" noProof="0" dirty="0">
                <a:ln>
                  <a:noFill/>
                </a:ln>
                <a:solidFill>
                  <a:schemeClr val="tx2"/>
                </a:solidFill>
                <a:effectLst/>
                <a:uLnTx/>
                <a:uFillTx/>
                <a:latin typeface="EYInterstate Light"/>
                <a:ea typeface="+mn-ea"/>
                <a:cs typeface="+mn-cs"/>
              </a:endParaRPr>
            </a:p>
          </p:txBody>
        </p:sp>
      </p:grpSp>
      <p:sp>
        <p:nvSpPr>
          <p:cNvPr id="38" name="Oval 37">
            <a:extLst>
              <a:ext uri="{FF2B5EF4-FFF2-40B4-BE49-F238E27FC236}">
                <a16:creationId xmlns:a16="http://schemas.microsoft.com/office/drawing/2014/main" id="{E7952435-868E-4FC3-B4A4-C03EF532A7FC}"/>
              </a:ext>
            </a:extLst>
          </p:cNvPr>
          <p:cNvSpPr/>
          <p:nvPr/>
        </p:nvSpPr>
        <p:spPr>
          <a:xfrm flipH="1">
            <a:off x="958626" y="3524623"/>
            <a:ext cx="442162" cy="421720"/>
          </a:xfrm>
          <a:prstGeom prst="ellipse">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2"/>
                </a:solidFill>
                <a:effectLst/>
                <a:uLnTx/>
                <a:uFillTx/>
                <a:latin typeface="EYInterstate Light"/>
                <a:ea typeface="+mn-ea"/>
                <a:cs typeface="+mn-cs"/>
              </a:rPr>
              <a:t>3</a:t>
            </a:r>
          </a:p>
        </p:txBody>
      </p:sp>
      <p:grpSp>
        <p:nvGrpSpPr>
          <p:cNvPr id="44" name="Group 43">
            <a:extLst>
              <a:ext uri="{FF2B5EF4-FFF2-40B4-BE49-F238E27FC236}">
                <a16:creationId xmlns:a16="http://schemas.microsoft.com/office/drawing/2014/main" id="{625D5C2C-199D-4BA7-8B30-39542FB913CA}"/>
              </a:ext>
            </a:extLst>
          </p:cNvPr>
          <p:cNvGrpSpPr/>
          <p:nvPr/>
        </p:nvGrpSpPr>
        <p:grpSpPr>
          <a:xfrm flipH="1">
            <a:off x="718849" y="4391097"/>
            <a:ext cx="5239498" cy="683871"/>
            <a:chOff x="5800164" y="1625600"/>
            <a:chExt cx="3088342" cy="806824"/>
          </a:xfrm>
        </p:grpSpPr>
        <p:sp>
          <p:nvSpPr>
            <p:cNvPr id="45" name="Rectangle: Rounded Corners 44">
              <a:extLst>
                <a:ext uri="{FF2B5EF4-FFF2-40B4-BE49-F238E27FC236}">
                  <a16:creationId xmlns:a16="http://schemas.microsoft.com/office/drawing/2014/main" id="{9467C5CE-153B-4399-B586-E3B52C1E84D3}"/>
                </a:ext>
              </a:extLst>
            </p:cNvPr>
            <p:cNvSpPr/>
            <p:nvPr/>
          </p:nvSpPr>
          <p:spPr>
            <a:xfrm>
              <a:off x="5800164" y="1625600"/>
              <a:ext cx="3088342" cy="806824"/>
            </a:xfrm>
            <a:prstGeom prst="roundRect">
              <a:avLst>
                <a:gd name="adj" fmla="val 50000"/>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6" name="Rectangle: Rounded Corners 45">
              <a:extLst>
                <a:ext uri="{FF2B5EF4-FFF2-40B4-BE49-F238E27FC236}">
                  <a16:creationId xmlns:a16="http://schemas.microsoft.com/office/drawing/2014/main" id="{2AA2D0AA-BFCD-4A5D-AF7E-57F939B7BEB4}"/>
                </a:ext>
              </a:extLst>
            </p:cNvPr>
            <p:cNvSpPr/>
            <p:nvPr/>
          </p:nvSpPr>
          <p:spPr>
            <a:xfrm>
              <a:off x="5927351" y="1780240"/>
              <a:ext cx="2420879" cy="497542"/>
            </a:xfrm>
            <a:prstGeom prst="roundRect">
              <a:avLst>
                <a:gd name="adj" fmla="val 50000"/>
              </a:avLst>
            </a:prstGeom>
            <a:solidFill>
              <a:srgbClr val="002060"/>
            </a:solidFill>
            <a:ln w="25400" cap="flat" cmpd="sng" algn="ctr">
              <a:solidFill>
                <a:srgbClr val="002060"/>
              </a:solidFill>
              <a:prstDash val="solid"/>
            </a:ln>
            <a:effectLst/>
          </p:spPr>
          <p:txBody>
            <a:bodyPr rtlCol="0" anchor="ctr"/>
            <a:lstStyle/>
            <a:p>
              <a:pPr lvl="0"/>
              <a:r>
                <a:rPr lang="en-US" kern="0">
                  <a:solidFill>
                    <a:schemeClr val="tx2"/>
                  </a:solidFill>
                  <a:latin typeface="EYInterstate Light"/>
                </a:rPr>
                <a:t>How it works</a:t>
              </a:r>
              <a:endParaRPr kumimoji="0" lang="it-IT" sz="1800" b="0" i="0" u="none" strike="noStrike" kern="0" cap="none" spc="0" normalizeH="0" baseline="0" noProof="0">
                <a:ln>
                  <a:noFill/>
                </a:ln>
                <a:solidFill>
                  <a:schemeClr val="tx2"/>
                </a:solidFill>
                <a:effectLst/>
                <a:uLnTx/>
                <a:uFillTx/>
                <a:latin typeface="EYInterstate Light"/>
                <a:ea typeface="+mn-ea"/>
                <a:cs typeface="+mn-cs"/>
              </a:endParaRPr>
            </a:p>
          </p:txBody>
        </p:sp>
      </p:grpSp>
      <p:grpSp>
        <p:nvGrpSpPr>
          <p:cNvPr id="47" name="Group 46">
            <a:extLst>
              <a:ext uri="{FF2B5EF4-FFF2-40B4-BE49-F238E27FC236}">
                <a16:creationId xmlns:a16="http://schemas.microsoft.com/office/drawing/2014/main" id="{BDBFB965-A1EA-4B17-9E8A-5C7F94BC2E11}"/>
              </a:ext>
            </a:extLst>
          </p:cNvPr>
          <p:cNvGrpSpPr/>
          <p:nvPr/>
        </p:nvGrpSpPr>
        <p:grpSpPr>
          <a:xfrm flipH="1">
            <a:off x="718849" y="5295236"/>
            <a:ext cx="5239498" cy="683871"/>
            <a:chOff x="5800164" y="1625600"/>
            <a:chExt cx="3088342" cy="806824"/>
          </a:xfrm>
        </p:grpSpPr>
        <p:sp>
          <p:nvSpPr>
            <p:cNvPr id="48" name="Rectangle: Rounded Corners 47">
              <a:extLst>
                <a:ext uri="{FF2B5EF4-FFF2-40B4-BE49-F238E27FC236}">
                  <a16:creationId xmlns:a16="http://schemas.microsoft.com/office/drawing/2014/main" id="{DE72F357-5927-42E2-A056-3224B84699CF}"/>
                </a:ext>
              </a:extLst>
            </p:cNvPr>
            <p:cNvSpPr/>
            <p:nvPr/>
          </p:nvSpPr>
          <p:spPr>
            <a:xfrm>
              <a:off x="5800164" y="1625600"/>
              <a:ext cx="3088342" cy="806824"/>
            </a:xfrm>
            <a:prstGeom prst="roundRect">
              <a:avLst>
                <a:gd name="adj" fmla="val 50000"/>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srgbClr val="2E2E38"/>
                </a:solidFill>
                <a:effectLst/>
                <a:uLnTx/>
                <a:uFillTx/>
                <a:latin typeface="EYInterstate Light"/>
                <a:ea typeface="+mn-ea"/>
                <a:cs typeface="+mn-cs"/>
              </a:endParaRPr>
            </a:p>
          </p:txBody>
        </p:sp>
        <p:sp>
          <p:nvSpPr>
            <p:cNvPr id="49" name="Rectangle: Rounded Corners 48">
              <a:extLst>
                <a:ext uri="{FF2B5EF4-FFF2-40B4-BE49-F238E27FC236}">
                  <a16:creationId xmlns:a16="http://schemas.microsoft.com/office/drawing/2014/main" id="{C157C5C1-8A48-4373-8287-3984011E5179}"/>
                </a:ext>
              </a:extLst>
            </p:cNvPr>
            <p:cNvSpPr/>
            <p:nvPr/>
          </p:nvSpPr>
          <p:spPr>
            <a:xfrm>
              <a:off x="5927351" y="1780240"/>
              <a:ext cx="2420879" cy="497542"/>
            </a:xfrm>
            <a:prstGeom prst="roundRect">
              <a:avLst>
                <a:gd name="adj" fmla="val 50000"/>
              </a:avLst>
            </a:prstGeom>
            <a:solidFill>
              <a:srgbClr val="002060"/>
            </a:solidFill>
            <a:ln w="25400" cap="flat" cmpd="sng" algn="ctr">
              <a:solidFill>
                <a:srgbClr val="002060"/>
              </a:solidFill>
              <a:prstDash val="solid"/>
            </a:ln>
            <a:effectLst/>
          </p:spPr>
          <p:txBody>
            <a:bodyPr rtlCol="0" anchor="ctr"/>
            <a:lstStyle/>
            <a:p>
              <a:pPr lvl="0"/>
              <a:r>
                <a:rPr lang="en-US" kern="0">
                  <a:solidFill>
                    <a:schemeClr val="tx2"/>
                  </a:solidFill>
                  <a:latin typeface="EYInterstate Light"/>
                </a:rPr>
                <a:t>The legislative framework</a:t>
              </a:r>
              <a:endParaRPr kumimoji="0" lang="it-IT" sz="1800" b="0" i="0" u="none" strike="noStrike" kern="0" cap="none" spc="0" normalizeH="0" baseline="0" noProof="0">
                <a:ln>
                  <a:noFill/>
                </a:ln>
                <a:solidFill>
                  <a:schemeClr val="tx2"/>
                </a:solidFill>
                <a:effectLst/>
                <a:uLnTx/>
                <a:uFillTx/>
                <a:latin typeface="EYInterstate Light"/>
                <a:ea typeface="+mn-ea"/>
                <a:cs typeface="+mn-cs"/>
              </a:endParaRPr>
            </a:p>
          </p:txBody>
        </p:sp>
      </p:grpSp>
      <p:sp>
        <p:nvSpPr>
          <p:cNvPr id="50" name="Oval 49">
            <a:extLst>
              <a:ext uri="{FF2B5EF4-FFF2-40B4-BE49-F238E27FC236}">
                <a16:creationId xmlns:a16="http://schemas.microsoft.com/office/drawing/2014/main" id="{6399B71F-8096-48CD-96F6-ADD0F8DAA741}"/>
              </a:ext>
            </a:extLst>
          </p:cNvPr>
          <p:cNvSpPr/>
          <p:nvPr/>
        </p:nvSpPr>
        <p:spPr>
          <a:xfrm flipH="1">
            <a:off x="956068" y="4522171"/>
            <a:ext cx="442162" cy="421720"/>
          </a:xfrm>
          <a:prstGeom prst="ellipse">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2"/>
                </a:solidFill>
                <a:effectLst/>
                <a:uLnTx/>
                <a:uFillTx/>
                <a:latin typeface="EYInterstate Light"/>
                <a:ea typeface="+mn-ea"/>
                <a:cs typeface="+mn-cs"/>
              </a:rPr>
              <a:t>4</a:t>
            </a:r>
          </a:p>
        </p:txBody>
      </p:sp>
      <p:sp>
        <p:nvSpPr>
          <p:cNvPr id="51" name="Oval 50">
            <a:extLst>
              <a:ext uri="{FF2B5EF4-FFF2-40B4-BE49-F238E27FC236}">
                <a16:creationId xmlns:a16="http://schemas.microsoft.com/office/drawing/2014/main" id="{5F311A32-04F6-4C7D-90F7-B38188F1C1D3}"/>
              </a:ext>
            </a:extLst>
          </p:cNvPr>
          <p:cNvSpPr/>
          <p:nvPr/>
        </p:nvSpPr>
        <p:spPr>
          <a:xfrm flipH="1">
            <a:off x="956068" y="5426310"/>
            <a:ext cx="442162" cy="421720"/>
          </a:xfrm>
          <a:prstGeom prst="ellipse">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2"/>
                </a:solidFill>
                <a:effectLst/>
                <a:uLnTx/>
                <a:uFillTx/>
                <a:latin typeface="EYInterstate Light"/>
                <a:ea typeface="+mn-ea"/>
                <a:cs typeface="+mn-cs"/>
              </a:rPr>
              <a:t>5</a:t>
            </a:r>
          </a:p>
        </p:txBody>
      </p:sp>
      <p:grpSp>
        <p:nvGrpSpPr>
          <p:cNvPr id="56" name="Group 55">
            <a:extLst>
              <a:ext uri="{FF2B5EF4-FFF2-40B4-BE49-F238E27FC236}">
                <a16:creationId xmlns:a16="http://schemas.microsoft.com/office/drawing/2014/main" id="{A01C9C26-4D21-408C-8193-E1FCF89BC8ED}"/>
              </a:ext>
            </a:extLst>
          </p:cNvPr>
          <p:cNvGrpSpPr/>
          <p:nvPr/>
        </p:nvGrpSpPr>
        <p:grpSpPr>
          <a:xfrm flipH="1">
            <a:off x="718851" y="1432773"/>
            <a:ext cx="5239496" cy="683871"/>
            <a:chOff x="5800164" y="1625600"/>
            <a:chExt cx="3088342" cy="806824"/>
          </a:xfrm>
        </p:grpSpPr>
        <p:sp>
          <p:nvSpPr>
            <p:cNvPr id="57" name="Rectangle: Rounded Corners 56">
              <a:extLst>
                <a:ext uri="{FF2B5EF4-FFF2-40B4-BE49-F238E27FC236}">
                  <a16:creationId xmlns:a16="http://schemas.microsoft.com/office/drawing/2014/main" id="{3CA19125-D2C5-4742-A32F-9987A01C9510}"/>
                </a:ext>
              </a:extLst>
            </p:cNvPr>
            <p:cNvSpPr/>
            <p:nvPr/>
          </p:nvSpPr>
          <p:spPr>
            <a:xfrm>
              <a:off x="5800164" y="1625600"/>
              <a:ext cx="3088342" cy="806824"/>
            </a:xfrm>
            <a:prstGeom prst="roundRect">
              <a:avLst>
                <a:gd name="adj" fmla="val 50000"/>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srgbClr val="2E2E38"/>
                </a:solidFill>
                <a:effectLst/>
                <a:uLnTx/>
                <a:uFillTx/>
                <a:latin typeface="EYInterstate Light"/>
                <a:ea typeface="+mn-ea"/>
                <a:cs typeface="+mn-cs"/>
              </a:endParaRPr>
            </a:p>
          </p:txBody>
        </p:sp>
        <p:sp>
          <p:nvSpPr>
            <p:cNvPr id="58" name="Rectangle: Rounded Corners 57">
              <a:extLst>
                <a:ext uri="{FF2B5EF4-FFF2-40B4-BE49-F238E27FC236}">
                  <a16:creationId xmlns:a16="http://schemas.microsoft.com/office/drawing/2014/main" id="{2C822B76-5CB1-410A-9E5E-ED3B7D4C1056}"/>
                </a:ext>
              </a:extLst>
            </p:cNvPr>
            <p:cNvSpPr/>
            <p:nvPr/>
          </p:nvSpPr>
          <p:spPr>
            <a:xfrm>
              <a:off x="5927351" y="1780240"/>
              <a:ext cx="2420879" cy="497542"/>
            </a:xfrm>
            <a:prstGeom prst="roundRect">
              <a:avLst>
                <a:gd name="adj" fmla="val 50000"/>
              </a:avLst>
            </a:prstGeom>
            <a:solidFill>
              <a:srgbClr val="00206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err="1">
                  <a:ln>
                    <a:noFill/>
                  </a:ln>
                  <a:solidFill>
                    <a:schemeClr val="tx2"/>
                  </a:solidFill>
                  <a:effectLst/>
                  <a:uLnTx/>
                  <a:uFillTx/>
                  <a:latin typeface="EYInterstate Light"/>
                  <a:ea typeface="+mn-ea"/>
                  <a:cs typeface="+mn-cs"/>
                </a:rPr>
                <a:t>Introduction</a:t>
              </a:r>
              <a:endParaRPr kumimoji="0" lang="it-IT" sz="1800" b="0" i="0" u="none" strike="noStrike" kern="0" cap="none" spc="0" normalizeH="0" baseline="0" noProof="0">
                <a:ln>
                  <a:noFill/>
                </a:ln>
                <a:solidFill>
                  <a:schemeClr val="tx2"/>
                </a:solidFill>
                <a:effectLst/>
                <a:uLnTx/>
                <a:uFillTx/>
                <a:latin typeface="EYInterstate Light"/>
                <a:ea typeface="+mn-ea"/>
                <a:cs typeface="+mn-cs"/>
              </a:endParaRPr>
            </a:p>
          </p:txBody>
        </p:sp>
      </p:grpSp>
      <p:sp>
        <p:nvSpPr>
          <p:cNvPr id="59" name="Oval 58">
            <a:extLst>
              <a:ext uri="{FF2B5EF4-FFF2-40B4-BE49-F238E27FC236}">
                <a16:creationId xmlns:a16="http://schemas.microsoft.com/office/drawing/2014/main" id="{D2A818BC-5E24-4188-81A1-03E2CF645C8F}"/>
              </a:ext>
            </a:extLst>
          </p:cNvPr>
          <p:cNvSpPr/>
          <p:nvPr/>
        </p:nvSpPr>
        <p:spPr>
          <a:xfrm flipH="1">
            <a:off x="977511" y="1549603"/>
            <a:ext cx="442162" cy="421720"/>
          </a:xfrm>
          <a:prstGeom prst="ellipse">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2"/>
                </a:solidFill>
                <a:effectLst/>
                <a:uLnTx/>
                <a:uFillTx/>
                <a:latin typeface="EYInterstate Light"/>
                <a:ea typeface="+mn-ea"/>
                <a:cs typeface="+mn-cs"/>
              </a:rPr>
              <a:t>1</a:t>
            </a:r>
          </a:p>
        </p:txBody>
      </p:sp>
      <p:grpSp>
        <p:nvGrpSpPr>
          <p:cNvPr id="60" name="Group 59">
            <a:extLst>
              <a:ext uri="{FF2B5EF4-FFF2-40B4-BE49-F238E27FC236}">
                <a16:creationId xmlns:a16="http://schemas.microsoft.com/office/drawing/2014/main" id="{6668166E-D547-4B7C-A4A8-E25E7FE25517}"/>
              </a:ext>
            </a:extLst>
          </p:cNvPr>
          <p:cNvGrpSpPr/>
          <p:nvPr/>
        </p:nvGrpSpPr>
        <p:grpSpPr>
          <a:xfrm flipH="1">
            <a:off x="6480553" y="1418527"/>
            <a:ext cx="5239498" cy="683871"/>
            <a:chOff x="5800164" y="1625600"/>
            <a:chExt cx="3088342" cy="806824"/>
          </a:xfrm>
        </p:grpSpPr>
        <p:sp>
          <p:nvSpPr>
            <p:cNvPr id="61" name="Rectangle: Rounded Corners 60">
              <a:extLst>
                <a:ext uri="{FF2B5EF4-FFF2-40B4-BE49-F238E27FC236}">
                  <a16:creationId xmlns:a16="http://schemas.microsoft.com/office/drawing/2014/main" id="{CD47C2D1-33AA-4AED-848A-F8C5C9616B93}"/>
                </a:ext>
              </a:extLst>
            </p:cNvPr>
            <p:cNvSpPr/>
            <p:nvPr/>
          </p:nvSpPr>
          <p:spPr>
            <a:xfrm>
              <a:off x="5800164" y="1625600"/>
              <a:ext cx="3088342" cy="806824"/>
            </a:xfrm>
            <a:prstGeom prst="roundRect">
              <a:avLst>
                <a:gd name="adj" fmla="val 50000"/>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srgbClr val="2E2E38"/>
                </a:solidFill>
                <a:effectLst/>
                <a:uLnTx/>
                <a:uFillTx/>
                <a:latin typeface="EYInterstate Light"/>
                <a:ea typeface="+mn-ea"/>
                <a:cs typeface="+mn-cs"/>
              </a:endParaRPr>
            </a:p>
          </p:txBody>
        </p:sp>
        <p:sp>
          <p:nvSpPr>
            <p:cNvPr id="62" name="Rectangle: Rounded Corners 61">
              <a:extLst>
                <a:ext uri="{FF2B5EF4-FFF2-40B4-BE49-F238E27FC236}">
                  <a16:creationId xmlns:a16="http://schemas.microsoft.com/office/drawing/2014/main" id="{3407BC3B-BFC6-4AA0-9DF3-E01E766CBA58}"/>
                </a:ext>
              </a:extLst>
            </p:cNvPr>
            <p:cNvSpPr/>
            <p:nvPr/>
          </p:nvSpPr>
          <p:spPr>
            <a:xfrm>
              <a:off x="5927351" y="1780240"/>
              <a:ext cx="2420879" cy="497542"/>
            </a:xfrm>
            <a:prstGeom prst="roundRect">
              <a:avLst>
                <a:gd name="adj" fmla="val 50000"/>
              </a:avLst>
            </a:prstGeom>
            <a:solidFill>
              <a:srgbClr val="002060"/>
            </a:solidFill>
            <a:ln w="25400" cap="flat" cmpd="sng" algn="ctr">
              <a:solidFill>
                <a:srgbClr val="002060"/>
              </a:solidFill>
              <a:prstDash val="solid"/>
            </a:ln>
            <a:effectLst/>
          </p:spPr>
          <p:txBody>
            <a:bodyPr rtlCol="0" anchor="ctr"/>
            <a:lstStyle/>
            <a:p>
              <a:pPr lvl="0"/>
              <a:r>
                <a:rPr lang="en-US" kern="0">
                  <a:solidFill>
                    <a:schemeClr val="tx2"/>
                  </a:solidFill>
                  <a:latin typeface="EYInterstate Light"/>
                </a:rPr>
                <a:t>The Technical Commission</a:t>
              </a:r>
              <a:endParaRPr kumimoji="0" lang="it-IT" sz="1800" b="0" i="0" u="none" strike="noStrike" kern="0" cap="none" spc="0" normalizeH="0" baseline="0" noProof="0">
                <a:ln>
                  <a:noFill/>
                </a:ln>
                <a:solidFill>
                  <a:schemeClr val="tx2"/>
                </a:solidFill>
                <a:effectLst/>
                <a:uLnTx/>
                <a:uFillTx/>
                <a:latin typeface="EYInterstate Light"/>
                <a:ea typeface="+mn-ea"/>
                <a:cs typeface="+mn-cs"/>
              </a:endParaRPr>
            </a:p>
          </p:txBody>
        </p:sp>
      </p:grpSp>
      <p:grpSp>
        <p:nvGrpSpPr>
          <p:cNvPr id="63" name="Group 62">
            <a:extLst>
              <a:ext uri="{FF2B5EF4-FFF2-40B4-BE49-F238E27FC236}">
                <a16:creationId xmlns:a16="http://schemas.microsoft.com/office/drawing/2014/main" id="{E4699E04-792C-42B0-84B1-4D3615569284}"/>
              </a:ext>
            </a:extLst>
          </p:cNvPr>
          <p:cNvGrpSpPr/>
          <p:nvPr/>
        </p:nvGrpSpPr>
        <p:grpSpPr>
          <a:xfrm flipH="1">
            <a:off x="6524057" y="2358332"/>
            <a:ext cx="5239498" cy="683871"/>
            <a:chOff x="5800164" y="1625600"/>
            <a:chExt cx="3088342" cy="806824"/>
          </a:xfrm>
        </p:grpSpPr>
        <p:sp>
          <p:nvSpPr>
            <p:cNvPr id="64" name="Rectangle: Rounded Corners 63">
              <a:extLst>
                <a:ext uri="{FF2B5EF4-FFF2-40B4-BE49-F238E27FC236}">
                  <a16:creationId xmlns:a16="http://schemas.microsoft.com/office/drawing/2014/main" id="{CE606075-88FE-4E28-8BE9-323F98C94061}"/>
                </a:ext>
              </a:extLst>
            </p:cNvPr>
            <p:cNvSpPr/>
            <p:nvPr/>
          </p:nvSpPr>
          <p:spPr>
            <a:xfrm>
              <a:off x="5800164" y="1625600"/>
              <a:ext cx="3088342" cy="806824"/>
            </a:xfrm>
            <a:prstGeom prst="roundRect">
              <a:avLst>
                <a:gd name="adj" fmla="val 50000"/>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srgbClr val="2E2E38"/>
                </a:solidFill>
                <a:effectLst/>
                <a:uLnTx/>
                <a:uFillTx/>
                <a:latin typeface="EYInterstate Light"/>
                <a:ea typeface="+mn-ea"/>
                <a:cs typeface="+mn-cs"/>
              </a:endParaRPr>
            </a:p>
          </p:txBody>
        </p:sp>
        <p:sp>
          <p:nvSpPr>
            <p:cNvPr id="65" name="Rectangle: Rounded Corners 64">
              <a:extLst>
                <a:ext uri="{FF2B5EF4-FFF2-40B4-BE49-F238E27FC236}">
                  <a16:creationId xmlns:a16="http://schemas.microsoft.com/office/drawing/2014/main" id="{845FD2F2-2EB4-43F2-BBC6-C042181F8698}"/>
                </a:ext>
              </a:extLst>
            </p:cNvPr>
            <p:cNvSpPr/>
            <p:nvPr/>
          </p:nvSpPr>
          <p:spPr>
            <a:xfrm>
              <a:off x="5927351" y="1780240"/>
              <a:ext cx="2420879" cy="497542"/>
            </a:xfrm>
            <a:prstGeom prst="roundRect">
              <a:avLst>
                <a:gd name="adj" fmla="val 50000"/>
              </a:avLst>
            </a:prstGeom>
            <a:solidFill>
              <a:srgbClr val="002060"/>
            </a:solidFill>
            <a:ln w="25400" cap="flat" cmpd="sng" algn="ctr">
              <a:solidFill>
                <a:srgbClr val="002060"/>
              </a:solidFill>
              <a:prstDash val="solid"/>
            </a:ln>
            <a:effectLst/>
          </p:spPr>
          <p:txBody>
            <a:bodyPr rtlCol="0" anchor="ctr"/>
            <a:lstStyle/>
            <a:p>
              <a:pPr lvl="0"/>
              <a:r>
                <a:rPr lang="en-US" kern="0">
                  <a:solidFill>
                    <a:schemeClr val="tx2"/>
                  </a:solidFill>
                  <a:latin typeface="EYInterstate Light"/>
                </a:rPr>
                <a:t>The Action Plan</a:t>
              </a:r>
              <a:endParaRPr kumimoji="0" lang="it-IT" sz="1800" b="0" i="0" u="none" strike="noStrike" kern="0" cap="none" spc="0" normalizeH="0" baseline="0" noProof="0">
                <a:ln>
                  <a:noFill/>
                </a:ln>
                <a:solidFill>
                  <a:schemeClr val="tx2"/>
                </a:solidFill>
                <a:effectLst/>
                <a:uLnTx/>
                <a:uFillTx/>
                <a:latin typeface="EYInterstate Light"/>
                <a:ea typeface="+mn-ea"/>
                <a:cs typeface="+mn-cs"/>
              </a:endParaRPr>
            </a:p>
          </p:txBody>
        </p:sp>
      </p:grpSp>
      <p:grpSp>
        <p:nvGrpSpPr>
          <p:cNvPr id="66" name="Group 65">
            <a:extLst>
              <a:ext uri="{FF2B5EF4-FFF2-40B4-BE49-F238E27FC236}">
                <a16:creationId xmlns:a16="http://schemas.microsoft.com/office/drawing/2014/main" id="{C747B053-46D6-47C6-AD4F-5878B9EE5B13}"/>
              </a:ext>
            </a:extLst>
          </p:cNvPr>
          <p:cNvGrpSpPr/>
          <p:nvPr/>
        </p:nvGrpSpPr>
        <p:grpSpPr>
          <a:xfrm flipH="1">
            <a:off x="6583049" y="3393547"/>
            <a:ext cx="5239498" cy="683871"/>
            <a:chOff x="5800164" y="1625600"/>
            <a:chExt cx="3088342" cy="806824"/>
          </a:xfrm>
        </p:grpSpPr>
        <p:sp>
          <p:nvSpPr>
            <p:cNvPr id="67" name="Rectangle: Rounded Corners 66">
              <a:extLst>
                <a:ext uri="{FF2B5EF4-FFF2-40B4-BE49-F238E27FC236}">
                  <a16:creationId xmlns:a16="http://schemas.microsoft.com/office/drawing/2014/main" id="{CAAB7978-0219-4953-BABA-2672C146CB4E}"/>
                </a:ext>
              </a:extLst>
            </p:cNvPr>
            <p:cNvSpPr/>
            <p:nvPr/>
          </p:nvSpPr>
          <p:spPr>
            <a:xfrm>
              <a:off x="5800164" y="1625600"/>
              <a:ext cx="3088342" cy="806824"/>
            </a:xfrm>
            <a:prstGeom prst="roundRect">
              <a:avLst>
                <a:gd name="adj" fmla="val 50000"/>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350" b="0" i="0" u="none" strike="noStrike" kern="0" cap="none" spc="0" normalizeH="0" baseline="0" noProof="0">
                <a:ln>
                  <a:noFill/>
                </a:ln>
                <a:solidFill>
                  <a:srgbClr val="2E2E38"/>
                </a:solidFill>
                <a:effectLst/>
                <a:uLnTx/>
                <a:uFillTx/>
                <a:latin typeface="EYInterstate Light"/>
                <a:ea typeface="+mn-ea"/>
                <a:cs typeface="+mn-cs"/>
              </a:endParaRPr>
            </a:p>
          </p:txBody>
        </p:sp>
        <p:sp>
          <p:nvSpPr>
            <p:cNvPr id="68" name="Rectangle: Rounded Corners 67">
              <a:extLst>
                <a:ext uri="{FF2B5EF4-FFF2-40B4-BE49-F238E27FC236}">
                  <a16:creationId xmlns:a16="http://schemas.microsoft.com/office/drawing/2014/main" id="{CB8AD88F-6B1C-4BEF-BA70-3267BE25A712}"/>
                </a:ext>
              </a:extLst>
            </p:cNvPr>
            <p:cNvSpPr/>
            <p:nvPr/>
          </p:nvSpPr>
          <p:spPr>
            <a:xfrm>
              <a:off x="5927351" y="1780240"/>
              <a:ext cx="2420879" cy="497542"/>
            </a:xfrm>
            <a:prstGeom prst="roundRect">
              <a:avLst>
                <a:gd name="adj" fmla="val 50000"/>
              </a:avLst>
            </a:prstGeom>
            <a:solidFill>
              <a:srgbClr val="002060"/>
            </a:solidFill>
            <a:ln w="25400" cap="flat" cmpd="sng" algn="ctr">
              <a:solidFill>
                <a:srgbClr val="002060"/>
              </a:solidFill>
              <a:prstDash val="solid"/>
            </a:ln>
            <a:effectLst/>
          </p:spPr>
          <p:txBody>
            <a:bodyPr rtlCol="0" anchor="ctr"/>
            <a:lstStyle/>
            <a:p>
              <a:pPr lvl="0"/>
              <a:r>
                <a:rPr lang="en-US" kern="0">
                  <a:solidFill>
                    <a:schemeClr val="tx2"/>
                  </a:solidFill>
                  <a:latin typeface="EYInterstate Light"/>
                </a:rPr>
                <a:t>The Covid-19 pandemic response</a:t>
              </a:r>
              <a:endParaRPr kumimoji="0" lang="it-IT" sz="1800" b="0" i="0" u="none" strike="noStrike" kern="0" cap="none" spc="0" normalizeH="0" baseline="0" noProof="0">
                <a:ln>
                  <a:noFill/>
                </a:ln>
                <a:solidFill>
                  <a:schemeClr val="tx2"/>
                </a:solidFill>
                <a:effectLst/>
                <a:uLnTx/>
                <a:uFillTx/>
                <a:latin typeface="EYInterstate Light"/>
                <a:ea typeface="+mn-ea"/>
                <a:cs typeface="+mn-cs"/>
              </a:endParaRPr>
            </a:p>
          </p:txBody>
        </p:sp>
      </p:grpSp>
      <p:sp>
        <p:nvSpPr>
          <p:cNvPr id="69" name="Oval 68">
            <a:extLst>
              <a:ext uri="{FF2B5EF4-FFF2-40B4-BE49-F238E27FC236}">
                <a16:creationId xmlns:a16="http://schemas.microsoft.com/office/drawing/2014/main" id="{0AC0C9DC-6DAE-4D25-A785-E445236C0076}"/>
              </a:ext>
            </a:extLst>
          </p:cNvPr>
          <p:cNvSpPr/>
          <p:nvPr/>
        </p:nvSpPr>
        <p:spPr>
          <a:xfrm flipH="1">
            <a:off x="6739213" y="1549601"/>
            <a:ext cx="442162" cy="421720"/>
          </a:xfrm>
          <a:prstGeom prst="ellipse">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2"/>
                </a:solidFill>
                <a:effectLst/>
                <a:uLnTx/>
                <a:uFillTx/>
                <a:latin typeface="EYInterstate Light"/>
                <a:ea typeface="+mn-ea"/>
                <a:cs typeface="+mn-cs"/>
              </a:rPr>
              <a:t>6</a:t>
            </a:r>
          </a:p>
        </p:txBody>
      </p:sp>
      <p:sp>
        <p:nvSpPr>
          <p:cNvPr id="70" name="Oval 69">
            <a:extLst>
              <a:ext uri="{FF2B5EF4-FFF2-40B4-BE49-F238E27FC236}">
                <a16:creationId xmlns:a16="http://schemas.microsoft.com/office/drawing/2014/main" id="{DD7CCA13-AFB7-4EF0-A640-9BD217B06CC9}"/>
              </a:ext>
            </a:extLst>
          </p:cNvPr>
          <p:cNvSpPr/>
          <p:nvPr/>
        </p:nvSpPr>
        <p:spPr>
          <a:xfrm flipH="1">
            <a:off x="6785609" y="2484791"/>
            <a:ext cx="442162" cy="421720"/>
          </a:xfrm>
          <a:prstGeom prst="ellipse">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2"/>
                </a:solidFill>
                <a:effectLst/>
                <a:uLnTx/>
                <a:uFillTx/>
                <a:latin typeface="EYInterstate Light"/>
                <a:ea typeface="+mn-ea"/>
                <a:cs typeface="+mn-cs"/>
              </a:rPr>
              <a:t>7</a:t>
            </a:r>
          </a:p>
        </p:txBody>
      </p:sp>
      <p:sp>
        <p:nvSpPr>
          <p:cNvPr id="71" name="Oval 70">
            <a:extLst>
              <a:ext uri="{FF2B5EF4-FFF2-40B4-BE49-F238E27FC236}">
                <a16:creationId xmlns:a16="http://schemas.microsoft.com/office/drawing/2014/main" id="{6F35AC5C-AF3F-41B9-9112-3809E1583234}"/>
              </a:ext>
            </a:extLst>
          </p:cNvPr>
          <p:cNvSpPr/>
          <p:nvPr/>
        </p:nvSpPr>
        <p:spPr>
          <a:xfrm flipH="1">
            <a:off x="6785609" y="3522977"/>
            <a:ext cx="442162" cy="421720"/>
          </a:xfrm>
          <a:prstGeom prst="ellipse">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2"/>
                </a:solidFill>
                <a:effectLst/>
                <a:uLnTx/>
                <a:uFillTx/>
                <a:latin typeface="EYInterstate Light"/>
                <a:ea typeface="+mn-ea"/>
                <a:cs typeface="+mn-cs"/>
              </a:rPr>
              <a:t>8</a:t>
            </a:r>
          </a:p>
        </p:txBody>
      </p:sp>
      <p:pic>
        <p:nvPicPr>
          <p:cNvPr id="39" name="Picture 38">
            <a:extLst>
              <a:ext uri="{FF2B5EF4-FFF2-40B4-BE49-F238E27FC236}">
                <a16:creationId xmlns:a16="http://schemas.microsoft.com/office/drawing/2014/main" id="{E6F2FB58-E403-4FC7-84DF-8446750A4110}"/>
              </a:ext>
            </a:extLst>
          </p:cNvPr>
          <p:cNvPicPr>
            <a:picLocks noChangeAspect="1"/>
          </p:cNvPicPr>
          <p:nvPr/>
        </p:nvPicPr>
        <p:blipFill rotWithShape="1">
          <a:blip r:embed="rId2">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40" name="Immagine 4">
            <a:extLst>
              <a:ext uri="{FF2B5EF4-FFF2-40B4-BE49-F238E27FC236}">
                <a16:creationId xmlns:a16="http://schemas.microsoft.com/office/drawing/2014/main" id="{EFF7E319-9EA9-4CD9-91B2-B8A01049B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4121508866"/>
      </p:ext>
    </p:extLst>
  </p:cSld>
  <p:clrMapOvr>
    <a:masterClrMapping/>
  </p:clrMapOvr>
  <mc:AlternateContent xmlns:mc="http://schemas.openxmlformats.org/markup-compatibility/2006" xmlns:p14="http://schemas.microsoft.com/office/powerpoint/2010/main">
    <mc:Choice Requires="p14">
      <p:transition spd="slow" p14:dur="2000" advTm="7887"/>
    </mc:Choice>
    <mc:Fallback xmlns="">
      <p:transition spd="slow" advTm="788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err="1"/>
              <a:t>Resources</a:t>
            </a:r>
            <a:endParaRPr lang="it-IT"/>
          </a:p>
        </p:txBody>
      </p:sp>
      <p:sp>
        <p:nvSpPr>
          <p:cNvPr id="2" name="Rectangle 1">
            <a:extLst>
              <a:ext uri="{FF2B5EF4-FFF2-40B4-BE49-F238E27FC236}">
                <a16:creationId xmlns:a16="http://schemas.microsoft.com/office/drawing/2014/main" id="{790C0251-8EC4-4412-A678-0EAED7F364EA}"/>
              </a:ext>
            </a:extLst>
          </p:cNvPr>
          <p:cNvSpPr/>
          <p:nvPr/>
        </p:nvSpPr>
        <p:spPr>
          <a:xfrm>
            <a:off x="427310" y="1115412"/>
            <a:ext cx="11651420"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2">
                  <a:extLst>
                    <a:ext uri="{A12FA001-AC4F-418D-AE19-62706E023703}">
                      <ahyp:hlinkClr xmlns:ahyp="http://schemas.microsoft.com/office/drawing/2018/hyperlinkcolor" val="tx"/>
                    </a:ext>
                  </a:extLst>
                </a:hlinkClick>
              </a:rPr>
              <a:t>https://www.crea.gov.it/-/immigrati-in-agricoltura-3-studi-crea-politiche-e-bioeconomia?inheritRedirect=true&amp;redirect=%2Fweb%2Fagricoltura-e-ambiente%2Fsearch%3Fq%3Dcaporalato</a:t>
            </a:r>
            <a:endPar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3" action="ppaction://hlinkfile">
                  <a:extLst>
                    <a:ext uri="{A12FA001-AC4F-418D-AE19-62706E023703}">
                      <ahyp:hlinkClr xmlns:ahyp="http://schemas.microsoft.com/office/drawing/2018/hyperlinkcolor" val="tx"/>
                    </a:ext>
                  </a:extLst>
                </a:hlinkClick>
              </a:rPr>
              <a:t>file:///C:/Users/stefa/Downloads/4RAPP_scheda_sintesi_ENG.pdf</a:t>
            </a:r>
            <a:endPar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4">
                  <a:extLst>
                    <a:ext uri="{A12FA001-AC4F-418D-AE19-62706E023703}">
                      <ahyp:hlinkClr xmlns:ahyp="http://schemas.microsoft.com/office/drawing/2018/hyperlinkcolor" val="tx"/>
                    </a:ext>
                  </a:extLst>
                </a:hlinkClick>
              </a:rPr>
              <a:t>https://temi.camera.it/leg17/post/OCD25-272.html?tema=temi/nuovi_reati_d</a:t>
            </a:r>
            <a:endPar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5">
                  <a:extLst>
                    <a:ext uri="{A12FA001-AC4F-418D-AE19-62706E023703}">
                      <ahyp:hlinkClr xmlns:ahyp="http://schemas.microsoft.com/office/drawing/2018/hyperlinkcolor" val="tx"/>
                    </a:ext>
                  </a:extLst>
                </a:hlinkClick>
              </a:rPr>
              <a:t>http://www.integrazionemigranti.gov.it/Attualita/Notizie/Documents/DECRETO%20LEGISLATIVO%2016%20luglio%202012.pdf</a:t>
            </a:r>
            <a:endParaRPr kumimoji="0" lang="it-IT" sz="180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771B77AB-D27D-462C-A629-6E7880C69AD8}"/>
              </a:ext>
            </a:extLst>
          </p:cNvPr>
          <p:cNvPicPr>
            <a:picLocks noChangeAspect="1"/>
          </p:cNvPicPr>
          <p:nvPr/>
        </p:nvPicPr>
        <p:blipFill rotWithShape="1">
          <a:blip r:embed="rId6">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5" name="Immagine 4">
            <a:extLst>
              <a:ext uri="{FF2B5EF4-FFF2-40B4-BE49-F238E27FC236}">
                <a16:creationId xmlns:a16="http://schemas.microsoft.com/office/drawing/2014/main" id="{37397C42-35B2-4AC1-97AD-A5A74E742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1079995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DA95-DFD8-4ECE-9928-F0125E553F68}"/>
              </a:ext>
            </a:extLst>
          </p:cNvPr>
          <p:cNvSpPr>
            <a:spLocks noGrp="1"/>
          </p:cNvSpPr>
          <p:nvPr>
            <p:ph type="title"/>
          </p:nvPr>
        </p:nvSpPr>
        <p:spPr>
          <a:xfrm>
            <a:off x="747251" y="368748"/>
            <a:ext cx="10972800" cy="860400"/>
          </a:xfrm>
        </p:spPr>
        <p:txBody>
          <a:bodyPr/>
          <a:lstStyle/>
          <a:p>
            <a:r>
              <a:rPr lang="en-GB" dirty="0"/>
              <a:t>Questions &amp; answers from the webinar</a:t>
            </a:r>
          </a:p>
        </p:txBody>
      </p:sp>
      <p:sp>
        <p:nvSpPr>
          <p:cNvPr id="3" name="TextBox 2">
            <a:extLst>
              <a:ext uri="{FF2B5EF4-FFF2-40B4-BE49-F238E27FC236}">
                <a16:creationId xmlns:a16="http://schemas.microsoft.com/office/drawing/2014/main" id="{9CA60A9F-7D83-4291-82F9-0B56F5D6ECA8}"/>
              </a:ext>
            </a:extLst>
          </p:cNvPr>
          <p:cNvSpPr txBox="1"/>
          <p:nvPr/>
        </p:nvSpPr>
        <p:spPr>
          <a:xfrm>
            <a:off x="447367" y="1217039"/>
            <a:ext cx="11297265" cy="5638467"/>
          </a:xfrm>
          <a:prstGeom prst="rect">
            <a:avLst/>
          </a:prstGeom>
          <a:noFill/>
        </p:spPr>
        <p:txBody>
          <a:bodyPr wrap="square" lIns="0" tIns="36576" rIns="0" bIns="0" rtlCol="0">
            <a:spAutoFit/>
          </a:bodyPr>
          <a:lstStyle/>
          <a:p>
            <a:r>
              <a:rPr lang="en-US" b="1" dirty="0"/>
              <a:t>1. Do you have data on how many irregular migrants have filed a complaint to the competent authorities and been able to successfully get a residence permit as a result (not apply but actually receive the permit)?</a:t>
            </a:r>
            <a:r>
              <a:rPr lang="en-US" dirty="0"/>
              <a:t> </a:t>
            </a:r>
            <a:endParaRPr lang="en-GB" dirty="0"/>
          </a:p>
          <a:p>
            <a:r>
              <a:rPr lang="en-US" sz="1400" dirty="0"/>
              <a:t> </a:t>
            </a:r>
            <a:endParaRPr lang="en-GB" sz="1400" dirty="0"/>
          </a:p>
          <a:p>
            <a:r>
              <a:rPr lang="en-US" sz="1600" dirty="0"/>
              <a:t>In line with Article 18 of the Consolidated Text on Immigration (Law n. 286/1998), a foreigner who is in a situation of violence or serious exploitation can obtain a residence permit “for reasons of social protection". Such a permit is issued by the Police Authority (i.e. the </a:t>
            </a:r>
            <a:r>
              <a:rPr lang="en-US" sz="1600" i="1" dirty="0" err="1"/>
              <a:t>Questore</a:t>
            </a:r>
            <a:r>
              <a:rPr lang="en-US" sz="1600" dirty="0"/>
              <a:t>) if there is a concrete danger for the safety of the foreigner, enabling him/her to participate in a program of assistance and social integration. </a:t>
            </a:r>
            <a:endParaRPr lang="en-GB" sz="1600" dirty="0"/>
          </a:p>
          <a:p>
            <a:r>
              <a:rPr lang="en-US" sz="1600" dirty="0"/>
              <a:t> </a:t>
            </a:r>
            <a:endParaRPr lang="en-GB" sz="1600" dirty="0"/>
          </a:p>
          <a:p>
            <a:r>
              <a:rPr lang="en-US" sz="1600" dirty="0"/>
              <a:t>Moreover, according to article 22, paragraph 12-quater, in case of particular </a:t>
            </a:r>
            <a:r>
              <a:rPr lang="en-US" sz="1600" dirty="0" err="1"/>
              <a:t>labour</a:t>
            </a:r>
            <a:r>
              <a:rPr lang="en-US" sz="1600" dirty="0"/>
              <a:t> exploitation, a residence permit is issued by the Police Authority, upon proposal or with the </a:t>
            </a:r>
            <a:r>
              <a:rPr lang="en-US" sz="1600" dirty="0" err="1"/>
              <a:t>favourable</a:t>
            </a:r>
            <a:r>
              <a:rPr lang="en-US" sz="1600" dirty="0"/>
              <a:t> opinion of the Public Prosecutor, to the foreigner who has filed a complaint and cooperates in the criminal proceedings against the employer.  </a:t>
            </a:r>
            <a:endParaRPr lang="en-GB" sz="1600" dirty="0"/>
          </a:p>
          <a:p>
            <a:r>
              <a:rPr lang="en-US" sz="1600" dirty="0"/>
              <a:t>  </a:t>
            </a:r>
            <a:endParaRPr lang="en-GB" sz="1600" dirty="0"/>
          </a:p>
          <a:p>
            <a:r>
              <a:rPr lang="en-US" sz="1600" dirty="0"/>
              <a:t>In terms of data, the updated number of irregular migrants who have filed a complaint to the competent authorities and been able to successfully get a residence permit is not available. </a:t>
            </a:r>
            <a:endParaRPr lang="en-GB" sz="1600" dirty="0"/>
          </a:p>
          <a:p>
            <a:r>
              <a:rPr lang="en-US" sz="1600" dirty="0"/>
              <a:t> </a:t>
            </a:r>
            <a:endParaRPr lang="en-GB" sz="1600" dirty="0"/>
          </a:p>
          <a:p>
            <a:r>
              <a:rPr lang="en-US" b="1" dirty="0"/>
              <a:t>2. In the case that the irregular migrant has not received their wages by their employer are they able to get their unpaid wages once they file a complaint? </a:t>
            </a:r>
            <a:endParaRPr lang="en-GB" b="1" dirty="0"/>
          </a:p>
          <a:p>
            <a:r>
              <a:rPr lang="en-US" dirty="0"/>
              <a:t> </a:t>
            </a:r>
            <a:endParaRPr lang="en-GB" dirty="0"/>
          </a:p>
          <a:p>
            <a:r>
              <a:rPr lang="en-US" sz="1600" dirty="0"/>
              <a:t>Yes, the irregular migrant who works without receiving a salary may take a legal action to request the recognition of the work relationship and the actual payment of the amounts due.    </a:t>
            </a:r>
            <a:endParaRPr lang="en-GB" sz="1600" dirty="0"/>
          </a:p>
          <a:p>
            <a:endParaRPr lang="en-GB" dirty="0"/>
          </a:p>
        </p:txBody>
      </p:sp>
    </p:spTree>
    <p:extLst>
      <p:ext uri="{BB962C8B-B14F-4D97-AF65-F5344CB8AC3E}">
        <p14:creationId xmlns:p14="http://schemas.microsoft.com/office/powerpoint/2010/main" val="187320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57383" y="185648"/>
            <a:ext cx="10972800" cy="804672"/>
          </a:xfrm>
        </p:spPr>
        <p:txBody>
          <a:bodyPr anchor="ctr"/>
          <a:lstStyle/>
          <a:p>
            <a:r>
              <a:rPr lang="it-IT" err="1"/>
              <a:t>Introduction</a:t>
            </a:r>
            <a:endParaRPr lang="it-IT"/>
          </a:p>
        </p:txBody>
      </p:sp>
      <p:sp>
        <p:nvSpPr>
          <p:cNvPr id="8" name="Rectangle 7">
            <a:extLst>
              <a:ext uri="{FF2B5EF4-FFF2-40B4-BE49-F238E27FC236}">
                <a16:creationId xmlns:a16="http://schemas.microsoft.com/office/drawing/2014/main" id="{E815BED8-1528-4A48-A84D-F246E629A8D0}"/>
              </a:ext>
            </a:extLst>
          </p:cNvPr>
          <p:cNvSpPr/>
          <p:nvPr/>
        </p:nvSpPr>
        <p:spPr>
          <a:xfrm>
            <a:off x="513210" y="1265959"/>
            <a:ext cx="11216973" cy="584775"/>
          </a:xfrm>
          <a:prstGeom prst="rect">
            <a:avLst/>
          </a:prstGeom>
          <a:solidFill>
            <a:schemeClr val="tx2">
              <a:lumMod val="95000"/>
            </a:schemeClr>
          </a:solidFill>
        </p:spPr>
        <p:txBody>
          <a:bodyPr wrap="square">
            <a:spAutoFit/>
          </a:bodyPr>
          <a:lstStyle/>
          <a:p>
            <a:r>
              <a:rPr lang="lv-LV" sz="1600" b="1">
                <a:latin typeface="EYInterstate Light" panose="02000506000000020004" pitchFamily="2" charset="0"/>
              </a:rPr>
              <a:t>Social dumping </a:t>
            </a:r>
            <a:r>
              <a:rPr lang="lv-LV" sz="1600">
                <a:latin typeface="EYInterstate Light" panose="02000506000000020004" pitchFamily="2" charset="0"/>
              </a:rPr>
              <a:t>takes different forms in different sectors, but it is clear that it is a strategy based on unfair market competition and aimed at maximize profits. It is used and accepted by States, by companies and sometimes by workers. </a:t>
            </a:r>
            <a:endParaRPr lang="it-IT" sz="1600">
              <a:latin typeface="EYInterstate Light" panose="02000506000000020004" pitchFamily="2" charset="0"/>
            </a:endParaRPr>
          </a:p>
        </p:txBody>
      </p:sp>
      <p:grpSp>
        <p:nvGrpSpPr>
          <p:cNvPr id="16" name="Group 15">
            <a:extLst>
              <a:ext uri="{FF2B5EF4-FFF2-40B4-BE49-F238E27FC236}">
                <a16:creationId xmlns:a16="http://schemas.microsoft.com/office/drawing/2014/main" id="{8EAB8BA9-E144-4375-A17E-3B4A0951AF71}"/>
              </a:ext>
            </a:extLst>
          </p:cNvPr>
          <p:cNvGrpSpPr/>
          <p:nvPr/>
        </p:nvGrpSpPr>
        <p:grpSpPr>
          <a:xfrm>
            <a:off x="513210" y="2139368"/>
            <a:ext cx="11219620" cy="3320697"/>
            <a:chOff x="510563" y="2126374"/>
            <a:chExt cx="11219620" cy="3320697"/>
          </a:xfrm>
        </p:grpSpPr>
        <p:sp>
          <p:nvSpPr>
            <p:cNvPr id="14" name="Arrow: Right 13">
              <a:extLst>
                <a:ext uri="{FF2B5EF4-FFF2-40B4-BE49-F238E27FC236}">
                  <a16:creationId xmlns:a16="http://schemas.microsoft.com/office/drawing/2014/main" id="{84048C01-7F68-4DA8-BABD-6B6A5A21230F}"/>
                </a:ext>
              </a:extLst>
            </p:cNvPr>
            <p:cNvSpPr/>
            <p:nvPr/>
          </p:nvSpPr>
          <p:spPr>
            <a:xfrm>
              <a:off x="2872677" y="2126374"/>
              <a:ext cx="3542522" cy="838828"/>
            </a:xfrm>
            <a:prstGeom prst="rightArrow">
              <a:avLst/>
            </a:prstGeom>
            <a:solidFill>
              <a:srgbClr val="00206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grpSp>
          <p:nvGrpSpPr>
            <p:cNvPr id="15" name="Group 14">
              <a:extLst>
                <a:ext uri="{FF2B5EF4-FFF2-40B4-BE49-F238E27FC236}">
                  <a16:creationId xmlns:a16="http://schemas.microsoft.com/office/drawing/2014/main" id="{4622818C-0A22-4A95-B123-6E0F58B82E7D}"/>
                </a:ext>
              </a:extLst>
            </p:cNvPr>
            <p:cNvGrpSpPr/>
            <p:nvPr/>
          </p:nvGrpSpPr>
          <p:grpSpPr>
            <a:xfrm>
              <a:off x="510563" y="2338023"/>
              <a:ext cx="11219620" cy="3109048"/>
              <a:chOff x="510563" y="2338023"/>
              <a:chExt cx="11219620" cy="3109048"/>
            </a:xfrm>
          </p:grpSpPr>
          <p:grpSp>
            <p:nvGrpSpPr>
              <p:cNvPr id="11" name="Group 10">
                <a:extLst>
                  <a:ext uri="{FF2B5EF4-FFF2-40B4-BE49-F238E27FC236}">
                    <a16:creationId xmlns:a16="http://schemas.microsoft.com/office/drawing/2014/main" id="{EFB2FEEC-36D6-4A1A-B9CB-7B87B8F9524C}"/>
                  </a:ext>
                </a:extLst>
              </p:cNvPr>
              <p:cNvGrpSpPr/>
              <p:nvPr/>
            </p:nvGrpSpPr>
            <p:grpSpPr>
              <a:xfrm>
                <a:off x="510563" y="2338023"/>
                <a:ext cx="11219620" cy="3109048"/>
                <a:chOff x="2147482" y="2473067"/>
                <a:chExt cx="11219620" cy="3109048"/>
              </a:xfrm>
            </p:grpSpPr>
            <p:sp>
              <p:nvSpPr>
                <p:cNvPr id="6" name="Rectangle 5">
                  <a:extLst>
                    <a:ext uri="{FF2B5EF4-FFF2-40B4-BE49-F238E27FC236}">
                      <a16:creationId xmlns:a16="http://schemas.microsoft.com/office/drawing/2014/main" id="{08990DD3-0025-4BE9-AA68-1C10F7303735}"/>
                    </a:ext>
                  </a:extLst>
                </p:cNvPr>
                <p:cNvSpPr/>
                <p:nvPr/>
              </p:nvSpPr>
              <p:spPr>
                <a:xfrm>
                  <a:off x="4746058" y="3290990"/>
                  <a:ext cx="2852765" cy="2052741"/>
                </a:xfrm>
                <a:prstGeom prst="rect">
                  <a:avLst/>
                </a:prstGeom>
              </p:spPr>
              <p:txBody>
                <a:bodyPr wrap="square">
                  <a:spAutoFit/>
                </a:bodyPr>
                <a:lstStyle/>
                <a:p>
                  <a:pPr algn="just">
                    <a:lnSpc>
                      <a:spcPct val="107000"/>
                    </a:lnSpc>
                    <a:spcAft>
                      <a:spcPts val="800"/>
                    </a:spcAft>
                  </a:pPr>
                  <a:r>
                    <a:rPr lang="lv-LV" sz="1500">
                      <a:latin typeface="EYInterstate Light" panose="02000506000000020004" pitchFamily="2" charset="0"/>
                      <a:ea typeface="Calibri" panose="020F0502020204030204" pitchFamily="34" charset="0"/>
                      <a:cs typeface="Times New Roman" panose="02020603050405020304" pitchFamily="18" charset="0"/>
                    </a:rPr>
                    <a:t>The </a:t>
                  </a:r>
                  <a:r>
                    <a:rPr lang="lv-LV" sz="1500" b="1">
                      <a:latin typeface="EYInterstate Light" panose="02000506000000020004" pitchFamily="2" charset="0"/>
                      <a:ea typeface="Calibri" panose="020F0502020204030204" pitchFamily="34" charset="0"/>
                      <a:cs typeface="Times New Roman" panose="02020603050405020304" pitchFamily="18" charset="0"/>
                    </a:rPr>
                    <a:t>EMN Glossary on migration </a:t>
                  </a:r>
                  <a:r>
                    <a:rPr lang="lv-LV" sz="1500">
                      <a:latin typeface="EYInterstate Light" panose="02000506000000020004" pitchFamily="2" charset="0"/>
                      <a:ea typeface="Calibri" panose="020F0502020204030204" pitchFamily="34" charset="0"/>
                      <a:cs typeface="Times New Roman" panose="02020603050405020304" pitchFamily="18" charset="0"/>
                    </a:rPr>
                    <a:t>define</a:t>
                  </a:r>
                  <a:r>
                    <a:rPr lang="it-IT" sz="1500">
                      <a:latin typeface="EYInterstate Light" panose="02000506000000020004" pitchFamily="2" charset="0"/>
                      <a:ea typeface="Calibri" panose="020F0502020204030204" pitchFamily="34" charset="0"/>
                      <a:cs typeface="Times New Roman" panose="02020603050405020304" pitchFamily="18" charset="0"/>
                    </a:rPr>
                    <a:t>s</a:t>
                  </a:r>
                  <a:r>
                    <a:rPr lang="lv-LV" sz="1500">
                      <a:latin typeface="EYInterstate Light" panose="02000506000000020004" pitchFamily="2" charset="0"/>
                      <a:ea typeface="Calibri" panose="020F0502020204030204" pitchFamily="34" charset="0"/>
                      <a:cs typeface="Times New Roman" panose="02020603050405020304" pitchFamily="18" charset="0"/>
                    </a:rPr>
                    <a:t> </a:t>
                  </a:r>
                  <a:r>
                    <a:rPr lang="lv-LV" sz="1500" b="1">
                      <a:latin typeface="EYInterstate Light" panose="02000506000000020004" pitchFamily="2" charset="0"/>
                      <a:ea typeface="Calibri" panose="020F0502020204030204" pitchFamily="34" charset="0"/>
                      <a:cs typeface="Times New Roman" panose="02020603050405020304" pitchFamily="18" charset="0"/>
                    </a:rPr>
                    <a:t>Social dumping </a:t>
                  </a:r>
                  <a:r>
                    <a:rPr lang="lv-LV" sz="1500">
                      <a:latin typeface="EYInterstate Light" panose="02000506000000020004" pitchFamily="2" charset="0"/>
                      <a:ea typeface="Calibri" panose="020F0502020204030204" pitchFamily="34" charset="0"/>
                      <a:cs typeface="Times New Roman" panose="02020603050405020304" pitchFamily="18" charset="0"/>
                    </a:rPr>
                    <a:t>as </a:t>
                  </a:r>
                  <a:r>
                    <a:rPr lang="lv-LV" sz="1500" i="1">
                      <a:latin typeface="EYInterstate Light" panose="02000506000000020004" pitchFamily="2" charset="0"/>
                      <a:ea typeface="Calibri" panose="020F0502020204030204" pitchFamily="34" charset="0"/>
                      <a:cs typeface="Times New Roman" panose="02020603050405020304" pitchFamily="18" charset="0"/>
                    </a:rPr>
                    <a:t>“the practice whereby workers are given pay and /or working conditions which are sub-standard compared to those specified by law or collective agreements</a:t>
                  </a:r>
                  <a:r>
                    <a:rPr lang="lv-LV" sz="1500">
                      <a:latin typeface="EYInterstate Light" panose="02000506000000020004" pitchFamily="2" charset="0"/>
                      <a:ea typeface="Calibri" panose="020F0502020204030204" pitchFamily="34" charset="0"/>
                      <a:cs typeface="Times New Roman" panose="02020603050405020304" pitchFamily="18" charset="0"/>
                    </a:rPr>
                    <a:t>”.</a:t>
                  </a:r>
                  <a:endParaRPr lang="it-IT" sz="1500">
                    <a:latin typeface="EYInterstate Light" panose="02000506000000020004" pitchFamily="2"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1C089E3-C501-4ACA-AEA8-D5E292CFA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482" y="2473067"/>
                  <a:ext cx="2125323" cy="3109048"/>
                </a:xfrm>
                <a:prstGeom prst="rect">
                  <a:avLst/>
                </a:prstGeom>
                <a:ln>
                  <a:solidFill>
                    <a:schemeClr val="tx1"/>
                  </a:solidFill>
                </a:ln>
              </p:spPr>
            </p:pic>
            <p:sp>
              <p:nvSpPr>
                <p:cNvPr id="10" name="Rectangle 9">
                  <a:extLst>
                    <a:ext uri="{FF2B5EF4-FFF2-40B4-BE49-F238E27FC236}">
                      <a16:creationId xmlns:a16="http://schemas.microsoft.com/office/drawing/2014/main" id="{4169BD24-CA34-46B7-9D8F-AA03E63DDD6B}"/>
                    </a:ext>
                  </a:extLst>
                </p:cNvPr>
                <p:cNvSpPr/>
                <p:nvPr/>
              </p:nvSpPr>
              <p:spPr>
                <a:xfrm>
                  <a:off x="4521451" y="2566221"/>
                  <a:ext cx="3301979" cy="3015894"/>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19" name="Rectangle 18">
                  <a:extLst>
                    <a:ext uri="{FF2B5EF4-FFF2-40B4-BE49-F238E27FC236}">
                      <a16:creationId xmlns:a16="http://schemas.microsoft.com/office/drawing/2014/main" id="{1AD78B82-296B-4B44-85A7-2A8504CFB418}"/>
                    </a:ext>
                  </a:extLst>
                </p:cNvPr>
                <p:cNvSpPr/>
                <p:nvPr/>
              </p:nvSpPr>
              <p:spPr>
                <a:xfrm>
                  <a:off x="8092269" y="3100245"/>
                  <a:ext cx="5274833" cy="248187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20" name="Rectangle 19">
                  <a:extLst>
                    <a:ext uri="{FF2B5EF4-FFF2-40B4-BE49-F238E27FC236}">
                      <a16:creationId xmlns:a16="http://schemas.microsoft.com/office/drawing/2014/main" id="{61A1F477-778B-4371-99A2-444A2F6007B3}"/>
                    </a:ext>
                  </a:extLst>
                </p:cNvPr>
                <p:cNvSpPr/>
                <p:nvPr/>
              </p:nvSpPr>
              <p:spPr>
                <a:xfrm>
                  <a:off x="8350692" y="3682701"/>
                  <a:ext cx="4887332" cy="277576"/>
                </a:xfrm>
                <a:prstGeom prst="rect">
                  <a:avLst/>
                </a:prstGeom>
              </p:spPr>
              <p:txBody>
                <a:bodyPr wrap="square">
                  <a:spAutoFit/>
                </a:bodyPr>
                <a:lstStyle/>
                <a:p>
                  <a:pPr>
                    <a:lnSpc>
                      <a:spcPct val="107000"/>
                    </a:lnSpc>
                    <a:spcAft>
                      <a:spcPts val="800"/>
                    </a:spcAft>
                  </a:pPr>
                  <a:endParaRPr lang="it-IT" sz="1200">
                    <a:latin typeface="EYInterstate Light" panose="02000506000000020004" pitchFamily="2" charset="0"/>
                    <a:ea typeface="Calibri" panose="020F0502020204030204" pitchFamily="34" charset="0"/>
                    <a:cs typeface="Times New Roman" panose="02020603050405020304" pitchFamily="18" charset="0"/>
                  </a:endParaRPr>
                </a:p>
              </p:txBody>
            </p:sp>
          </p:grpSp>
          <p:sp>
            <p:nvSpPr>
              <p:cNvPr id="18" name="Rectangle 17">
                <a:extLst>
                  <a:ext uri="{FF2B5EF4-FFF2-40B4-BE49-F238E27FC236}">
                    <a16:creationId xmlns:a16="http://schemas.microsoft.com/office/drawing/2014/main" id="{4E951038-7064-4EA4-9021-99F0530E5644}"/>
                  </a:ext>
                </a:extLst>
              </p:cNvPr>
              <p:cNvSpPr/>
              <p:nvPr/>
            </p:nvSpPr>
            <p:spPr>
              <a:xfrm>
                <a:off x="6455349" y="2338023"/>
                <a:ext cx="5274834" cy="415530"/>
              </a:xfrm>
              <a:prstGeom prst="rect">
                <a:avLst/>
              </a:prstGeom>
              <a:solidFill>
                <a:schemeClr val="accent2">
                  <a:lumMod val="20000"/>
                  <a:lumOff val="80000"/>
                </a:schemeClr>
              </a:solidFill>
              <a:ln w="28575">
                <a:solidFill>
                  <a:schemeClr val="accent2"/>
                </a:solidFill>
              </a:ln>
            </p:spPr>
            <p:txBody>
              <a:bodyPr wrap="square">
                <a:spAutoFit/>
              </a:bodyPr>
              <a:lstStyle/>
              <a:p>
                <a:endParaRPr lang="it-IT" sz="1600">
                  <a:latin typeface="EYInterstate Light" panose="02000506000000020004" pitchFamily="2" charset="0"/>
                </a:endParaRPr>
              </a:p>
            </p:txBody>
          </p:sp>
          <p:sp>
            <p:nvSpPr>
              <p:cNvPr id="13" name="TextBox 12">
                <a:extLst>
                  <a:ext uri="{FF2B5EF4-FFF2-40B4-BE49-F238E27FC236}">
                    <a16:creationId xmlns:a16="http://schemas.microsoft.com/office/drawing/2014/main" id="{B548958D-1013-4F92-B203-8BBEA8B983E6}"/>
                  </a:ext>
                </a:extLst>
              </p:cNvPr>
              <p:cNvSpPr txBox="1"/>
              <p:nvPr/>
            </p:nvSpPr>
            <p:spPr>
              <a:xfrm>
                <a:off x="6561157" y="2435758"/>
                <a:ext cx="5085640" cy="23314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1500">
                    <a:latin typeface="EYInterstate Light" panose="02000506000000020004" pitchFamily="2" charset="0"/>
                  </a:rPr>
                  <a:t>W</a:t>
                </a:r>
                <a:r>
                  <a:rPr lang="lv-LV" sz="1500">
                    <a:latin typeface="EYInterstate Light" panose="02000506000000020004" pitchFamily="2" charset="0"/>
                  </a:rPr>
                  <a:t>hen it comes to undeclared work it becomes also criminal</a:t>
                </a:r>
                <a:endParaRPr lang="en-GB" sz="1500">
                  <a:latin typeface="EYInterstate Light" panose="02000506000000020004" pitchFamily="2" charset="0"/>
                </a:endParaRPr>
              </a:p>
            </p:txBody>
          </p:sp>
          <p:sp>
            <p:nvSpPr>
              <p:cNvPr id="23" name="TextBox 22">
                <a:extLst>
                  <a:ext uri="{FF2B5EF4-FFF2-40B4-BE49-F238E27FC236}">
                    <a16:creationId xmlns:a16="http://schemas.microsoft.com/office/drawing/2014/main" id="{EF1F8AA0-582C-4CF5-84D4-491A90191FDB}"/>
                  </a:ext>
                </a:extLst>
              </p:cNvPr>
              <p:cNvSpPr txBox="1"/>
              <p:nvPr/>
            </p:nvSpPr>
            <p:spPr>
              <a:xfrm>
                <a:off x="6668081" y="3171959"/>
                <a:ext cx="4978716" cy="2075953"/>
              </a:xfrm>
              <a:prstGeom prst="rect">
                <a:avLst/>
              </a:prstGeom>
              <a:noFill/>
            </p:spPr>
            <p:txBody>
              <a:bodyPr wrap="square" lIns="0" tIns="36576" rIns="0" bIns="0" rtlCol="0">
                <a:spAutoFit/>
              </a:bodyPr>
              <a:lstStyle/>
              <a:p>
                <a:pPr algn="just">
                  <a:lnSpc>
                    <a:spcPct val="85000"/>
                  </a:lnSpc>
                  <a:spcAft>
                    <a:spcPts val="600"/>
                  </a:spcAft>
                  <a:buClr>
                    <a:schemeClr val="accent2"/>
                  </a:buClr>
                  <a:buSzPct val="70000"/>
                </a:pPr>
                <a:r>
                  <a:rPr lang="en-GB" sz="1500" dirty="0">
                    <a:latin typeface="EYInterstate Light" panose="02000506000000020004" pitchFamily="2" charset="0"/>
                  </a:rPr>
                  <a:t>In Italy, the illegal form of workers recruitment and exploitation is called “</a:t>
                </a:r>
                <a:r>
                  <a:rPr lang="en-GB" sz="1500" b="1" dirty="0">
                    <a:latin typeface="EYInterstate Light" panose="02000506000000020004" pitchFamily="2" charset="0"/>
                  </a:rPr>
                  <a:t>Caporalato</a:t>
                </a:r>
                <a:r>
                  <a:rPr lang="en-GB" sz="1500" dirty="0">
                    <a:latin typeface="EYInterstate Light" panose="02000506000000020004" pitchFamily="2" charset="0"/>
                  </a:rPr>
                  <a:t>”, translated in English as </a:t>
                </a:r>
                <a:r>
                  <a:rPr lang="en-GB" sz="1500" b="1" dirty="0">
                    <a:latin typeface="EYInterstate Light" panose="02000506000000020004" pitchFamily="2" charset="0"/>
                  </a:rPr>
                  <a:t>gangmasters system</a:t>
                </a:r>
                <a:r>
                  <a:rPr lang="en-GB" sz="1500" dirty="0">
                    <a:latin typeface="EYInterstate Light" panose="02000506000000020004" pitchFamily="2" charset="0"/>
                  </a:rPr>
                  <a:t>. </a:t>
                </a:r>
              </a:p>
              <a:p>
                <a:pPr algn="just">
                  <a:lnSpc>
                    <a:spcPct val="85000"/>
                  </a:lnSpc>
                  <a:buClr>
                    <a:schemeClr val="accent2"/>
                  </a:buClr>
                  <a:buSzPct val="70000"/>
                </a:pPr>
                <a:endParaRPr lang="en-GB" sz="1500" dirty="0">
                  <a:latin typeface="EYInterstate Light" panose="02000506000000020004" pitchFamily="2" charset="0"/>
                </a:endParaRPr>
              </a:p>
              <a:p>
                <a:pPr algn="just">
                  <a:lnSpc>
                    <a:spcPct val="85000"/>
                  </a:lnSpc>
                  <a:spcAft>
                    <a:spcPts val="600"/>
                  </a:spcAft>
                  <a:buClr>
                    <a:schemeClr val="accent2"/>
                  </a:buClr>
                  <a:buSzPct val="70000"/>
                </a:pPr>
                <a:r>
                  <a:rPr lang="en-GB" sz="1500" b="1" dirty="0">
                    <a:latin typeface="EYInterstate Light" panose="02000506000000020004" pitchFamily="2" charset="0"/>
                  </a:rPr>
                  <a:t>Gangmasters</a:t>
                </a:r>
                <a:r>
                  <a:rPr lang="en-GB" sz="1500" dirty="0">
                    <a:latin typeface="EYInterstate Light" panose="02000506000000020004" pitchFamily="2" charset="0"/>
                  </a:rPr>
                  <a:t> are criminal recruiters who control and exploit workers. This criminal system involves </a:t>
                </a:r>
                <a:r>
                  <a:rPr lang="en-GB" sz="1500" b="1" dirty="0">
                    <a:latin typeface="EYInterstate Light" panose="02000506000000020004" pitchFamily="2" charset="0"/>
                  </a:rPr>
                  <a:t>various sectors </a:t>
                </a:r>
                <a:r>
                  <a:rPr lang="en-GB" sz="1500" dirty="0">
                    <a:latin typeface="EYInterstate Light" panose="02000506000000020004" pitchFamily="2" charset="0"/>
                  </a:rPr>
                  <a:t>(transport, construction, logistics and care services), but it is particularly strong in the </a:t>
                </a:r>
                <a:r>
                  <a:rPr lang="en-GB" sz="1500" b="1" dirty="0">
                    <a:latin typeface="EYInterstate Light" panose="02000506000000020004" pitchFamily="2" charset="0"/>
                  </a:rPr>
                  <a:t>agricultural field</a:t>
                </a:r>
                <a:r>
                  <a:rPr lang="en-GB" sz="1500" dirty="0">
                    <a:latin typeface="EYInterstate Light" panose="02000506000000020004" pitchFamily="2" charset="0"/>
                  </a:rPr>
                  <a:t>, characterised by a prevalence of short-term and seasonal jobs.</a:t>
                </a:r>
              </a:p>
            </p:txBody>
          </p:sp>
        </p:grpSp>
      </p:grpSp>
      <p:pic>
        <p:nvPicPr>
          <p:cNvPr id="17" name="Picture 16">
            <a:extLst>
              <a:ext uri="{FF2B5EF4-FFF2-40B4-BE49-F238E27FC236}">
                <a16:creationId xmlns:a16="http://schemas.microsoft.com/office/drawing/2014/main" id="{87A8EA03-1C75-40C3-AA1A-188CE1F0015F}"/>
              </a:ext>
            </a:extLst>
          </p:cNvPr>
          <p:cNvPicPr>
            <a:picLocks noChangeAspect="1"/>
          </p:cNvPicPr>
          <p:nvPr/>
        </p:nvPicPr>
        <p:blipFill rotWithShape="1">
          <a:blip r:embed="rId3">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21" name="Immagine 4">
            <a:extLst>
              <a:ext uri="{FF2B5EF4-FFF2-40B4-BE49-F238E27FC236}">
                <a16:creationId xmlns:a16="http://schemas.microsoft.com/office/drawing/2014/main" id="{FE93DFD3-CFB0-4340-A426-2DBA28C3F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3353569057"/>
      </p:ext>
    </p:extLst>
  </p:cSld>
  <p:clrMapOvr>
    <a:masterClrMapping/>
  </p:clrMapOvr>
  <mc:AlternateContent xmlns:mc="http://schemas.openxmlformats.org/markup-compatibility/2006" xmlns:p14="http://schemas.microsoft.com/office/powerpoint/2010/main">
    <mc:Choice Requires="p14">
      <p:transition spd="slow" p14:dur="2000" advTm="37979"/>
    </mc:Choice>
    <mc:Fallback xmlns="">
      <p:transition spd="slow" advTm="3797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885203" y="214090"/>
            <a:ext cx="10972800" cy="804672"/>
          </a:xfrm>
        </p:spPr>
        <p:txBody>
          <a:bodyPr anchor="ctr"/>
          <a:lstStyle/>
          <a:p>
            <a:r>
              <a:rPr lang="lv-LV"/>
              <a:t>Some numbers about the primary sector in Italy</a:t>
            </a:r>
            <a:endParaRPr lang="it-IT"/>
          </a:p>
        </p:txBody>
      </p:sp>
      <p:grpSp>
        <p:nvGrpSpPr>
          <p:cNvPr id="76" name="POWER_USER_DATA_MAP" descr="{&quot;IsGrandientColor&quot;:true,&quot;GradientColor&quot;:&quot;#d9d9d9&quot;,&quot;IsRangesColor&quot;:false,&quot;RangesSettings&quot;:null,&quot;RangeName&quot;:&quot;POWER_USER_EXCEL_MAP_F26A7020_707B_4886_86A7_95802B3CC527&quot;,&quot;Version&quot;:&quot;1.6.891.0&quot;}">
            <a:extLst>
              <a:ext uri="{FF2B5EF4-FFF2-40B4-BE49-F238E27FC236}">
                <a16:creationId xmlns:a16="http://schemas.microsoft.com/office/drawing/2014/main" id="{CCE4B4DE-96D7-4F74-8726-98B283D6E31C}"/>
              </a:ext>
            </a:extLst>
          </p:cNvPr>
          <p:cNvGrpSpPr>
            <a:grpSpLocks noChangeAspect="1"/>
          </p:cNvGrpSpPr>
          <p:nvPr/>
        </p:nvGrpSpPr>
        <p:grpSpPr>
          <a:xfrm>
            <a:off x="743019" y="1415556"/>
            <a:ext cx="5370324" cy="5165726"/>
            <a:chOff x="3410838" y="1481137"/>
            <a:chExt cx="5370324" cy="5165726"/>
          </a:xfrm>
        </p:grpSpPr>
        <p:grpSp>
          <p:nvGrpSpPr>
            <p:cNvPr id="77" name="Italy_Provinces">
              <a:extLst>
                <a:ext uri="{FF2B5EF4-FFF2-40B4-BE49-F238E27FC236}">
                  <a16:creationId xmlns:a16="http://schemas.microsoft.com/office/drawing/2014/main" id="{77C6F4F4-0712-45A5-874A-B9EB38DF0A2E}"/>
                </a:ext>
              </a:extLst>
            </p:cNvPr>
            <p:cNvGrpSpPr>
              <a:grpSpLocks noChangeAspect="1"/>
            </p:cNvGrpSpPr>
            <p:nvPr/>
          </p:nvGrpSpPr>
          <p:grpSpPr>
            <a:xfrm>
              <a:off x="3735520" y="1481137"/>
              <a:ext cx="5045642" cy="5165726"/>
              <a:chOff x="3772425" y="1661401"/>
              <a:chExt cx="5045642" cy="5165726"/>
            </a:xfrm>
          </p:grpSpPr>
          <p:grpSp>
            <p:nvGrpSpPr>
              <p:cNvPr id="80" name="Group 79">
                <a:extLst>
                  <a:ext uri="{FF2B5EF4-FFF2-40B4-BE49-F238E27FC236}">
                    <a16:creationId xmlns:a16="http://schemas.microsoft.com/office/drawing/2014/main" id="{A93C5573-6EC8-4E5F-8704-BFDE8BC04A38}"/>
                  </a:ext>
                </a:extLst>
              </p:cNvPr>
              <p:cNvGrpSpPr/>
              <p:nvPr/>
            </p:nvGrpSpPr>
            <p:grpSpPr>
              <a:xfrm>
                <a:off x="4006698" y="1661401"/>
                <a:ext cx="3973512" cy="5165726"/>
                <a:chOff x="2627313" y="1125538"/>
                <a:chExt cx="3973512" cy="5165726"/>
              </a:xfrm>
              <a:solidFill>
                <a:sysClr val="window" lastClr="FFFFFF">
                  <a:lumMod val="85000"/>
                </a:sysClr>
              </a:solidFill>
            </p:grpSpPr>
            <p:sp>
              <p:nvSpPr>
                <p:cNvPr id="117" name="Vatican" descr="{&quot;Key&quot;:&quot;vatican&quot;,&quot;Name&quot;:&quot;Vatican&quot;,&quot;Value&quot;:1.0,&quot;Formula&quot;:&quot;&quot;,&quot;Text&quot;:&quot;&quot;,&quot;OfficeApplication&quot;:1,&quot;HasValue&quot;:true}">
                  <a:extLst>
                    <a:ext uri="{FF2B5EF4-FFF2-40B4-BE49-F238E27FC236}">
                      <a16:creationId xmlns:a16="http://schemas.microsoft.com/office/drawing/2014/main" id="{108D3722-57D6-454F-865D-057CF5C91F5A}"/>
                    </a:ext>
                  </a:extLst>
                </p:cNvPr>
                <p:cNvSpPr>
                  <a:spLocks/>
                </p:cNvSpPr>
                <p:nvPr/>
              </p:nvSpPr>
              <p:spPr bwMode="auto">
                <a:xfrm>
                  <a:off x="4572000" y="3549651"/>
                  <a:ext cx="3175" cy="3175"/>
                </a:xfrm>
                <a:custGeom>
                  <a:avLst/>
                  <a:gdLst>
                    <a:gd name="T0" fmla="*/ 2 w 2"/>
                    <a:gd name="T1" fmla="*/ 0 h 2"/>
                    <a:gd name="T2" fmla="*/ 2 w 2"/>
                    <a:gd name="T3" fmla="*/ 0 h 2"/>
                    <a:gd name="T4" fmla="*/ 1 w 2"/>
                    <a:gd name="T5" fmla="*/ 0 h 2"/>
                    <a:gd name="T6" fmla="*/ 0 w 2"/>
                    <a:gd name="T7" fmla="*/ 0 h 2"/>
                    <a:gd name="T8" fmla="*/ 0 w 2"/>
                    <a:gd name="T9" fmla="*/ 1 h 2"/>
                    <a:gd name="T10" fmla="*/ 0 w 2"/>
                    <a:gd name="T11" fmla="*/ 2 h 2"/>
                    <a:gd name="T12" fmla="*/ 0 w 2"/>
                    <a:gd name="T13" fmla="*/ 2 h 2"/>
                    <a:gd name="T14" fmla="*/ 0 w 2"/>
                    <a:gd name="T15" fmla="*/ 2 h 2"/>
                    <a:gd name="T16" fmla="*/ 1 w 2"/>
                    <a:gd name="T17" fmla="*/ 2 h 2"/>
                    <a:gd name="T18" fmla="*/ 2 w 2"/>
                    <a:gd name="T19" fmla="*/ 2 h 2"/>
                    <a:gd name="T20" fmla="*/ 2 w 2"/>
                    <a:gd name="T21" fmla="*/ 2 h 2"/>
                    <a:gd name="T22" fmla="*/ 2 w 2"/>
                    <a:gd name="T23" fmla="*/ 1 h 2"/>
                    <a:gd name="T24" fmla="*/ 2 w 2"/>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2" y="0"/>
                      </a:moveTo>
                      <a:lnTo>
                        <a:pt x="2" y="0"/>
                      </a:lnTo>
                      <a:lnTo>
                        <a:pt x="1" y="0"/>
                      </a:lnTo>
                      <a:lnTo>
                        <a:pt x="0" y="0"/>
                      </a:lnTo>
                      <a:lnTo>
                        <a:pt x="0" y="1"/>
                      </a:lnTo>
                      <a:lnTo>
                        <a:pt x="0" y="2"/>
                      </a:lnTo>
                      <a:lnTo>
                        <a:pt x="0" y="2"/>
                      </a:lnTo>
                      <a:lnTo>
                        <a:pt x="0" y="2"/>
                      </a:lnTo>
                      <a:lnTo>
                        <a:pt x="1" y="2"/>
                      </a:lnTo>
                      <a:lnTo>
                        <a:pt x="2" y="2"/>
                      </a:lnTo>
                      <a:lnTo>
                        <a:pt x="2" y="2"/>
                      </a:lnTo>
                      <a:lnTo>
                        <a:pt x="2" y="1"/>
                      </a:lnTo>
                      <a:lnTo>
                        <a:pt x="2"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18" name="San Marino" descr="{&quot;Key&quot;:&quot;san marino&quot;,&quot;Name&quot;:&quot;San Marino&quot;,&quot;Value&quot;:1.0,&quot;Formula&quot;:&quot;&quot;,&quot;Text&quot;:&quot;&quot;,&quot;OfficeApplication&quot;:1,&quot;HasValue&quot;:true}">
                  <a:extLst>
                    <a:ext uri="{FF2B5EF4-FFF2-40B4-BE49-F238E27FC236}">
                      <a16:creationId xmlns:a16="http://schemas.microsoft.com/office/drawing/2014/main" id="{45BFBD00-7A15-4A10-86B5-1E383E5C5EF9}"/>
                    </a:ext>
                  </a:extLst>
                </p:cNvPr>
                <p:cNvSpPr>
                  <a:spLocks/>
                </p:cNvSpPr>
                <p:nvPr/>
              </p:nvSpPr>
              <p:spPr bwMode="auto">
                <a:xfrm>
                  <a:off x="4557713" y="2601913"/>
                  <a:ext cx="38100" cy="42863"/>
                </a:xfrm>
                <a:custGeom>
                  <a:avLst/>
                  <a:gdLst>
                    <a:gd name="T0" fmla="*/ 1 w 24"/>
                    <a:gd name="T1" fmla="*/ 25 h 27"/>
                    <a:gd name="T2" fmla="*/ 1 w 24"/>
                    <a:gd name="T3" fmla="*/ 25 h 27"/>
                    <a:gd name="T4" fmla="*/ 18 w 24"/>
                    <a:gd name="T5" fmla="*/ 27 h 27"/>
                    <a:gd name="T6" fmla="*/ 19 w 24"/>
                    <a:gd name="T7" fmla="*/ 22 h 27"/>
                    <a:gd name="T8" fmla="*/ 19 w 24"/>
                    <a:gd name="T9" fmla="*/ 22 h 27"/>
                    <a:gd name="T10" fmla="*/ 24 w 24"/>
                    <a:gd name="T11" fmla="*/ 15 h 27"/>
                    <a:gd name="T12" fmla="*/ 22 w 24"/>
                    <a:gd name="T13" fmla="*/ 0 h 27"/>
                    <a:gd name="T14" fmla="*/ 7 w 24"/>
                    <a:gd name="T15" fmla="*/ 10 h 27"/>
                    <a:gd name="T16" fmla="*/ 0 w 24"/>
                    <a:gd name="T17" fmla="*/ 10 h 27"/>
                    <a:gd name="T18" fmla="*/ 1 w 24"/>
                    <a:gd name="T19" fmla="*/ 25 h 27"/>
                    <a:gd name="T20" fmla="*/ 1 w 24"/>
                    <a:gd name="T2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 y="25"/>
                      </a:moveTo>
                      <a:lnTo>
                        <a:pt x="1" y="25"/>
                      </a:lnTo>
                      <a:lnTo>
                        <a:pt x="18" y="27"/>
                      </a:lnTo>
                      <a:lnTo>
                        <a:pt x="19" y="22"/>
                      </a:lnTo>
                      <a:lnTo>
                        <a:pt x="19" y="22"/>
                      </a:lnTo>
                      <a:lnTo>
                        <a:pt x="24" y="15"/>
                      </a:lnTo>
                      <a:lnTo>
                        <a:pt x="22" y="0"/>
                      </a:lnTo>
                      <a:lnTo>
                        <a:pt x="7" y="10"/>
                      </a:lnTo>
                      <a:lnTo>
                        <a:pt x="0" y="10"/>
                      </a:lnTo>
                      <a:lnTo>
                        <a:pt x="1" y="25"/>
                      </a:lnTo>
                      <a:lnTo>
                        <a:pt x="1" y="25"/>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19" name="Abruzzo" descr="{&quot;Key&quot;:&quot;abruzzo&quot;,&quot;Name&quot;:&quot;Abruzzo&quot;,&quot;Value&quot;:1.0,&quot;Formula&quot;:&quot;&quot;,&quot;Text&quot;:&quot;&quot;,&quot;OfficeApplication&quot;:1,&quot;HasValue&quot;:true}">
                  <a:extLst>
                    <a:ext uri="{FF2B5EF4-FFF2-40B4-BE49-F238E27FC236}">
                      <a16:creationId xmlns:a16="http://schemas.microsoft.com/office/drawing/2014/main" id="{8D26BE6F-0773-4EC9-B2A1-47DE8B4CC417}"/>
                    </a:ext>
                  </a:extLst>
                </p:cNvPr>
                <p:cNvSpPr>
                  <a:spLocks/>
                </p:cNvSpPr>
                <p:nvPr/>
              </p:nvSpPr>
              <p:spPr bwMode="auto">
                <a:xfrm>
                  <a:off x="4765675" y="3105151"/>
                  <a:ext cx="587375" cy="547688"/>
                </a:xfrm>
                <a:custGeom>
                  <a:avLst/>
                  <a:gdLst>
                    <a:gd name="T0" fmla="*/ 203 w 370"/>
                    <a:gd name="T1" fmla="*/ 49 h 345"/>
                    <a:gd name="T2" fmla="*/ 291 w 370"/>
                    <a:gd name="T3" fmla="*/ 153 h 345"/>
                    <a:gd name="T4" fmla="*/ 311 w 370"/>
                    <a:gd name="T5" fmla="*/ 182 h 345"/>
                    <a:gd name="T6" fmla="*/ 357 w 370"/>
                    <a:gd name="T7" fmla="*/ 225 h 345"/>
                    <a:gd name="T8" fmla="*/ 366 w 370"/>
                    <a:gd name="T9" fmla="*/ 242 h 345"/>
                    <a:gd name="T10" fmla="*/ 348 w 370"/>
                    <a:gd name="T11" fmla="*/ 266 h 345"/>
                    <a:gd name="T12" fmla="*/ 328 w 370"/>
                    <a:gd name="T13" fmla="*/ 301 h 345"/>
                    <a:gd name="T14" fmla="*/ 303 w 370"/>
                    <a:gd name="T15" fmla="*/ 317 h 345"/>
                    <a:gd name="T16" fmla="*/ 285 w 370"/>
                    <a:gd name="T17" fmla="*/ 289 h 345"/>
                    <a:gd name="T18" fmla="*/ 273 w 370"/>
                    <a:gd name="T19" fmla="*/ 285 h 345"/>
                    <a:gd name="T20" fmla="*/ 253 w 370"/>
                    <a:gd name="T21" fmla="*/ 290 h 345"/>
                    <a:gd name="T22" fmla="*/ 237 w 370"/>
                    <a:gd name="T23" fmla="*/ 303 h 345"/>
                    <a:gd name="T24" fmla="*/ 246 w 370"/>
                    <a:gd name="T25" fmla="*/ 326 h 345"/>
                    <a:gd name="T26" fmla="*/ 239 w 370"/>
                    <a:gd name="T27" fmla="*/ 326 h 345"/>
                    <a:gd name="T28" fmla="*/ 224 w 370"/>
                    <a:gd name="T29" fmla="*/ 329 h 345"/>
                    <a:gd name="T30" fmla="*/ 211 w 370"/>
                    <a:gd name="T31" fmla="*/ 339 h 345"/>
                    <a:gd name="T32" fmla="*/ 193 w 370"/>
                    <a:gd name="T33" fmla="*/ 343 h 345"/>
                    <a:gd name="T34" fmla="*/ 175 w 370"/>
                    <a:gd name="T35" fmla="*/ 330 h 345"/>
                    <a:gd name="T36" fmla="*/ 155 w 370"/>
                    <a:gd name="T37" fmla="*/ 326 h 345"/>
                    <a:gd name="T38" fmla="*/ 138 w 370"/>
                    <a:gd name="T39" fmla="*/ 310 h 345"/>
                    <a:gd name="T40" fmla="*/ 110 w 370"/>
                    <a:gd name="T41" fmla="*/ 323 h 345"/>
                    <a:gd name="T42" fmla="*/ 94 w 370"/>
                    <a:gd name="T43" fmla="*/ 309 h 345"/>
                    <a:gd name="T44" fmla="*/ 74 w 370"/>
                    <a:gd name="T45" fmla="*/ 306 h 345"/>
                    <a:gd name="T46" fmla="*/ 71 w 370"/>
                    <a:gd name="T47" fmla="*/ 276 h 345"/>
                    <a:gd name="T48" fmla="*/ 56 w 370"/>
                    <a:gd name="T49" fmla="*/ 269 h 345"/>
                    <a:gd name="T50" fmla="*/ 16 w 370"/>
                    <a:gd name="T51" fmla="*/ 253 h 345"/>
                    <a:gd name="T52" fmla="*/ 0 w 370"/>
                    <a:gd name="T53" fmla="*/ 220 h 345"/>
                    <a:gd name="T54" fmla="*/ 13 w 370"/>
                    <a:gd name="T55" fmla="*/ 204 h 345"/>
                    <a:gd name="T56" fmla="*/ 52 w 370"/>
                    <a:gd name="T57" fmla="*/ 216 h 345"/>
                    <a:gd name="T58" fmla="*/ 69 w 370"/>
                    <a:gd name="T59" fmla="*/ 208 h 345"/>
                    <a:gd name="T60" fmla="*/ 67 w 370"/>
                    <a:gd name="T61" fmla="*/ 198 h 345"/>
                    <a:gd name="T62" fmla="*/ 45 w 370"/>
                    <a:gd name="T63" fmla="*/ 178 h 345"/>
                    <a:gd name="T64" fmla="*/ 35 w 370"/>
                    <a:gd name="T65" fmla="*/ 145 h 345"/>
                    <a:gd name="T66" fmla="*/ 32 w 370"/>
                    <a:gd name="T67" fmla="*/ 110 h 345"/>
                    <a:gd name="T68" fmla="*/ 35 w 370"/>
                    <a:gd name="T69" fmla="*/ 88 h 345"/>
                    <a:gd name="T70" fmla="*/ 55 w 370"/>
                    <a:gd name="T71" fmla="*/ 89 h 345"/>
                    <a:gd name="T72" fmla="*/ 72 w 370"/>
                    <a:gd name="T73" fmla="*/ 91 h 345"/>
                    <a:gd name="T74" fmla="*/ 72 w 370"/>
                    <a:gd name="T75" fmla="*/ 70 h 345"/>
                    <a:gd name="T76" fmla="*/ 70 w 370"/>
                    <a:gd name="T77" fmla="*/ 58 h 345"/>
                    <a:gd name="T78" fmla="*/ 70 w 370"/>
                    <a:gd name="T79" fmla="*/ 58 h 345"/>
                    <a:gd name="T80" fmla="*/ 85 w 370"/>
                    <a:gd name="T81" fmla="*/ 54 h 345"/>
                    <a:gd name="T82" fmla="*/ 99 w 370"/>
                    <a:gd name="T83" fmla="*/ 44 h 345"/>
                    <a:gd name="T84" fmla="*/ 107 w 370"/>
                    <a:gd name="T85" fmla="*/ 23 h 345"/>
                    <a:gd name="T86" fmla="*/ 128 w 370"/>
                    <a:gd name="T87" fmla="*/ 27 h 345"/>
                    <a:gd name="T88" fmla="*/ 144 w 370"/>
                    <a:gd name="T89" fmla="*/ 12 h 345"/>
                    <a:gd name="T90" fmla="*/ 167 w 370"/>
                    <a:gd name="T91" fmla="*/ 4 h 345"/>
                    <a:gd name="T92" fmla="*/ 188 w 370"/>
                    <a:gd name="T93"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0" h="345">
                      <a:moveTo>
                        <a:pt x="188" y="1"/>
                      </a:moveTo>
                      <a:lnTo>
                        <a:pt x="193" y="27"/>
                      </a:lnTo>
                      <a:lnTo>
                        <a:pt x="203" y="49"/>
                      </a:lnTo>
                      <a:lnTo>
                        <a:pt x="228" y="96"/>
                      </a:lnTo>
                      <a:lnTo>
                        <a:pt x="257" y="127"/>
                      </a:lnTo>
                      <a:lnTo>
                        <a:pt x="291" y="153"/>
                      </a:lnTo>
                      <a:lnTo>
                        <a:pt x="295" y="162"/>
                      </a:lnTo>
                      <a:lnTo>
                        <a:pt x="309" y="177"/>
                      </a:lnTo>
                      <a:lnTo>
                        <a:pt x="311" y="182"/>
                      </a:lnTo>
                      <a:lnTo>
                        <a:pt x="334" y="197"/>
                      </a:lnTo>
                      <a:lnTo>
                        <a:pt x="356" y="205"/>
                      </a:lnTo>
                      <a:lnTo>
                        <a:pt x="357" y="225"/>
                      </a:lnTo>
                      <a:lnTo>
                        <a:pt x="370" y="235"/>
                      </a:lnTo>
                      <a:lnTo>
                        <a:pt x="370" y="235"/>
                      </a:lnTo>
                      <a:lnTo>
                        <a:pt x="366" y="242"/>
                      </a:lnTo>
                      <a:lnTo>
                        <a:pt x="369" y="246"/>
                      </a:lnTo>
                      <a:lnTo>
                        <a:pt x="358" y="254"/>
                      </a:lnTo>
                      <a:lnTo>
                        <a:pt x="348" y="266"/>
                      </a:lnTo>
                      <a:lnTo>
                        <a:pt x="344" y="278"/>
                      </a:lnTo>
                      <a:lnTo>
                        <a:pt x="335" y="286"/>
                      </a:lnTo>
                      <a:lnTo>
                        <a:pt x="328" y="301"/>
                      </a:lnTo>
                      <a:lnTo>
                        <a:pt x="308" y="322"/>
                      </a:lnTo>
                      <a:lnTo>
                        <a:pt x="300" y="320"/>
                      </a:lnTo>
                      <a:lnTo>
                        <a:pt x="303" y="317"/>
                      </a:lnTo>
                      <a:lnTo>
                        <a:pt x="299" y="300"/>
                      </a:lnTo>
                      <a:lnTo>
                        <a:pt x="294" y="296"/>
                      </a:lnTo>
                      <a:lnTo>
                        <a:pt x="285" y="289"/>
                      </a:lnTo>
                      <a:lnTo>
                        <a:pt x="280" y="294"/>
                      </a:lnTo>
                      <a:lnTo>
                        <a:pt x="278" y="294"/>
                      </a:lnTo>
                      <a:lnTo>
                        <a:pt x="273" y="285"/>
                      </a:lnTo>
                      <a:lnTo>
                        <a:pt x="268" y="285"/>
                      </a:lnTo>
                      <a:lnTo>
                        <a:pt x="264" y="279"/>
                      </a:lnTo>
                      <a:lnTo>
                        <a:pt x="253" y="290"/>
                      </a:lnTo>
                      <a:lnTo>
                        <a:pt x="247" y="299"/>
                      </a:lnTo>
                      <a:lnTo>
                        <a:pt x="238" y="299"/>
                      </a:lnTo>
                      <a:lnTo>
                        <a:pt x="237" y="303"/>
                      </a:lnTo>
                      <a:lnTo>
                        <a:pt x="242" y="317"/>
                      </a:lnTo>
                      <a:lnTo>
                        <a:pt x="248" y="322"/>
                      </a:lnTo>
                      <a:lnTo>
                        <a:pt x="246" y="326"/>
                      </a:lnTo>
                      <a:lnTo>
                        <a:pt x="243" y="325"/>
                      </a:lnTo>
                      <a:lnTo>
                        <a:pt x="242" y="320"/>
                      </a:lnTo>
                      <a:lnTo>
                        <a:pt x="239" y="326"/>
                      </a:lnTo>
                      <a:lnTo>
                        <a:pt x="230" y="326"/>
                      </a:lnTo>
                      <a:lnTo>
                        <a:pt x="227" y="337"/>
                      </a:lnTo>
                      <a:lnTo>
                        <a:pt x="224" y="329"/>
                      </a:lnTo>
                      <a:lnTo>
                        <a:pt x="220" y="329"/>
                      </a:lnTo>
                      <a:lnTo>
                        <a:pt x="216" y="339"/>
                      </a:lnTo>
                      <a:lnTo>
                        <a:pt x="211" y="339"/>
                      </a:lnTo>
                      <a:lnTo>
                        <a:pt x="210" y="345"/>
                      </a:lnTo>
                      <a:lnTo>
                        <a:pt x="202" y="341"/>
                      </a:lnTo>
                      <a:lnTo>
                        <a:pt x="193" y="343"/>
                      </a:lnTo>
                      <a:lnTo>
                        <a:pt x="193" y="343"/>
                      </a:lnTo>
                      <a:lnTo>
                        <a:pt x="183" y="330"/>
                      </a:lnTo>
                      <a:lnTo>
                        <a:pt x="175" y="330"/>
                      </a:lnTo>
                      <a:lnTo>
                        <a:pt x="165" y="325"/>
                      </a:lnTo>
                      <a:lnTo>
                        <a:pt x="161" y="327"/>
                      </a:lnTo>
                      <a:lnTo>
                        <a:pt x="155" y="326"/>
                      </a:lnTo>
                      <a:lnTo>
                        <a:pt x="148" y="312"/>
                      </a:lnTo>
                      <a:lnTo>
                        <a:pt x="143" y="315"/>
                      </a:lnTo>
                      <a:lnTo>
                        <a:pt x="138" y="310"/>
                      </a:lnTo>
                      <a:lnTo>
                        <a:pt x="131" y="308"/>
                      </a:lnTo>
                      <a:lnTo>
                        <a:pt x="127" y="316"/>
                      </a:lnTo>
                      <a:lnTo>
                        <a:pt x="110" y="323"/>
                      </a:lnTo>
                      <a:lnTo>
                        <a:pt x="104" y="318"/>
                      </a:lnTo>
                      <a:lnTo>
                        <a:pt x="101" y="311"/>
                      </a:lnTo>
                      <a:lnTo>
                        <a:pt x="94" y="309"/>
                      </a:lnTo>
                      <a:lnTo>
                        <a:pt x="88" y="303"/>
                      </a:lnTo>
                      <a:lnTo>
                        <a:pt x="81" y="300"/>
                      </a:lnTo>
                      <a:lnTo>
                        <a:pt x="74" y="306"/>
                      </a:lnTo>
                      <a:lnTo>
                        <a:pt x="70" y="291"/>
                      </a:lnTo>
                      <a:lnTo>
                        <a:pt x="75" y="281"/>
                      </a:lnTo>
                      <a:lnTo>
                        <a:pt x="71" y="276"/>
                      </a:lnTo>
                      <a:lnTo>
                        <a:pt x="67" y="276"/>
                      </a:lnTo>
                      <a:lnTo>
                        <a:pt x="59" y="267"/>
                      </a:lnTo>
                      <a:lnTo>
                        <a:pt x="56" y="269"/>
                      </a:lnTo>
                      <a:lnTo>
                        <a:pt x="24" y="251"/>
                      </a:lnTo>
                      <a:lnTo>
                        <a:pt x="16" y="248"/>
                      </a:lnTo>
                      <a:lnTo>
                        <a:pt x="16" y="253"/>
                      </a:lnTo>
                      <a:lnTo>
                        <a:pt x="6" y="250"/>
                      </a:lnTo>
                      <a:lnTo>
                        <a:pt x="0" y="240"/>
                      </a:lnTo>
                      <a:lnTo>
                        <a:pt x="0" y="220"/>
                      </a:lnTo>
                      <a:lnTo>
                        <a:pt x="4" y="222"/>
                      </a:lnTo>
                      <a:lnTo>
                        <a:pt x="13" y="215"/>
                      </a:lnTo>
                      <a:lnTo>
                        <a:pt x="13" y="204"/>
                      </a:lnTo>
                      <a:lnTo>
                        <a:pt x="20" y="204"/>
                      </a:lnTo>
                      <a:lnTo>
                        <a:pt x="47" y="219"/>
                      </a:lnTo>
                      <a:lnTo>
                        <a:pt x="52" y="216"/>
                      </a:lnTo>
                      <a:lnTo>
                        <a:pt x="59" y="218"/>
                      </a:lnTo>
                      <a:lnTo>
                        <a:pt x="63" y="209"/>
                      </a:lnTo>
                      <a:lnTo>
                        <a:pt x="69" y="208"/>
                      </a:lnTo>
                      <a:lnTo>
                        <a:pt x="67" y="204"/>
                      </a:lnTo>
                      <a:lnTo>
                        <a:pt x="74" y="203"/>
                      </a:lnTo>
                      <a:lnTo>
                        <a:pt x="67" y="198"/>
                      </a:lnTo>
                      <a:lnTo>
                        <a:pt x="65" y="192"/>
                      </a:lnTo>
                      <a:lnTo>
                        <a:pt x="56" y="188"/>
                      </a:lnTo>
                      <a:lnTo>
                        <a:pt x="45" y="178"/>
                      </a:lnTo>
                      <a:lnTo>
                        <a:pt x="43" y="164"/>
                      </a:lnTo>
                      <a:lnTo>
                        <a:pt x="27" y="154"/>
                      </a:lnTo>
                      <a:lnTo>
                        <a:pt x="35" y="145"/>
                      </a:lnTo>
                      <a:lnTo>
                        <a:pt x="19" y="129"/>
                      </a:lnTo>
                      <a:lnTo>
                        <a:pt x="32" y="119"/>
                      </a:lnTo>
                      <a:lnTo>
                        <a:pt x="32" y="110"/>
                      </a:lnTo>
                      <a:lnTo>
                        <a:pt x="28" y="102"/>
                      </a:lnTo>
                      <a:lnTo>
                        <a:pt x="32" y="100"/>
                      </a:lnTo>
                      <a:lnTo>
                        <a:pt x="35" y="88"/>
                      </a:lnTo>
                      <a:lnTo>
                        <a:pt x="47" y="92"/>
                      </a:lnTo>
                      <a:lnTo>
                        <a:pt x="49" y="89"/>
                      </a:lnTo>
                      <a:lnTo>
                        <a:pt x="55" y="89"/>
                      </a:lnTo>
                      <a:lnTo>
                        <a:pt x="57" y="93"/>
                      </a:lnTo>
                      <a:lnTo>
                        <a:pt x="63" y="90"/>
                      </a:lnTo>
                      <a:lnTo>
                        <a:pt x="72" y="91"/>
                      </a:lnTo>
                      <a:lnTo>
                        <a:pt x="77" y="86"/>
                      </a:lnTo>
                      <a:lnTo>
                        <a:pt x="81" y="73"/>
                      </a:lnTo>
                      <a:lnTo>
                        <a:pt x="72" y="70"/>
                      </a:lnTo>
                      <a:lnTo>
                        <a:pt x="68" y="65"/>
                      </a:lnTo>
                      <a:lnTo>
                        <a:pt x="70" y="58"/>
                      </a:lnTo>
                      <a:lnTo>
                        <a:pt x="70" y="58"/>
                      </a:lnTo>
                      <a:lnTo>
                        <a:pt x="70" y="58"/>
                      </a:lnTo>
                      <a:lnTo>
                        <a:pt x="70" y="58"/>
                      </a:lnTo>
                      <a:lnTo>
                        <a:pt x="70" y="58"/>
                      </a:lnTo>
                      <a:lnTo>
                        <a:pt x="70" y="58"/>
                      </a:lnTo>
                      <a:lnTo>
                        <a:pt x="77" y="60"/>
                      </a:lnTo>
                      <a:lnTo>
                        <a:pt x="85" y="54"/>
                      </a:lnTo>
                      <a:lnTo>
                        <a:pt x="87" y="55"/>
                      </a:lnTo>
                      <a:lnTo>
                        <a:pt x="90" y="46"/>
                      </a:lnTo>
                      <a:lnTo>
                        <a:pt x="99" y="44"/>
                      </a:lnTo>
                      <a:lnTo>
                        <a:pt x="100" y="34"/>
                      </a:lnTo>
                      <a:lnTo>
                        <a:pt x="106" y="28"/>
                      </a:lnTo>
                      <a:lnTo>
                        <a:pt x="107" y="23"/>
                      </a:lnTo>
                      <a:lnTo>
                        <a:pt x="115" y="27"/>
                      </a:lnTo>
                      <a:lnTo>
                        <a:pt x="126" y="23"/>
                      </a:lnTo>
                      <a:lnTo>
                        <a:pt x="128" y="27"/>
                      </a:lnTo>
                      <a:lnTo>
                        <a:pt x="134" y="26"/>
                      </a:lnTo>
                      <a:lnTo>
                        <a:pt x="142" y="22"/>
                      </a:lnTo>
                      <a:lnTo>
                        <a:pt x="144" y="12"/>
                      </a:lnTo>
                      <a:lnTo>
                        <a:pt x="146" y="11"/>
                      </a:lnTo>
                      <a:lnTo>
                        <a:pt x="157" y="10"/>
                      </a:lnTo>
                      <a:lnTo>
                        <a:pt x="167" y="4"/>
                      </a:lnTo>
                      <a:lnTo>
                        <a:pt x="187" y="0"/>
                      </a:lnTo>
                      <a:lnTo>
                        <a:pt x="187" y="0"/>
                      </a:lnTo>
                      <a:lnTo>
                        <a:pt x="188" y="1"/>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0" name="Basilicata" descr="{&quot;Key&quot;:&quot;basilicata&quot;,&quot;Name&quot;:&quot;Basilicata&quot;,&quot;Value&quot;:1.0,&quot;Formula&quot;:&quot;&quot;,&quot;Text&quot;:&quot;&quot;,&quot;OfficeApplication&quot;:1,&quot;HasValue&quot;:true}">
                  <a:extLst>
                    <a:ext uri="{FF2B5EF4-FFF2-40B4-BE49-F238E27FC236}">
                      <a16:creationId xmlns:a16="http://schemas.microsoft.com/office/drawing/2014/main" id="{4AA42481-5652-41C3-9E5A-CB2DD2D994AB}"/>
                    </a:ext>
                  </a:extLst>
                </p:cNvPr>
                <p:cNvSpPr>
                  <a:spLocks/>
                </p:cNvSpPr>
                <p:nvPr/>
              </p:nvSpPr>
              <p:spPr bwMode="auto">
                <a:xfrm>
                  <a:off x="5537200" y="3892551"/>
                  <a:ext cx="509587" cy="542925"/>
                </a:xfrm>
                <a:custGeom>
                  <a:avLst/>
                  <a:gdLst>
                    <a:gd name="T0" fmla="*/ 48 w 321"/>
                    <a:gd name="T1" fmla="*/ 13 h 342"/>
                    <a:gd name="T2" fmla="*/ 85 w 321"/>
                    <a:gd name="T3" fmla="*/ 11 h 342"/>
                    <a:gd name="T4" fmla="*/ 97 w 321"/>
                    <a:gd name="T5" fmla="*/ 7 h 342"/>
                    <a:gd name="T6" fmla="*/ 107 w 321"/>
                    <a:gd name="T7" fmla="*/ 4 h 342"/>
                    <a:gd name="T8" fmla="*/ 129 w 321"/>
                    <a:gd name="T9" fmla="*/ 8 h 342"/>
                    <a:gd name="T10" fmla="*/ 137 w 321"/>
                    <a:gd name="T11" fmla="*/ 24 h 342"/>
                    <a:gd name="T12" fmla="*/ 146 w 321"/>
                    <a:gd name="T13" fmla="*/ 32 h 342"/>
                    <a:gd name="T14" fmla="*/ 133 w 321"/>
                    <a:gd name="T15" fmla="*/ 46 h 342"/>
                    <a:gd name="T16" fmla="*/ 165 w 321"/>
                    <a:gd name="T17" fmla="*/ 67 h 342"/>
                    <a:gd name="T18" fmla="*/ 194 w 321"/>
                    <a:gd name="T19" fmla="*/ 87 h 342"/>
                    <a:gd name="T20" fmla="*/ 231 w 321"/>
                    <a:gd name="T21" fmla="*/ 121 h 342"/>
                    <a:gd name="T22" fmla="*/ 252 w 321"/>
                    <a:gd name="T23" fmla="*/ 107 h 342"/>
                    <a:gd name="T24" fmla="*/ 261 w 321"/>
                    <a:gd name="T25" fmla="*/ 105 h 342"/>
                    <a:gd name="T26" fmla="*/ 273 w 321"/>
                    <a:gd name="T27" fmla="*/ 109 h 342"/>
                    <a:gd name="T28" fmla="*/ 291 w 321"/>
                    <a:gd name="T29" fmla="*/ 118 h 342"/>
                    <a:gd name="T30" fmla="*/ 288 w 321"/>
                    <a:gd name="T31" fmla="*/ 141 h 342"/>
                    <a:gd name="T32" fmla="*/ 288 w 321"/>
                    <a:gd name="T33" fmla="*/ 163 h 342"/>
                    <a:gd name="T34" fmla="*/ 295 w 321"/>
                    <a:gd name="T35" fmla="*/ 174 h 342"/>
                    <a:gd name="T36" fmla="*/ 302 w 321"/>
                    <a:gd name="T37" fmla="*/ 185 h 342"/>
                    <a:gd name="T38" fmla="*/ 317 w 321"/>
                    <a:gd name="T39" fmla="*/ 201 h 342"/>
                    <a:gd name="T40" fmla="*/ 305 w 321"/>
                    <a:gd name="T41" fmla="*/ 232 h 342"/>
                    <a:gd name="T42" fmla="*/ 275 w 321"/>
                    <a:gd name="T43" fmla="*/ 282 h 342"/>
                    <a:gd name="T44" fmla="*/ 239 w 321"/>
                    <a:gd name="T45" fmla="*/ 277 h 342"/>
                    <a:gd name="T46" fmla="*/ 226 w 321"/>
                    <a:gd name="T47" fmla="*/ 281 h 342"/>
                    <a:gd name="T48" fmla="*/ 224 w 321"/>
                    <a:gd name="T49" fmla="*/ 310 h 342"/>
                    <a:gd name="T50" fmla="*/ 213 w 321"/>
                    <a:gd name="T51" fmla="*/ 342 h 342"/>
                    <a:gd name="T52" fmla="*/ 185 w 321"/>
                    <a:gd name="T53" fmla="*/ 335 h 342"/>
                    <a:gd name="T54" fmla="*/ 169 w 321"/>
                    <a:gd name="T55" fmla="*/ 341 h 342"/>
                    <a:gd name="T56" fmla="*/ 145 w 321"/>
                    <a:gd name="T57" fmla="*/ 332 h 342"/>
                    <a:gd name="T58" fmla="*/ 142 w 321"/>
                    <a:gd name="T59" fmla="*/ 315 h 342"/>
                    <a:gd name="T60" fmla="*/ 124 w 321"/>
                    <a:gd name="T61" fmla="*/ 313 h 342"/>
                    <a:gd name="T62" fmla="*/ 113 w 321"/>
                    <a:gd name="T63" fmla="*/ 318 h 342"/>
                    <a:gd name="T64" fmla="*/ 92 w 321"/>
                    <a:gd name="T65" fmla="*/ 325 h 342"/>
                    <a:gd name="T66" fmla="*/ 81 w 321"/>
                    <a:gd name="T67" fmla="*/ 321 h 342"/>
                    <a:gd name="T68" fmla="*/ 65 w 321"/>
                    <a:gd name="T69" fmla="*/ 302 h 342"/>
                    <a:gd name="T70" fmla="*/ 67 w 321"/>
                    <a:gd name="T71" fmla="*/ 293 h 342"/>
                    <a:gd name="T72" fmla="*/ 77 w 321"/>
                    <a:gd name="T73" fmla="*/ 270 h 342"/>
                    <a:gd name="T74" fmla="*/ 96 w 321"/>
                    <a:gd name="T75" fmla="*/ 254 h 342"/>
                    <a:gd name="T76" fmla="*/ 98 w 321"/>
                    <a:gd name="T77" fmla="*/ 239 h 342"/>
                    <a:gd name="T78" fmla="*/ 83 w 321"/>
                    <a:gd name="T79" fmla="*/ 226 h 342"/>
                    <a:gd name="T80" fmla="*/ 68 w 321"/>
                    <a:gd name="T81" fmla="*/ 206 h 342"/>
                    <a:gd name="T82" fmla="*/ 50 w 321"/>
                    <a:gd name="T83" fmla="*/ 186 h 342"/>
                    <a:gd name="T84" fmla="*/ 39 w 321"/>
                    <a:gd name="T85" fmla="*/ 161 h 342"/>
                    <a:gd name="T86" fmla="*/ 28 w 321"/>
                    <a:gd name="T87" fmla="*/ 139 h 342"/>
                    <a:gd name="T88" fmla="*/ 10 w 321"/>
                    <a:gd name="T89" fmla="*/ 115 h 342"/>
                    <a:gd name="T90" fmla="*/ 8 w 321"/>
                    <a:gd name="T91" fmla="*/ 91 h 342"/>
                    <a:gd name="T92" fmla="*/ 9 w 321"/>
                    <a:gd name="T93" fmla="*/ 75 h 342"/>
                    <a:gd name="T94" fmla="*/ 26 w 321"/>
                    <a:gd name="T95" fmla="*/ 75 h 342"/>
                    <a:gd name="T96" fmla="*/ 40 w 321"/>
                    <a:gd name="T97" fmla="*/ 6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1" h="342">
                      <a:moveTo>
                        <a:pt x="43" y="23"/>
                      </a:moveTo>
                      <a:lnTo>
                        <a:pt x="42" y="19"/>
                      </a:lnTo>
                      <a:lnTo>
                        <a:pt x="48" y="13"/>
                      </a:lnTo>
                      <a:lnTo>
                        <a:pt x="55" y="11"/>
                      </a:lnTo>
                      <a:lnTo>
                        <a:pt x="75" y="15"/>
                      </a:lnTo>
                      <a:lnTo>
                        <a:pt x="85" y="11"/>
                      </a:lnTo>
                      <a:lnTo>
                        <a:pt x="91" y="16"/>
                      </a:lnTo>
                      <a:lnTo>
                        <a:pt x="98" y="11"/>
                      </a:lnTo>
                      <a:lnTo>
                        <a:pt x="97" y="7"/>
                      </a:lnTo>
                      <a:lnTo>
                        <a:pt x="105" y="6"/>
                      </a:lnTo>
                      <a:lnTo>
                        <a:pt x="104" y="3"/>
                      </a:lnTo>
                      <a:lnTo>
                        <a:pt x="107" y="4"/>
                      </a:lnTo>
                      <a:lnTo>
                        <a:pt x="113" y="0"/>
                      </a:lnTo>
                      <a:lnTo>
                        <a:pt x="122" y="7"/>
                      </a:lnTo>
                      <a:lnTo>
                        <a:pt x="129" y="8"/>
                      </a:lnTo>
                      <a:lnTo>
                        <a:pt x="130" y="12"/>
                      </a:lnTo>
                      <a:lnTo>
                        <a:pt x="135" y="15"/>
                      </a:lnTo>
                      <a:lnTo>
                        <a:pt x="137" y="24"/>
                      </a:lnTo>
                      <a:lnTo>
                        <a:pt x="140" y="22"/>
                      </a:lnTo>
                      <a:lnTo>
                        <a:pt x="148" y="28"/>
                      </a:lnTo>
                      <a:lnTo>
                        <a:pt x="146" y="32"/>
                      </a:lnTo>
                      <a:lnTo>
                        <a:pt x="147" y="39"/>
                      </a:lnTo>
                      <a:lnTo>
                        <a:pt x="139" y="47"/>
                      </a:lnTo>
                      <a:lnTo>
                        <a:pt x="133" y="46"/>
                      </a:lnTo>
                      <a:lnTo>
                        <a:pt x="135" y="50"/>
                      </a:lnTo>
                      <a:lnTo>
                        <a:pt x="158" y="61"/>
                      </a:lnTo>
                      <a:lnTo>
                        <a:pt x="165" y="67"/>
                      </a:lnTo>
                      <a:lnTo>
                        <a:pt x="173" y="59"/>
                      </a:lnTo>
                      <a:lnTo>
                        <a:pt x="182" y="62"/>
                      </a:lnTo>
                      <a:lnTo>
                        <a:pt x="194" y="87"/>
                      </a:lnTo>
                      <a:lnTo>
                        <a:pt x="221" y="113"/>
                      </a:lnTo>
                      <a:lnTo>
                        <a:pt x="225" y="120"/>
                      </a:lnTo>
                      <a:lnTo>
                        <a:pt x="231" y="121"/>
                      </a:lnTo>
                      <a:lnTo>
                        <a:pt x="245" y="105"/>
                      </a:lnTo>
                      <a:lnTo>
                        <a:pt x="253" y="115"/>
                      </a:lnTo>
                      <a:lnTo>
                        <a:pt x="252" y="107"/>
                      </a:lnTo>
                      <a:lnTo>
                        <a:pt x="256" y="106"/>
                      </a:lnTo>
                      <a:lnTo>
                        <a:pt x="261" y="112"/>
                      </a:lnTo>
                      <a:lnTo>
                        <a:pt x="261" y="105"/>
                      </a:lnTo>
                      <a:lnTo>
                        <a:pt x="268" y="108"/>
                      </a:lnTo>
                      <a:lnTo>
                        <a:pt x="272" y="105"/>
                      </a:lnTo>
                      <a:lnTo>
                        <a:pt x="273" y="109"/>
                      </a:lnTo>
                      <a:lnTo>
                        <a:pt x="277" y="112"/>
                      </a:lnTo>
                      <a:lnTo>
                        <a:pt x="280" y="109"/>
                      </a:lnTo>
                      <a:lnTo>
                        <a:pt x="291" y="118"/>
                      </a:lnTo>
                      <a:lnTo>
                        <a:pt x="287" y="120"/>
                      </a:lnTo>
                      <a:lnTo>
                        <a:pt x="292" y="125"/>
                      </a:lnTo>
                      <a:lnTo>
                        <a:pt x="288" y="141"/>
                      </a:lnTo>
                      <a:lnTo>
                        <a:pt x="292" y="149"/>
                      </a:lnTo>
                      <a:lnTo>
                        <a:pt x="290" y="151"/>
                      </a:lnTo>
                      <a:lnTo>
                        <a:pt x="288" y="163"/>
                      </a:lnTo>
                      <a:lnTo>
                        <a:pt x="292" y="168"/>
                      </a:lnTo>
                      <a:lnTo>
                        <a:pt x="290" y="171"/>
                      </a:lnTo>
                      <a:lnTo>
                        <a:pt x="295" y="174"/>
                      </a:lnTo>
                      <a:lnTo>
                        <a:pt x="291" y="183"/>
                      </a:lnTo>
                      <a:lnTo>
                        <a:pt x="294" y="186"/>
                      </a:lnTo>
                      <a:lnTo>
                        <a:pt x="302" y="185"/>
                      </a:lnTo>
                      <a:lnTo>
                        <a:pt x="309" y="189"/>
                      </a:lnTo>
                      <a:lnTo>
                        <a:pt x="310" y="195"/>
                      </a:lnTo>
                      <a:lnTo>
                        <a:pt x="317" y="201"/>
                      </a:lnTo>
                      <a:lnTo>
                        <a:pt x="321" y="210"/>
                      </a:lnTo>
                      <a:lnTo>
                        <a:pt x="321" y="210"/>
                      </a:lnTo>
                      <a:lnTo>
                        <a:pt x="305" y="232"/>
                      </a:lnTo>
                      <a:lnTo>
                        <a:pt x="285" y="275"/>
                      </a:lnTo>
                      <a:lnTo>
                        <a:pt x="275" y="282"/>
                      </a:lnTo>
                      <a:lnTo>
                        <a:pt x="275" y="282"/>
                      </a:lnTo>
                      <a:lnTo>
                        <a:pt x="265" y="278"/>
                      </a:lnTo>
                      <a:lnTo>
                        <a:pt x="251" y="283"/>
                      </a:lnTo>
                      <a:lnTo>
                        <a:pt x="239" y="277"/>
                      </a:lnTo>
                      <a:lnTo>
                        <a:pt x="231" y="280"/>
                      </a:lnTo>
                      <a:lnTo>
                        <a:pt x="228" y="274"/>
                      </a:lnTo>
                      <a:lnTo>
                        <a:pt x="226" y="281"/>
                      </a:lnTo>
                      <a:lnTo>
                        <a:pt x="227" y="293"/>
                      </a:lnTo>
                      <a:lnTo>
                        <a:pt x="223" y="302"/>
                      </a:lnTo>
                      <a:lnTo>
                        <a:pt x="224" y="310"/>
                      </a:lnTo>
                      <a:lnTo>
                        <a:pt x="211" y="332"/>
                      </a:lnTo>
                      <a:lnTo>
                        <a:pt x="215" y="337"/>
                      </a:lnTo>
                      <a:lnTo>
                        <a:pt x="213" y="342"/>
                      </a:lnTo>
                      <a:lnTo>
                        <a:pt x="205" y="333"/>
                      </a:lnTo>
                      <a:lnTo>
                        <a:pt x="197" y="332"/>
                      </a:lnTo>
                      <a:lnTo>
                        <a:pt x="185" y="335"/>
                      </a:lnTo>
                      <a:lnTo>
                        <a:pt x="185" y="342"/>
                      </a:lnTo>
                      <a:lnTo>
                        <a:pt x="173" y="336"/>
                      </a:lnTo>
                      <a:lnTo>
                        <a:pt x="169" y="341"/>
                      </a:lnTo>
                      <a:lnTo>
                        <a:pt x="149" y="342"/>
                      </a:lnTo>
                      <a:lnTo>
                        <a:pt x="143" y="335"/>
                      </a:lnTo>
                      <a:lnTo>
                        <a:pt x="145" y="332"/>
                      </a:lnTo>
                      <a:lnTo>
                        <a:pt x="140" y="326"/>
                      </a:lnTo>
                      <a:lnTo>
                        <a:pt x="146" y="316"/>
                      </a:lnTo>
                      <a:lnTo>
                        <a:pt x="142" y="315"/>
                      </a:lnTo>
                      <a:lnTo>
                        <a:pt x="135" y="319"/>
                      </a:lnTo>
                      <a:lnTo>
                        <a:pt x="132" y="314"/>
                      </a:lnTo>
                      <a:lnTo>
                        <a:pt x="124" y="313"/>
                      </a:lnTo>
                      <a:lnTo>
                        <a:pt x="119" y="319"/>
                      </a:lnTo>
                      <a:lnTo>
                        <a:pt x="116" y="315"/>
                      </a:lnTo>
                      <a:lnTo>
                        <a:pt x="113" y="318"/>
                      </a:lnTo>
                      <a:lnTo>
                        <a:pt x="109" y="313"/>
                      </a:lnTo>
                      <a:lnTo>
                        <a:pt x="101" y="314"/>
                      </a:lnTo>
                      <a:lnTo>
                        <a:pt x="92" y="325"/>
                      </a:lnTo>
                      <a:lnTo>
                        <a:pt x="88" y="335"/>
                      </a:lnTo>
                      <a:lnTo>
                        <a:pt x="88" y="335"/>
                      </a:lnTo>
                      <a:lnTo>
                        <a:pt x="81" y="321"/>
                      </a:lnTo>
                      <a:lnTo>
                        <a:pt x="72" y="312"/>
                      </a:lnTo>
                      <a:lnTo>
                        <a:pt x="72" y="306"/>
                      </a:lnTo>
                      <a:lnTo>
                        <a:pt x="65" y="302"/>
                      </a:lnTo>
                      <a:lnTo>
                        <a:pt x="65" y="302"/>
                      </a:lnTo>
                      <a:lnTo>
                        <a:pt x="72" y="298"/>
                      </a:lnTo>
                      <a:lnTo>
                        <a:pt x="67" y="293"/>
                      </a:lnTo>
                      <a:lnTo>
                        <a:pt x="72" y="291"/>
                      </a:lnTo>
                      <a:lnTo>
                        <a:pt x="78" y="283"/>
                      </a:lnTo>
                      <a:lnTo>
                        <a:pt x="77" y="270"/>
                      </a:lnTo>
                      <a:lnTo>
                        <a:pt x="83" y="264"/>
                      </a:lnTo>
                      <a:lnTo>
                        <a:pt x="83" y="260"/>
                      </a:lnTo>
                      <a:lnTo>
                        <a:pt x="96" y="254"/>
                      </a:lnTo>
                      <a:lnTo>
                        <a:pt x="94" y="249"/>
                      </a:lnTo>
                      <a:lnTo>
                        <a:pt x="98" y="246"/>
                      </a:lnTo>
                      <a:lnTo>
                        <a:pt x="98" y="239"/>
                      </a:lnTo>
                      <a:lnTo>
                        <a:pt x="95" y="234"/>
                      </a:lnTo>
                      <a:lnTo>
                        <a:pt x="84" y="231"/>
                      </a:lnTo>
                      <a:lnTo>
                        <a:pt x="83" y="226"/>
                      </a:lnTo>
                      <a:lnTo>
                        <a:pt x="77" y="220"/>
                      </a:lnTo>
                      <a:lnTo>
                        <a:pt x="76" y="209"/>
                      </a:lnTo>
                      <a:lnTo>
                        <a:pt x="68" y="206"/>
                      </a:lnTo>
                      <a:lnTo>
                        <a:pt x="61" y="197"/>
                      </a:lnTo>
                      <a:lnTo>
                        <a:pt x="52" y="193"/>
                      </a:lnTo>
                      <a:lnTo>
                        <a:pt x="50" y="186"/>
                      </a:lnTo>
                      <a:lnTo>
                        <a:pt x="42" y="179"/>
                      </a:lnTo>
                      <a:lnTo>
                        <a:pt x="45" y="174"/>
                      </a:lnTo>
                      <a:lnTo>
                        <a:pt x="39" y="161"/>
                      </a:lnTo>
                      <a:lnTo>
                        <a:pt x="42" y="157"/>
                      </a:lnTo>
                      <a:lnTo>
                        <a:pt x="25" y="147"/>
                      </a:lnTo>
                      <a:lnTo>
                        <a:pt x="28" y="139"/>
                      </a:lnTo>
                      <a:lnTo>
                        <a:pt x="34" y="135"/>
                      </a:lnTo>
                      <a:lnTo>
                        <a:pt x="34" y="131"/>
                      </a:lnTo>
                      <a:lnTo>
                        <a:pt x="10" y="115"/>
                      </a:lnTo>
                      <a:lnTo>
                        <a:pt x="10" y="96"/>
                      </a:lnTo>
                      <a:lnTo>
                        <a:pt x="7" y="95"/>
                      </a:lnTo>
                      <a:lnTo>
                        <a:pt x="8" y="91"/>
                      </a:lnTo>
                      <a:lnTo>
                        <a:pt x="0" y="85"/>
                      </a:lnTo>
                      <a:lnTo>
                        <a:pt x="8" y="84"/>
                      </a:lnTo>
                      <a:lnTo>
                        <a:pt x="9" y="75"/>
                      </a:lnTo>
                      <a:lnTo>
                        <a:pt x="5" y="73"/>
                      </a:lnTo>
                      <a:lnTo>
                        <a:pt x="6" y="71"/>
                      </a:lnTo>
                      <a:lnTo>
                        <a:pt x="26" y="75"/>
                      </a:lnTo>
                      <a:lnTo>
                        <a:pt x="29" y="74"/>
                      </a:lnTo>
                      <a:lnTo>
                        <a:pt x="28" y="69"/>
                      </a:lnTo>
                      <a:lnTo>
                        <a:pt x="40" y="64"/>
                      </a:lnTo>
                      <a:lnTo>
                        <a:pt x="49" y="39"/>
                      </a:lnTo>
                      <a:lnTo>
                        <a:pt x="43" y="2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1" name="Calabria" descr="{&quot;Key&quot;:&quot;calabria&quot;,&quot;Name&quot;:&quot;Calabria&quot;,&quot;Value&quot;:1.0,&quot;Formula&quot;:&quot;&quot;,&quot;Text&quot;:&quot;&quot;,&quot;OfficeApplication&quot;:1,&quot;HasValue&quot;:true}">
                  <a:extLst>
                    <a:ext uri="{FF2B5EF4-FFF2-40B4-BE49-F238E27FC236}">
                      <a16:creationId xmlns:a16="http://schemas.microsoft.com/office/drawing/2014/main" id="{8C08AC2D-8F56-43A8-A132-B9316EAED4CD}"/>
                    </a:ext>
                  </a:extLst>
                </p:cNvPr>
                <p:cNvSpPr>
                  <a:spLocks/>
                </p:cNvSpPr>
                <p:nvPr/>
              </p:nvSpPr>
              <p:spPr bwMode="auto">
                <a:xfrm>
                  <a:off x="5635625" y="4327526"/>
                  <a:ext cx="527050" cy="957263"/>
                </a:xfrm>
                <a:custGeom>
                  <a:avLst/>
                  <a:gdLst>
                    <a:gd name="T0" fmla="*/ 30 w 332"/>
                    <a:gd name="T1" fmla="*/ 51 h 603"/>
                    <a:gd name="T2" fmla="*/ 47 w 332"/>
                    <a:gd name="T3" fmla="*/ 39 h 603"/>
                    <a:gd name="T4" fmla="*/ 54 w 332"/>
                    <a:gd name="T5" fmla="*/ 41 h 603"/>
                    <a:gd name="T6" fmla="*/ 62 w 332"/>
                    <a:gd name="T7" fmla="*/ 39 h 603"/>
                    <a:gd name="T8" fmla="*/ 73 w 332"/>
                    <a:gd name="T9" fmla="*/ 45 h 603"/>
                    <a:gd name="T10" fmla="*/ 84 w 332"/>
                    <a:gd name="T11" fmla="*/ 42 h 603"/>
                    <a:gd name="T12" fmla="*/ 83 w 332"/>
                    <a:gd name="T13" fmla="*/ 58 h 603"/>
                    <a:gd name="T14" fmla="*/ 87 w 332"/>
                    <a:gd name="T15" fmla="*/ 68 h 603"/>
                    <a:gd name="T16" fmla="*/ 111 w 332"/>
                    <a:gd name="T17" fmla="*/ 62 h 603"/>
                    <a:gd name="T18" fmla="*/ 123 w 332"/>
                    <a:gd name="T19" fmla="*/ 60 h 603"/>
                    <a:gd name="T20" fmla="*/ 143 w 332"/>
                    <a:gd name="T21" fmla="*/ 59 h 603"/>
                    <a:gd name="T22" fmla="*/ 153 w 332"/>
                    <a:gd name="T23" fmla="*/ 63 h 603"/>
                    <a:gd name="T24" fmla="*/ 162 w 332"/>
                    <a:gd name="T25" fmla="*/ 36 h 603"/>
                    <a:gd name="T26" fmla="*/ 165 w 332"/>
                    <a:gd name="T27" fmla="*/ 19 h 603"/>
                    <a:gd name="T28" fmla="*/ 167 w 332"/>
                    <a:gd name="T29" fmla="*/ 0 h 603"/>
                    <a:gd name="T30" fmla="*/ 177 w 332"/>
                    <a:gd name="T31" fmla="*/ 3 h 603"/>
                    <a:gd name="T32" fmla="*/ 203 w 332"/>
                    <a:gd name="T33" fmla="*/ 4 h 603"/>
                    <a:gd name="T34" fmla="*/ 214 w 332"/>
                    <a:gd name="T35" fmla="*/ 8 h 603"/>
                    <a:gd name="T36" fmla="*/ 205 w 332"/>
                    <a:gd name="T37" fmla="*/ 29 h 603"/>
                    <a:gd name="T38" fmla="*/ 191 w 332"/>
                    <a:gd name="T39" fmla="*/ 76 h 603"/>
                    <a:gd name="T40" fmla="*/ 181 w 332"/>
                    <a:gd name="T41" fmla="*/ 107 h 603"/>
                    <a:gd name="T42" fmla="*/ 187 w 332"/>
                    <a:gd name="T43" fmla="*/ 131 h 603"/>
                    <a:gd name="T44" fmla="*/ 241 w 332"/>
                    <a:gd name="T45" fmla="*/ 144 h 603"/>
                    <a:gd name="T46" fmla="*/ 280 w 332"/>
                    <a:gd name="T47" fmla="*/ 178 h 603"/>
                    <a:gd name="T48" fmla="*/ 297 w 332"/>
                    <a:gd name="T49" fmla="*/ 190 h 603"/>
                    <a:gd name="T50" fmla="*/ 322 w 332"/>
                    <a:gd name="T51" fmla="*/ 204 h 603"/>
                    <a:gd name="T52" fmla="*/ 310 w 332"/>
                    <a:gd name="T53" fmla="*/ 243 h 603"/>
                    <a:gd name="T54" fmla="*/ 311 w 332"/>
                    <a:gd name="T55" fmla="*/ 283 h 603"/>
                    <a:gd name="T56" fmla="*/ 317 w 332"/>
                    <a:gd name="T57" fmla="*/ 295 h 603"/>
                    <a:gd name="T58" fmla="*/ 332 w 332"/>
                    <a:gd name="T59" fmla="*/ 305 h 603"/>
                    <a:gd name="T60" fmla="*/ 324 w 332"/>
                    <a:gd name="T61" fmla="*/ 325 h 603"/>
                    <a:gd name="T62" fmla="*/ 307 w 332"/>
                    <a:gd name="T63" fmla="*/ 337 h 603"/>
                    <a:gd name="T64" fmla="*/ 293 w 332"/>
                    <a:gd name="T65" fmla="*/ 338 h 603"/>
                    <a:gd name="T66" fmla="*/ 265 w 332"/>
                    <a:gd name="T67" fmla="*/ 332 h 603"/>
                    <a:gd name="T68" fmla="*/ 206 w 332"/>
                    <a:gd name="T69" fmla="*/ 363 h 603"/>
                    <a:gd name="T70" fmla="*/ 195 w 332"/>
                    <a:gd name="T71" fmla="*/ 399 h 603"/>
                    <a:gd name="T72" fmla="*/ 199 w 332"/>
                    <a:gd name="T73" fmla="*/ 466 h 603"/>
                    <a:gd name="T74" fmla="*/ 146 w 332"/>
                    <a:gd name="T75" fmla="*/ 503 h 603"/>
                    <a:gd name="T76" fmla="*/ 108 w 332"/>
                    <a:gd name="T77" fmla="*/ 572 h 603"/>
                    <a:gd name="T78" fmla="*/ 92 w 332"/>
                    <a:gd name="T79" fmla="*/ 601 h 603"/>
                    <a:gd name="T80" fmla="*/ 61 w 332"/>
                    <a:gd name="T81" fmla="*/ 599 h 603"/>
                    <a:gd name="T82" fmla="*/ 10 w 332"/>
                    <a:gd name="T83" fmla="*/ 592 h 603"/>
                    <a:gd name="T84" fmla="*/ 6 w 332"/>
                    <a:gd name="T85" fmla="*/ 569 h 603"/>
                    <a:gd name="T86" fmla="*/ 6 w 332"/>
                    <a:gd name="T87" fmla="*/ 544 h 603"/>
                    <a:gd name="T88" fmla="*/ 2 w 332"/>
                    <a:gd name="T89" fmla="*/ 519 h 603"/>
                    <a:gd name="T90" fmla="*/ 26 w 332"/>
                    <a:gd name="T91" fmla="*/ 512 h 603"/>
                    <a:gd name="T92" fmla="*/ 42 w 332"/>
                    <a:gd name="T93" fmla="*/ 496 h 603"/>
                    <a:gd name="T94" fmla="*/ 48 w 332"/>
                    <a:gd name="T95" fmla="*/ 479 h 603"/>
                    <a:gd name="T96" fmla="*/ 57 w 332"/>
                    <a:gd name="T97" fmla="*/ 463 h 603"/>
                    <a:gd name="T98" fmla="*/ 63 w 332"/>
                    <a:gd name="T99" fmla="*/ 435 h 603"/>
                    <a:gd name="T100" fmla="*/ 44 w 332"/>
                    <a:gd name="T101" fmla="*/ 407 h 603"/>
                    <a:gd name="T102" fmla="*/ 68 w 332"/>
                    <a:gd name="T103" fmla="*/ 395 h 603"/>
                    <a:gd name="T104" fmla="*/ 86 w 332"/>
                    <a:gd name="T105" fmla="*/ 386 h 603"/>
                    <a:gd name="T106" fmla="*/ 107 w 332"/>
                    <a:gd name="T107" fmla="*/ 388 h 603"/>
                    <a:gd name="T108" fmla="*/ 125 w 332"/>
                    <a:gd name="T109" fmla="*/ 354 h 603"/>
                    <a:gd name="T110" fmla="*/ 111 w 332"/>
                    <a:gd name="T111" fmla="*/ 326 h 603"/>
                    <a:gd name="T112" fmla="*/ 92 w 332"/>
                    <a:gd name="T113" fmla="*/ 274 h 603"/>
                    <a:gd name="T114" fmla="*/ 77 w 332"/>
                    <a:gd name="T115" fmla="*/ 193 h 603"/>
                    <a:gd name="T116" fmla="*/ 52 w 332"/>
                    <a:gd name="T117" fmla="*/ 163 h 603"/>
                    <a:gd name="T118" fmla="*/ 39 w 332"/>
                    <a:gd name="T119" fmla="*/ 129 h 603"/>
                    <a:gd name="T120" fmla="*/ 29 w 332"/>
                    <a:gd name="T121" fmla="*/ 86 h 603"/>
                    <a:gd name="T122" fmla="*/ 26 w 332"/>
                    <a:gd name="T123" fmla="*/ 61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603">
                      <a:moveTo>
                        <a:pt x="26" y="61"/>
                      </a:moveTo>
                      <a:lnTo>
                        <a:pt x="30" y="51"/>
                      </a:lnTo>
                      <a:lnTo>
                        <a:pt x="39" y="40"/>
                      </a:lnTo>
                      <a:lnTo>
                        <a:pt x="47" y="39"/>
                      </a:lnTo>
                      <a:lnTo>
                        <a:pt x="51" y="44"/>
                      </a:lnTo>
                      <a:lnTo>
                        <a:pt x="54" y="41"/>
                      </a:lnTo>
                      <a:lnTo>
                        <a:pt x="57" y="45"/>
                      </a:lnTo>
                      <a:lnTo>
                        <a:pt x="62" y="39"/>
                      </a:lnTo>
                      <a:lnTo>
                        <a:pt x="70" y="40"/>
                      </a:lnTo>
                      <a:lnTo>
                        <a:pt x="73" y="45"/>
                      </a:lnTo>
                      <a:lnTo>
                        <a:pt x="80" y="41"/>
                      </a:lnTo>
                      <a:lnTo>
                        <a:pt x="84" y="42"/>
                      </a:lnTo>
                      <a:lnTo>
                        <a:pt x="78" y="52"/>
                      </a:lnTo>
                      <a:lnTo>
                        <a:pt x="83" y="58"/>
                      </a:lnTo>
                      <a:lnTo>
                        <a:pt x="81" y="61"/>
                      </a:lnTo>
                      <a:lnTo>
                        <a:pt x="87" y="68"/>
                      </a:lnTo>
                      <a:lnTo>
                        <a:pt x="107" y="67"/>
                      </a:lnTo>
                      <a:lnTo>
                        <a:pt x="111" y="62"/>
                      </a:lnTo>
                      <a:lnTo>
                        <a:pt x="123" y="67"/>
                      </a:lnTo>
                      <a:lnTo>
                        <a:pt x="123" y="60"/>
                      </a:lnTo>
                      <a:lnTo>
                        <a:pt x="135" y="58"/>
                      </a:lnTo>
                      <a:lnTo>
                        <a:pt x="143" y="59"/>
                      </a:lnTo>
                      <a:lnTo>
                        <a:pt x="151" y="68"/>
                      </a:lnTo>
                      <a:lnTo>
                        <a:pt x="153" y="63"/>
                      </a:lnTo>
                      <a:lnTo>
                        <a:pt x="149" y="58"/>
                      </a:lnTo>
                      <a:lnTo>
                        <a:pt x="162" y="36"/>
                      </a:lnTo>
                      <a:lnTo>
                        <a:pt x="161" y="27"/>
                      </a:lnTo>
                      <a:lnTo>
                        <a:pt x="165" y="19"/>
                      </a:lnTo>
                      <a:lnTo>
                        <a:pt x="164" y="7"/>
                      </a:lnTo>
                      <a:lnTo>
                        <a:pt x="167" y="0"/>
                      </a:lnTo>
                      <a:lnTo>
                        <a:pt x="169" y="6"/>
                      </a:lnTo>
                      <a:lnTo>
                        <a:pt x="177" y="3"/>
                      </a:lnTo>
                      <a:lnTo>
                        <a:pt x="189" y="8"/>
                      </a:lnTo>
                      <a:lnTo>
                        <a:pt x="203" y="4"/>
                      </a:lnTo>
                      <a:lnTo>
                        <a:pt x="214" y="8"/>
                      </a:lnTo>
                      <a:lnTo>
                        <a:pt x="214" y="8"/>
                      </a:lnTo>
                      <a:lnTo>
                        <a:pt x="206" y="18"/>
                      </a:lnTo>
                      <a:lnTo>
                        <a:pt x="205" y="29"/>
                      </a:lnTo>
                      <a:lnTo>
                        <a:pt x="210" y="53"/>
                      </a:lnTo>
                      <a:lnTo>
                        <a:pt x="191" y="76"/>
                      </a:lnTo>
                      <a:lnTo>
                        <a:pt x="181" y="96"/>
                      </a:lnTo>
                      <a:lnTo>
                        <a:pt x="181" y="107"/>
                      </a:lnTo>
                      <a:lnTo>
                        <a:pt x="189" y="117"/>
                      </a:lnTo>
                      <a:lnTo>
                        <a:pt x="187" y="131"/>
                      </a:lnTo>
                      <a:lnTo>
                        <a:pt x="208" y="143"/>
                      </a:lnTo>
                      <a:lnTo>
                        <a:pt x="241" y="144"/>
                      </a:lnTo>
                      <a:lnTo>
                        <a:pt x="260" y="166"/>
                      </a:lnTo>
                      <a:lnTo>
                        <a:pt x="280" y="178"/>
                      </a:lnTo>
                      <a:lnTo>
                        <a:pt x="294" y="181"/>
                      </a:lnTo>
                      <a:lnTo>
                        <a:pt x="297" y="190"/>
                      </a:lnTo>
                      <a:lnTo>
                        <a:pt x="305" y="199"/>
                      </a:lnTo>
                      <a:lnTo>
                        <a:pt x="322" y="204"/>
                      </a:lnTo>
                      <a:lnTo>
                        <a:pt x="311" y="228"/>
                      </a:lnTo>
                      <a:lnTo>
                        <a:pt x="310" y="243"/>
                      </a:lnTo>
                      <a:lnTo>
                        <a:pt x="320" y="256"/>
                      </a:lnTo>
                      <a:lnTo>
                        <a:pt x="311" y="283"/>
                      </a:lnTo>
                      <a:lnTo>
                        <a:pt x="318" y="291"/>
                      </a:lnTo>
                      <a:lnTo>
                        <a:pt x="317" y="295"/>
                      </a:lnTo>
                      <a:lnTo>
                        <a:pt x="320" y="299"/>
                      </a:lnTo>
                      <a:lnTo>
                        <a:pt x="332" y="305"/>
                      </a:lnTo>
                      <a:lnTo>
                        <a:pt x="323" y="314"/>
                      </a:lnTo>
                      <a:lnTo>
                        <a:pt x="324" y="325"/>
                      </a:lnTo>
                      <a:lnTo>
                        <a:pt x="308" y="341"/>
                      </a:lnTo>
                      <a:lnTo>
                        <a:pt x="307" y="337"/>
                      </a:lnTo>
                      <a:lnTo>
                        <a:pt x="301" y="335"/>
                      </a:lnTo>
                      <a:lnTo>
                        <a:pt x="293" y="338"/>
                      </a:lnTo>
                      <a:lnTo>
                        <a:pt x="284" y="329"/>
                      </a:lnTo>
                      <a:lnTo>
                        <a:pt x="265" y="332"/>
                      </a:lnTo>
                      <a:lnTo>
                        <a:pt x="242" y="341"/>
                      </a:lnTo>
                      <a:lnTo>
                        <a:pt x="206" y="363"/>
                      </a:lnTo>
                      <a:lnTo>
                        <a:pt x="190" y="390"/>
                      </a:lnTo>
                      <a:lnTo>
                        <a:pt x="195" y="399"/>
                      </a:lnTo>
                      <a:lnTo>
                        <a:pt x="201" y="454"/>
                      </a:lnTo>
                      <a:lnTo>
                        <a:pt x="199" y="466"/>
                      </a:lnTo>
                      <a:lnTo>
                        <a:pt x="175" y="490"/>
                      </a:lnTo>
                      <a:lnTo>
                        <a:pt x="146" y="503"/>
                      </a:lnTo>
                      <a:lnTo>
                        <a:pt x="113" y="545"/>
                      </a:lnTo>
                      <a:lnTo>
                        <a:pt x="108" y="572"/>
                      </a:lnTo>
                      <a:lnTo>
                        <a:pt x="98" y="592"/>
                      </a:lnTo>
                      <a:lnTo>
                        <a:pt x="92" y="601"/>
                      </a:lnTo>
                      <a:lnTo>
                        <a:pt x="77" y="603"/>
                      </a:lnTo>
                      <a:lnTo>
                        <a:pt x="61" y="599"/>
                      </a:lnTo>
                      <a:lnTo>
                        <a:pt x="27" y="602"/>
                      </a:lnTo>
                      <a:lnTo>
                        <a:pt x="10" y="592"/>
                      </a:lnTo>
                      <a:lnTo>
                        <a:pt x="2" y="576"/>
                      </a:lnTo>
                      <a:lnTo>
                        <a:pt x="6" y="569"/>
                      </a:lnTo>
                      <a:lnTo>
                        <a:pt x="0" y="555"/>
                      </a:lnTo>
                      <a:lnTo>
                        <a:pt x="6" y="544"/>
                      </a:lnTo>
                      <a:lnTo>
                        <a:pt x="0" y="529"/>
                      </a:lnTo>
                      <a:lnTo>
                        <a:pt x="2" y="519"/>
                      </a:lnTo>
                      <a:lnTo>
                        <a:pt x="18" y="512"/>
                      </a:lnTo>
                      <a:lnTo>
                        <a:pt x="26" y="512"/>
                      </a:lnTo>
                      <a:lnTo>
                        <a:pt x="36" y="506"/>
                      </a:lnTo>
                      <a:lnTo>
                        <a:pt x="42" y="496"/>
                      </a:lnTo>
                      <a:lnTo>
                        <a:pt x="44" y="483"/>
                      </a:lnTo>
                      <a:lnTo>
                        <a:pt x="48" y="479"/>
                      </a:lnTo>
                      <a:lnTo>
                        <a:pt x="52" y="468"/>
                      </a:lnTo>
                      <a:lnTo>
                        <a:pt x="57" y="463"/>
                      </a:lnTo>
                      <a:lnTo>
                        <a:pt x="60" y="454"/>
                      </a:lnTo>
                      <a:lnTo>
                        <a:pt x="63" y="435"/>
                      </a:lnTo>
                      <a:lnTo>
                        <a:pt x="42" y="415"/>
                      </a:lnTo>
                      <a:lnTo>
                        <a:pt x="44" y="407"/>
                      </a:lnTo>
                      <a:lnTo>
                        <a:pt x="51" y="400"/>
                      </a:lnTo>
                      <a:lnTo>
                        <a:pt x="68" y="395"/>
                      </a:lnTo>
                      <a:lnTo>
                        <a:pt x="75" y="388"/>
                      </a:lnTo>
                      <a:lnTo>
                        <a:pt x="86" y="386"/>
                      </a:lnTo>
                      <a:lnTo>
                        <a:pt x="100" y="390"/>
                      </a:lnTo>
                      <a:lnTo>
                        <a:pt x="107" y="388"/>
                      </a:lnTo>
                      <a:lnTo>
                        <a:pt x="116" y="380"/>
                      </a:lnTo>
                      <a:lnTo>
                        <a:pt x="125" y="354"/>
                      </a:lnTo>
                      <a:lnTo>
                        <a:pt x="124" y="332"/>
                      </a:lnTo>
                      <a:lnTo>
                        <a:pt x="111" y="326"/>
                      </a:lnTo>
                      <a:lnTo>
                        <a:pt x="99" y="303"/>
                      </a:lnTo>
                      <a:lnTo>
                        <a:pt x="92" y="274"/>
                      </a:lnTo>
                      <a:lnTo>
                        <a:pt x="89" y="230"/>
                      </a:lnTo>
                      <a:lnTo>
                        <a:pt x="77" y="193"/>
                      </a:lnTo>
                      <a:lnTo>
                        <a:pt x="62" y="170"/>
                      </a:lnTo>
                      <a:lnTo>
                        <a:pt x="52" y="163"/>
                      </a:lnTo>
                      <a:lnTo>
                        <a:pt x="43" y="132"/>
                      </a:lnTo>
                      <a:lnTo>
                        <a:pt x="39" y="129"/>
                      </a:lnTo>
                      <a:lnTo>
                        <a:pt x="33" y="93"/>
                      </a:lnTo>
                      <a:lnTo>
                        <a:pt x="29" y="86"/>
                      </a:lnTo>
                      <a:lnTo>
                        <a:pt x="34" y="77"/>
                      </a:lnTo>
                      <a:lnTo>
                        <a:pt x="26" y="61"/>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2" name="Campania" descr="{&quot;Key&quot;:&quot;campania&quot;,&quot;Name&quot;:&quot;Campania&quot;,&quot;Value&quot;:1.0,&quot;Formula&quot;:&quot;&quot;,&quot;Text&quot;:&quot;&quot;,&quot;OfficeApplication&quot;:1,&quot;HasValue&quot;:true}">
                  <a:extLst>
                    <a:ext uri="{FF2B5EF4-FFF2-40B4-BE49-F238E27FC236}">
                      <a16:creationId xmlns:a16="http://schemas.microsoft.com/office/drawing/2014/main" id="{42C65140-A375-48E7-8ABE-F295AD695678}"/>
                    </a:ext>
                  </a:extLst>
                </p:cNvPr>
                <p:cNvSpPr>
                  <a:spLocks noEditPoints="1"/>
                </p:cNvSpPr>
                <p:nvPr/>
              </p:nvSpPr>
              <p:spPr bwMode="auto">
                <a:xfrm>
                  <a:off x="5011738" y="3729038"/>
                  <a:ext cx="681037" cy="665163"/>
                </a:xfrm>
                <a:custGeom>
                  <a:avLst/>
                  <a:gdLst>
                    <a:gd name="T0" fmla="*/ 103 w 429"/>
                    <a:gd name="T1" fmla="*/ 269 h 419"/>
                    <a:gd name="T2" fmla="*/ 98 w 429"/>
                    <a:gd name="T3" fmla="*/ 263 h 419"/>
                    <a:gd name="T4" fmla="*/ 43 w 429"/>
                    <a:gd name="T5" fmla="*/ 216 h 419"/>
                    <a:gd name="T6" fmla="*/ 27 w 429"/>
                    <a:gd name="T7" fmla="*/ 227 h 419"/>
                    <a:gd name="T8" fmla="*/ 22 w 429"/>
                    <a:gd name="T9" fmla="*/ 208 h 419"/>
                    <a:gd name="T10" fmla="*/ 51 w 429"/>
                    <a:gd name="T11" fmla="*/ 22 h 419"/>
                    <a:gd name="T12" fmla="*/ 73 w 429"/>
                    <a:gd name="T13" fmla="*/ 33 h 419"/>
                    <a:gd name="T14" fmla="*/ 75 w 429"/>
                    <a:gd name="T15" fmla="*/ 0 h 419"/>
                    <a:gd name="T16" fmla="*/ 100 w 429"/>
                    <a:gd name="T17" fmla="*/ 2 h 419"/>
                    <a:gd name="T18" fmla="*/ 109 w 429"/>
                    <a:gd name="T19" fmla="*/ 11 h 419"/>
                    <a:gd name="T20" fmla="*/ 152 w 429"/>
                    <a:gd name="T21" fmla="*/ 31 h 419"/>
                    <a:gd name="T22" fmla="*/ 176 w 429"/>
                    <a:gd name="T23" fmla="*/ 39 h 419"/>
                    <a:gd name="T24" fmla="*/ 189 w 429"/>
                    <a:gd name="T25" fmla="*/ 27 h 419"/>
                    <a:gd name="T26" fmla="*/ 209 w 429"/>
                    <a:gd name="T27" fmla="*/ 27 h 419"/>
                    <a:gd name="T28" fmla="*/ 239 w 429"/>
                    <a:gd name="T29" fmla="*/ 16 h 419"/>
                    <a:gd name="T30" fmla="*/ 262 w 429"/>
                    <a:gd name="T31" fmla="*/ 7 h 419"/>
                    <a:gd name="T32" fmla="*/ 282 w 429"/>
                    <a:gd name="T33" fmla="*/ 24 h 419"/>
                    <a:gd name="T34" fmla="*/ 276 w 429"/>
                    <a:gd name="T35" fmla="*/ 33 h 419"/>
                    <a:gd name="T36" fmla="*/ 288 w 429"/>
                    <a:gd name="T37" fmla="*/ 53 h 419"/>
                    <a:gd name="T38" fmla="*/ 307 w 429"/>
                    <a:gd name="T39" fmla="*/ 68 h 419"/>
                    <a:gd name="T40" fmla="*/ 312 w 429"/>
                    <a:gd name="T41" fmla="*/ 76 h 419"/>
                    <a:gd name="T42" fmla="*/ 304 w 429"/>
                    <a:gd name="T43" fmla="*/ 99 h 419"/>
                    <a:gd name="T44" fmla="*/ 322 w 429"/>
                    <a:gd name="T45" fmla="*/ 116 h 419"/>
                    <a:gd name="T46" fmla="*/ 344 w 429"/>
                    <a:gd name="T47" fmla="*/ 112 h 419"/>
                    <a:gd name="T48" fmla="*/ 375 w 429"/>
                    <a:gd name="T49" fmla="*/ 127 h 419"/>
                    <a:gd name="T50" fmla="*/ 371 w 429"/>
                    <a:gd name="T51" fmla="*/ 167 h 419"/>
                    <a:gd name="T52" fmla="*/ 358 w 429"/>
                    <a:gd name="T53" fmla="*/ 178 h 419"/>
                    <a:gd name="T54" fmla="*/ 340 w 429"/>
                    <a:gd name="T55" fmla="*/ 178 h 419"/>
                    <a:gd name="T56" fmla="*/ 339 w 429"/>
                    <a:gd name="T57" fmla="*/ 194 h 419"/>
                    <a:gd name="T58" fmla="*/ 341 w 429"/>
                    <a:gd name="T59" fmla="*/ 218 h 419"/>
                    <a:gd name="T60" fmla="*/ 359 w 429"/>
                    <a:gd name="T61" fmla="*/ 242 h 419"/>
                    <a:gd name="T62" fmla="*/ 370 w 429"/>
                    <a:gd name="T63" fmla="*/ 264 h 419"/>
                    <a:gd name="T64" fmla="*/ 382 w 429"/>
                    <a:gd name="T65" fmla="*/ 289 h 419"/>
                    <a:gd name="T66" fmla="*/ 399 w 429"/>
                    <a:gd name="T67" fmla="*/ 309 h 419"/>
                    <a:gd name="T68" fmla="*/ 414 w 429"/>
                    <a:gd name="T69" fmla="*/ 329 h 419"/>
                    <a:gd name="T70" fmla="*/ 429 w 429"/>
                    <a:gd name="T71" fmla="*/ 342 h 419"/>
                    <a:gd name="T72" fmla="*/ 428 w 429"/>
                    <a:gd name="T73" fmla="*/ 357 h 419"/>
                    <a:gd name="T74" fmla="*/ 408 w 429"/>
                    <a:gd name="T75" fmla="*/ 373 h 419"/>
                    <a:gd name="T76" fmla="*/ 398 w 429"/>
                    <a:gd name="T77" fmla="*/ 396 h 419"/>
                    <a:gd name="T78" fmla="*/ 396 w 429"/>
                    <a:gd name="T79" fmla="*/ 405 h 419"/>
                    <a:gd name="T80" fmla="*/ 366 w 429"/>
                    <a:gd name="T81" fmla="*/ 400 h 419"/>
                    <a:gd name="T82" fmla="*/ 327 w 429"/>
                    <a:gd name="T83" fmla="*/ 409 h 419"/>
                    <a:gd name="T84" fmla="*/ 321 w 429"/>
                    <a:gd name="T85" fmla="*/ 406 h 419"/>
                    <a:gd name="T86" fmla="*/ 298 w 429"/>
                    <a:gd name="T87" fmla="*/ 384 h 419"/>
                    <a:gd name="T88" fmla="*/ 257 w 429"/>
                    <a:gd name="T89" fmla="*/ 357 h 419"/>
                    <a:gd name="T90" fmla="*/ 248 w 429"/>
                    <a:gd name="T91" fmla="*/ 342 h 419"/>
                    <a:gd name="T92" fmla="*/ 259 w 429"/>
                    <a:gd name="T93" fmla="*/ 308 h 419"/>
                    <a:gd name="T94" fmla="*/ 202 w 429"/>
                    <a:gd name="T95" fmla="*/ 235 h 419"/>
                    <a:gd name="T96" fmla="*/ 171 w 429"/>
                    <a:gd name="T97" fmla="*/ 249 h 419"/>
                    <a:gd name="T98" fmla="*/ 118 w 429"/>
                    <a:gd name="T99" fmla="*/ 261 h 419"/>
                    <a:gd name="T100" fmla="*/ 136 w 429"/>
                    <a:gd name="T101" fmla="*/ 236 h 419"/>
                    <a:gd name="T102" fmla="*/ 134 w 429"/>
                    <a:gd name="T103" fmla="*/ 209 h 419"/>
                    <a:gd name="T104" fmla="*/ 97 w 429"/>
                    <a:gd name="T105" fmla="*/ 189 h 419"/>
                    <a:gd name="T106" fmla="*/ 87 w 429"/>
                    <a:gd name="T107" fmla="*/ 197 h 419"/>
                    <a:gd name="T108" fmla="*/ 65 w 429"/>
                    <a:gd name="T109" fmla="*/ 192 h 419"/>
                    <a:gd name="T110" fmla="*/ 59 w 429"/>
                    <a:gd name="T111" fmla="*/ 181 h 419"/>
                    <a:gd name="T112" fmla="*/ 44 w 429"/>
                    <a:gd name="T113" fmla="*/ 147 h 419"/>
                    <a:gd name="T114" fmla="*/ 14 w 429"/>
                    <a:gd name="T115" fmla="*/ 93 h 419"/>
                    <a:gd name="T116" fmla="*/ 2 w 429"/>
                    <a:gd name="T117" fmla="*/ 74 h 419"/>
                    <a:gd name="T118" fmla="*/ 14 w 429"/>
                    <a:gd name="T119" fmla="*/ 67 h 419"/>
                    <a:gd name="T120" fmla="*/ 23 w 429"/>
                    <a:gd name="T121" fmla="*/ 40 h 419"/>
                    <a:gd name="T122" fmla="*/ 30 w 429"/>
                    <a:gd name="T123" fmla="*/ 2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9" h="419">
                      <a:moveTo>
                        <a:pt x="98" y="263"/>
                      </a:moveTo>
                      <a:lnTo>
                        <a:pt x="106" y="264"/>
                      </a:lnTo>
                      <a:lnTo>
                        <a:pt x="103" y="269"/>
                      </a:lnTo>
                      <a:lnTo>
                        <a:pt x="91" y="270"/>
                      </a:lnTo>
                      <a:lnTo>
                        <a:pt x="92" y="263"/>
                      </a:lnTo>
                      <a:lnTo>
                        <a:pt x="98" y="263"/>
                      </a:lnTo>
                      <a:close/>
                      <a:moveTo>
                        <a:pt x="22" y="208"/>
                      </a:moveTo>
                      <a:lnTo>
                        <a:pt x="40" y="213"/>
                      </a:lnTo>
                      <a:lnTo>
                        <a:pt x="43" y="216"/>
                      </a:lnTo>
                      <a:lnTo>
                        <a:pt x="39" y="224"/>
                      </a:lnTo>
                      <a:lnTo>
                        <a:pt x="28" y="225"/>
                      </a:lnTo>
                      <a:lnTo>
                        <a:pt x="27" y="227"/>
                      </a:lnTo>
                      <a:lnTo>
                        <a:pt x="19" y="223"/>
                      </a:lnTo>
                      <a:lnTo>
                        <a:pt x="19" y="215"/>
                      </a:lnTo>
                      <a:lnTo>
                        <a:pt x="22" y="208"/>
                      </a:lnTo>
                      <a:close/>
                      <a:moveTo>
                        <a:pt x="46" y="13"/>
                      </a:moveTo>
                      <a:lnTo>
                        <a:pt x="52" y="16"/>
                      </a:lnTo>
                      <a:lnTo>
                        <a:pt x="51" y="22"/>
                      </a:lnTo>
                      <a:lnTo>
                        <a:pt x="59" y="32"/>
                      </a:lnTo>
                      <a:lnTo>
                        <a:pt x="67" y="30"/>
                      </a:lnTo>
                      <a:lnTo>
                        <a:pt x="73" y="33"/>
                      </a:lnTo>
                      <a:lnTo>
                        <a:pt x="72" y="23"/>
                      </a:lnTo>
                      <a:lnTo>
                        <a:pt x="66" y="17"/>
                      </a:lnTo>
                      <a:lnTo>
                        <a:pt x="75" y="0"/>
                      </a:lnTo>
                      <a:lnTo>
                        <a:pt x="85" y="8"/>
                      </a:lnTo>
                      <a:lnTo>
                        <a:pt x="87" y="2"/>
                      </a:lnTo>
                      <a:lnTo>
                        <a:pt x="100" y="2"/>
                      </a:lnTo>
                      <a:lnTo>
                        <a:pt x="101" y="6"/>
                      </a:lnTo>
                      <a:lnTo>
                        <a:pt x="108" y="6"/>
                      </a:lnTo>
                      <a:lnTo>
                        <a:pt x="109" y="11"/>
                      </a:lnTo>
                      <a:lnTo>
                        <a:pt x="118" y="15"/>
                      </a:lnTo>
                      <a:lnTo>
                        <a:pt x="151" y="24"/>
                      </a:lnTo>
                      <a:lnTo>
                        <a:pt x="152" y="31"/>
                      </a:lnTo>
                      <a:lnTo>
                        <a:pt x="157" y="34"/>
                      </a:lnTo>
                      <a:lnTo>
                        <a:pt x="171" y="32"/>
                      </a:lnTo>
                      <a:lnTo>
                        <a:pt x="176" y="39"/>
                      </a:lnTo>
                      <a:lnTo>
                        <a:pt x="185" y="31"/>
                      </a:lnTo>
                      <a:lnTo>
                        <a:pt x="189" y="31"/>
                      </a:lnTo>
                      <a:lnTo>
                        <a:pt x="189" y="27"/>
                      </a:lnTo>
                      <a:lnTo>
                        <a:pt x="197" y="26"/>
                      </a:lnTo>
                      <a:lnTo>
                        <a:pt x="202" y="29"/>
                      </a:lnTo>
                      <a:lnTo>
                        <a:pt x="209" y="27"/>
                      </a:lnTo>
                      <a:lnTo>
                        <a:pt x="216" y="16"/>
                      </a:lnTo>
                      <a:lnTo>
                        <a:pt x="232" y="22"/>
                      </a:lnTo>
                      <a:lnTo>
                        <a:pt x="239" y="16"/>
                      </a:lnTo>
                      <a:lnTo>
                        <a:pt x="250" y="15"/>
                      </a:lnTo>
                      <a:lnTo>
                        <a:pt x="262" y="7"/>
                      </a:lnTo>
                      <a:lnTo>
                        <a:pt x="262" y="7"/>
                      </a:lnTo>
                      <a:lnTo>
                        <a:pt x="269" y="18"/>
                      </a:lnTo>
                      <a:lnTo>
                        <a:pt x="281" y="21"/>
                      </a:lnTo>
                      <a:lnTo>
                        <a:pt x="282" y="24"/>
                      </a:lnTo>
                      <a:lnTo>
                        <a:pt x="279" y="28"/>
                      </a:lnTo>
                      <a:lnTo>
                        <a:pt x="281" y="32"/>
                      </a:lnTo>
                      <a:lnTo>
                        <a:pt x="276" y="33"/>
                      </a:lnTo>
                      <a:lnTo>
                        <a:pt x="273" y="38"/>
                      </a:lnTo>
                      <a:lnTo>
                        <a:pt x="275" y="49"/>
                      </a:lnTo>
                      <a:lnTo>
                        <a:pt x="288" y="53"/>
                      </a:lnTo>
                      <a:lnTo>
                        <a:pt x="289" y="62"/>
                      </a:lnTo>
                      <a:lnTo>
                        <a:pt x="302" y="62"/>
                      </a:lnTo>
                      <a:lnTo>
                        <a:pt x="307" y="68"/>
                      </a:lnTo>
                      <a:lnTo>
                        <a:pt x="313" y="66"/>
                      </a:lnTo>
                      <a:lnTo>
                        <a:pt x="319" y="72"/>
                      </a:lnTo>
                      <a:lnTo>
                        <a:pt x="312" y="76"/>
                      </a:lnTo>
                      <a:lnTo>
                        <a:pt x="315" y="87"/>
                      </a:lnTo>
                      <a:lnTo>
                        <a:pt x="307" y="91"/>
                      </a:lnTo>
                      <a:lnTo>
                        <a:pt x="304" y="99"/>
                      </a:lnTo>
                      <a:lnTo>
                        <a:pt x="310" y="102"/>
                      </a:lnTo>
                      <a:lnTo>
                        <a:pt x="313" y="110"/>
                      </a:lnTo>
                      <a:lnTo>
                        <a:pt x="322" y="116"/>
                      </a:lnTo>
                      <a:lnTo>
                        <a:pt x="326" y="112"/>
                      </a:lnTo>
                      <a:lnTo>
                        <a:pt x="338" y="118"/>
                      </a:lnTo>
                      <a:lnTo>
                        <a:pt x="344" y="112"/>
                      </a:lnTo>
                      <a:lnTo>
                        <a:pt x="353" y="120"/>
                      </a:lnTo>
                      <a:lnTo>
                        <a:pt x="360" y="119"/>
                      </a:lnTo>
                      <a:lnTo>
                        <a:pt x="375" y="127"/>
                      </a:lnTo>
                      <a:lnTo>
                        <a:pt x="375" y="127"/>
                      </a:lnTo>
                      <a:lnTo>
                        <a:pt x="380" y="142"/>
                      </a:lnTo>
                      <a:lnTo>
                        <a:pt x="371" y="167"/>
                      </a:lnTo>
                      <a:lnTo>
                        <a:pt x="359" y="172"/>
                      </a:lnTo>
                      <a:lnTo>
                        <a:pt x="360" y="177"/>
                      </a:lnTo>
                      <a:lnTo>
                        <a:pt x="358" y="178"/>
                      </a:lnTo>
                      <a:lnTo>
                        <a:pt x="337" y="174"/>
                      </a:lnTo>
                      <a:lnTo>
                        <a:pt x="336" y="176"/>
                      </a:lnTo>
                      <a:lnTo>
                        <a:pt x="340" y="178"/>
                      </a:lnTo>
                      <a:lnTo>
                        <a:pt x="339" y="187"/>
                      </a:lnTo>
                      <a:lnTo>
                        <a:pt x="331" y="188"/>
                      </a:lnTo>
                      <a:lnTo>
                        <a:pt x="339" y="194"/>
                      </a:lnTo>
                      <a:lnTo>
                        <a:pt x="338" y="198"/>
                      </a:lnTo>
                      <a:lnTo>
                        <a:pt x="341" y="199"/>
                      </a:lnTo>
                      <a:lnTo>
                        <a:pt x="341" y="218"/>
                      </a:lnTo>
                      <a:lnTo>
                        <a:pt x="366" y="235"/>
                      </a:lnTo>
                      <a:lnTo>
                        <a:pt x="365" y="238"/>
                      </a:lnTo>
                      <a:lnTo>
                        <a:pt x="359" y="242"/>
                      </a:lnTo>
                      <a:lnTo>
                        <a:pt x="356" y="250"/>
                      </a:lnTo>
                      <a:lnTo>
                        <a:pt x="373" y="260"/>
                      </a:lnTo>
                      <a:lnTo>
                        <a:pt x="370" y="264"/>
                      </a:lnTo>
                      <a:lnTo>
                        <a:pt x="376" y="277"/>
                      </a:lnTo>
                      <a:lnTo>
                        <a:pt x="373" y="282"/>
                      </a:lnTo>
                      <a:lnTo>
                        <a:pt x="382" y="289"/>
                      </a:lnTo>
                      <a:lnTo>
                        <a:pt x="383" y="296"/>
                      </a:lnTo>
                      <a:lnTo>
                        <a:pt x="392" y="300"/>
                      </a:lnTo>
                      <a:lnTo>
                        <a:pt x="399" y="309"/>
                      </a:lnTo>
                      <a:lnTo>
                        <a:pt x="408" y="312"/>
                      </a:lnTo>
                      <a:lnTo>
                        <a:pt x="408" y="323"/>
                      </a:lnTo>
                      <a:lnTo>
                        <a:pt x="414" y="329"/>
                      </a:lnTo>
                      <a:lnTo>
                        <a:pt x="415" y="334"/>
                      </a:lnTo>
                      <a:lnTo>
                        <a:pt x="427" y="337"/>
                      </a:lnTo>
                      <a:lnTo>
                        <a:pt x="429" y="342"/>
                      </a:lnTo>
                      <a:lnTo>
                        <a:pt x="429" y="349"/>
                      </a:lnTo>
                      <a:lnTo>
                        <a:pt x="425" y="352"/>
                      </a:lnTo>
                      <a:lnTo>
                        <a:pt x="428" y="357"/>
                      </a:lnTo>
                      <a:lnTo>
                        <a:pt x="414" y="363"/>
                      </a:lnTo>
                      <a:lnTo>
                        <a:pt x="414" y="367"/>
                      </a:lnTo>
                      <a:lnTo>
                        <a:pt x="408" y="373"/>
                      </a:lnTo>
                      <a:lnTo>
                        <a:pt x="409" y="386"/>
                      </a:lnTo>
                      <a:lnTo>
                        <a:pt x="403" y="394"/>
                      </a:lnTo>
                      <a:lnTo>
                        <a:pt x="398" y="396"/>
                      </a:lnTo>
                      <a:lnTo>
                        <a:pt x="403" y="401"/>
                      </a:lnTo>
                      <a:lnTo>
                        <a:pt x="396" y="405"/>
                      </a:lnTo>
                      <a:lnTo>
                        <a:pt x="396" y="405"/>
                      </a:lnTo>
                      <a:lnTo>
                        <a:pt x="392" y="397"/>
                      </a:lnTo>
                      <a:lnTo>
                        <a:pt x="381" y="396"/>
                      </a:lnTo>
                      <a:lnTo>
                        <a:pt x="366" y="400"/>
                      </a:lnTo>
                      <a:lnTo>
                        <a:pt x="348" y="419"/>
                      </a:lnTo>
                      <a:lnTo>
                        <a:pt x="335" y="417"/>
                      </a:lnTo>
                      <a:lnTo>
                        <a:pt x="327" y="409"/>
                      </a:lnTo>
                      <a:lnTo>
                        <a:pt x="318" y="411"/>
                      </a:lnTo>
                      <a:lnTo>
                        <a:pt x="317" y="409"/>
                      </a:lnTo>
                      <a:lnTo>
                        <a:pt x="321" y="406"/>
                      </a:lnTo>
                      <a:lnTo>
                        <a:pt x="318" y="397"/>
                      </a:lnTo>
                      <a:lnTo>
                        <a:pt x="304" y="384"/>
                      </a:lnTo>
                      <a:lnTo>
                        <a:pt x="298" y="384"/>
                      </a:lnTo>
                      <a:lnTo>
                        <a:pt x="288" y="370"/>
                      </a:lnTo>
                      <a:lnTo>
                        <a:pt x="268" y="371"/>
                      </a:lnTo>
                      <a:lnTo>
                        <a:pt x="257" y="357"/>
                      </a:lnTo>
                      <a:lnTo>
                        <a:pt x="243" y="353"/>
                      </a:lnTo>
                      <a:lnTo>
                        <a:pt x="240" y="349"/>
                      </a:lnTo>
                      <a:lnTo>
                        <a:pt x="248" y="342"/>
                      </a:lnTo>
                      <a:lnTo>
                        <a:pt x="248" y="326"/>
                      </a:lnTo>
                      <a:lnTo>
                        <a:pt x="259" y="320"/>
                      </a:lnTo>
                      <a:lnTo>
                        <a:pt x="259" y="308"/>
                      </a:lnTo>
                      <a:lnTo>
                        <a:pt x="234" y="256"/>
                      </a:lnTo>
                      <a:lnTo>
                        <a:pt x="212" y="233"/>
                      </a:lnTo>
                      <a:lnTo>
                        <a:pt x="202" y="235"/>
                      </a:lnTo>
                      <a:lnTo>
                        <a:pt x="195" y="243"/>
                      </a:lnTo>
                      <a:lnTo>
                        <a:pt x="182" y="240"/>
                      </a:lnTo>
                      <a:lnTo>
                        <a:pt x="171" y="249"/>
                      </a:lnTo>
                      <a:lnTo>
                        <a:pt x="161" y="251"/>
                      </a:lnTo>
                      <a:lnTo>
                        <a:pt x="151" y="245"/>
                      </a:lnTo>
                      <a:lnTo>
                        <a:pt x="118" y="261"/>
                      </a:lnTo>
                      <a:lnTo>
                        <a:pt x="122" y="245"/>
                      </a:lnTo>
                      <a:lnTo>
                        <a:pt x="134" y="242"/>
                      </a:lnTo>
                      <a:lnTo>
                        <a:pt x="136" y="236"/>
                      </a:lnTo>
                      <a:lnTo>
                        <a:pt x="150" y="225"/>
                      </a:lnTo>
                      <a:lnTo>
                        <a:pt x="146" y="213"/>
                      </a:lnTo>
                      <a:lnTo>
                        <a:pt x="134" y="209"/>
                      </a:lnTo>
                      <a:lnTo>
                        <a:pt x="118" y="192"/>
                      </a:lnTo>
                      <a:lnTo>
                        <a:pt x="107" y="185"/>
                      </a:lnTo>
                      <a:lnTo>
                        <a:pt x="97" y="189"/>
                      </a:lnTo>
                      <a:lnTo>
                        <a:pt x="89" y="200"/>
                      </a:lnTo>
                      <a:lnTo>
                        <a:pt x="84" y="199"/>
                      </a:lnTo>
                      <a:lnTo>
                        <a:pt x="87" y="197"/>
                      </a:lnTo>
                      <a:lnTo>
                        <a:pt x="84" y="192"/>
                      </a:lnTo>
                      <a:lnTo>
                        <a:pt x="69" y="188"/>
                      </a:lnTo>
                      <a:lnTo>
                        <a:pt x="65" y="192"/>
                      </a:lnTo>
                      <a:lnTo>
                        <a:pt x="68" y="203"/>
                      </a:lnTo>
                      <a:lnTo>
                        <a:pt x="59" y="200"/>
                      </a:lnTo>
                      <a:lnTo>
                        <a:pt x="59" y="181"/>
                      </a:lnTo>
                      <a:lnTo>
                        <a:pt x="55" y="165"/>
                      </a:lnTo>
                      <a:lnTo>
                        <a:pt x="44" y="148"/>
                      </a:lnTo>
                      <a:lnTo>
                        <a:pt x="44" y="147"/>
                      </a:lnTo>
                      <a:lnTo>
                        <a:pt x="33" y="137"/>
                      </a:lnTo>
                      <a:lnTo>
                        <a:pt x="28" y="116"/>
                      </a:lnTo>
                      <a:lnTo>
                        <a:pt x="14" y="93"/>
                      </a:lnTo>
                      <a:lnTo>
                        <a:pt x="0" y="80"/>
                      </a:lnTo>
                      <a:lnTo>
                        <a:pt x="0" y="80"/>
                      </a:lnTo>
                      <a:lnTo>
                        <a:pt x="2" y="74"/>
                      </a:lnTo>
                      <a:lnTo>
                        <a:pt x="15" y="71"/>
                      </a:lnTo>
                      <a:lnTo>
                        <a:pt x="17" y="68"/>
                      </a:lnTo>
                      <a:lnTo>
                        <a:pt x="14" y="67"/>
                      </a:lnTo>
                      <a:lnTo>
                        <a:pt x="15" y="63"/>
                      </a:lnTo>
                      <a:lnTo>
                        <a:pt x="27" y="59"/>
                      </a:lnTo>
                      <a:lnTo>
                        <a:pt x="23" y="40"/>
                      </a:lnTo>
                      <a:lnTo>
                        <a:pt x="26" y="34"/>
                      </a:lnTo>
                      <a:lnTo>
                        <a:pt x="21" y="25"/>
                      </a:lnTo>
                      <a:lnTo>
                        <a:pt x="30" y="24"/>
                      </a:lnTo>
                      <a:lnTo>
                        <a:pt x="43" y="13"/>
                      </a:lnTo>
                      <a:lnTo>
                        <a:pt x="46" y="1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3" name="Emilia Romagna" descr="{&quot;Key&quot;:&quot;emilia romagna&quot;,&quot;Name&quot;:&quot;Emilia Romagna&quot;,&quot;Value&quot;:1.0,&quot;Formula&quot;:&quot;&quot;,&quot;Text&quot;:&quot;&quot;,&quot;OfficeApplication&quot;:1,&quot;HasValue&quot;:true}">
                  <a:extLst>
                    <a:ext uri="{FF2B5EF4-FFF2-40B4-BE49-F238E27FC236}">
                      <a16:creationId xmlns:a16="http://schemas.microsoft.com/office/drawing/2014/main" id="{266A4A67-F8FA-4B4C-9FB2-2FD97078954F}"/>
                    </a:ext>
                  </a:extLst>
                </p:cNvPr>
                <p:cNvSpPr>
                  <a:spLocks noEditPoints="1"/>
                </p:cNvSpPr>
                <p:nvPr/>
              </p:nvSpPr>
              <p:spPr bwMode="auto">
                <a:xfrm>
                  <a:off x="3487738" y="2066926"/>
                  <a:ext cx="1185862" cy="655638"/>
                </a:xfrm>
                <a:custGeom>
                  <a:avLst/>
                  <a:gdLst>
                    <a:gd name="T0" fmla="*/ 731 w 747"/>
                    <a:gd name="T1" fmla="*/ 386 h 413"/>
                    <a:gd name="T2" fmla="*/ 702 w 747"/>
                    <a:gd name="T3" fmla="*/ 374 h 413"/>
                    <a:gd name="T4" fmla="*/ 696 w 747"/>
                    <a:gd name="T5" fmla="*/ 337 h 413"/>
                    <a:gd name="T6" fmla="*/ 675 w 747"/>
                    <a:gd name="T7" fmla="*/ 362 h 413"/>
                    <a:gd name="T8" fmla="*/ 664 w 747"/>
                    <a:gd name="T9" fmla="*/ 372 h 413"/>
                    <a:gd name="T10" fmla="*/ 648 w 747"/>
                    <a:gd name="T11" fmla="*/ 402 h 413"/>
                    <a:gd name="T12" fmla="*/ 624 w 747"/>
                    <a:gd name="T13" fmla="*/ 403 h 413"/>
                    <a:gd name="T14" fmla="*/ 600 w 747"/>
                    <a:gd name="T15" fmla="*/ 404 h 413"/>
                    <a:gd name="T16" fmla="*/ 586 w 747"/>
                    <a:gd name="T17" fmla="*/ 403 h 413"/>
                    <a:gd name="T18" fmla="*/ 570 w 747"/>
                    <a:gd name="T19" fmla="*/ 389 h 413"/>
                    <a:gd name="T20" fmla="*/ 522 w 747"/>
                    <a:gd name="T21" fmla="*/ 353 h 413"/>
                    <a:gd name="T22" fmla="*/ 518 w 747"/>
                    <a:gd name="T23" fmla="*/ 328 h 413"/>
                    <a:gd name="T24" fmla="*/ 514 w 747"/>
                    <a:gd name="T25" fmla="*/ 303 h 413"/>
                    <a:gd name="T26" fmla="*/ 493 w 747"/>
                    <a:gd name="T27" fmla="*/ 290 h 413"/>
                    <a:gd name="T28" fmla="*/ 469 w 747"/>
                    <a:gd name="T29" fmla="*/ 266 h 413"/>
                    <a:gd name="T30" fmla="*/ 422 w 747"/>
                    <a:gd name="T31" fmla="*/ 289 h 413"/>
                    <a:gd name="T32" fmla="*/ 411 w 747"/>
                    <a:gd name="T33" fmla="*/ 302 h 413"/>
                    <a:gd name="T34" fmla="*/ 381 w 747"/>
                    <a:gd name="T35" fmla="*/ 295 h 413"/>
                    <a:gd name="T36" fmla="*/ 347 w 747"/>
                    <a:gd name="T37" fmla="*/ 306 h 413"/>
                    <a:gd name="T38" fmla="*/ 293 w 747"/>
                    <a:gd name="T39" fmla="*/ 301 h 413"/>
                    <a:gd name="T40" fmla="*/ 266 w 747"/>
                    <a:gd name="T41" fmla="*/ 267 h 413"/>
                    <a:gd name="T42" fmla="*/ 222 w 747"/>
                    <a:gd name="T43" fmla="*/ 255 h 413"/>
                    <a:gd name="T44" fmla="*/ 169 w 747"/>
                    <a:gd name="T45" fmla="*/ 205 h 413"/>
                    <a:gd name="T46" fmla="*/ 117 w 747"/>
                    <a:gd name="T47" fmla="*/ 220 h 413"/>
                    <a:gd name="T48" fmla="*/ 80 w 747"/>
                    <a:gd name="T49" fmla="*/ 209 h 413"/>
                    <a:gd name="T50" fmla="*/ 57 w 747"/>
                    <a:gd name="T51" fmla="*/ 210 h 413"/>
                    <a:gd name="T52" fmla="*/ 60 w 747"/>
                    <a:gd name="T53" fmla="*/ 170 h 413"/>
                    <a:gd name="T54" fmla="*/ 19 w 747"/>
                    <a:gd name="T55" fmla="*/ 160 h 413"/>
                    <a:gd name="T56" fmla="*/ 0 w 747"/>
                    <a:gd name="T57" fmla="*/ 154 h 413"/>
                    <a:gd name="T58" fmla="*/ 8 w 747"/>
                    <a:gd name="T59" fmla="*/ 125 h 413"/>
                    <a:gd name="T60" fmla="*/ 27 w 747"/>
                    <a:gd name="T61" fmla="*/ 117 h 413"/>
                    <a:gd name="T62" fmla="*/ 26 w 747"/>
                    <a:gd name="T63" fmla="*/ 76 h 413"/>
                    <a:gd name="T64" fmla="*/ 24 w 747"/>
                    <a:gd name="T65" fmla="*/ 58 h 413"/>
                    <a:gd name="T66" fmla="*/ 45 w 747"/>
                    <a:gd name="T67" fmla="*/ 15 h 413"/>
                    <a:gd name="T68" fmla="*/ 74 w 747"/>
                    <a:gd name="T69" fmla="*/ 13 h 413"/>
                    <a:gd name="T70" fmla="*/ 89 w 747"/>
                    <a:gd name="T71" fmla="*/ 0 h 413"/>
                    <a:gd name="T72" fmla="*/ 118 w 747"/>
                    <a:gd name="T73" fmla="*/ 13 h 413"/>
                    <a:gd name="T74" fmla="*/ 131 w 747"/>
                    <a:gd name="T75" fmla="*/ 25 h 413"/>
                    <a:gd name="T76" fmla="*/ 148 w 747"/>
                    <a:gd name="T77" fmla="*/ 12 h 413"/>
                    <a:gd name="T78" fmla="*/ 163 w 747"/>
                    <a:gd name="T79" fmla="*/ 2 h 413"/>
                    <a:gd name="T80" fmla="*/ 179 w 747"/>
                    <a:gd name="T81" fmla="*/ 28 h 413"/>
                    <a:gd name="T82" fmla="*/ 213 w 747"/>
                    <a:gd name="T83" fmla="*/ 32 h 413"/>
                    <a:gd name="T84" fmla="*/ 261 w 747"/>
                    <a:gd name="T85" fmla="*/ 57 h 413"/>
                    <a:gd name="T86" fmla="*/ 315 w 747"/>
                    <a:gd name="T87" fmla="*/ 52 h 413"/>
                    <a:gd name="T88" fmla="*/ 351 w 747"/>
                    <a:gd name="T89" fmla="*/ 61 h 413"/>
                    <a:gd name="T90" fmla="*/ 367 w 747"/>
                    <a:gd name="T91" fmla="*/ 63 h 413"/>
                    <a:gd name="T92" fmla="*/ 405 w 747"/>
                    <a:gd name="T93" fmla="*/ 54 h 413"/>
                    <a:gd name="T94" fmla="*/ 436 w 747"/>
                    <a:gd name="T95" fmla="*/ 58 h 413"/>
                    <a:gd name="T96" fmla="*/ 492 w 747"/>
                    <a:gd name="T97" fmla="*/ 60 h 413"/>
                    <a:gd name="T98" fmla="*/ 519 w 747"/>
                    <a:gd name="T99" fmla="*/ 65 h 413"/>
                    <a:gd name="T100" fmla="*/ 583 w 747"/>
                    <a:gd name="T101" fmla="*/ 44 h 413"/>
                    <a:gd name="T102" fmla="*/ 637 w 747"/>
                    <a:gd name="T103" fmla="*/ 62 h 413"/>
                    <a:gd name="T104" fmla="*/ 651 w 747"/>
                    <a:gd name="T105" fmla="*/ 79 h 413"/>
                    <a:gd name="T106" fmla="*/ 661 w 747"/>
                    <a:gd name="T107" fmla="*/ 94 h 413"/>
                    <a:gd name="T108" fmla="*/ 642 w 747"/>
                    <a:gd name="T109" fmla="*/ 111 h 413"/>
                    <a:gd name="T110" fmla="*/ 657 w 747"/>
                    <a:gd name="T111" fmla="*/ 216 h 413"/>
                    <a:gd name="T112" fmla="*/ 711 w 747"/>
                    <a:gd name="T113" fmla="*/ 313 h 413"/>
                    <a:gd name="T114" fmla="*/ 631 w 747"/>
                    <a:gd name="T115" fmla="*/ 401 h 413"/>
                    <a:gd name="T116" fmla="*/ 626 w 747"/>
                    <a:gd name="T117" fmla="*/ 39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7" h="413">
                      <a:moveTo>
                        <a:pt x="747" y="344"/>
                      </a:moveTo>
                      <a:lnTo>
                        <a:pt x="742" y="356"/>
                      </a:lnTo>
                      <a:lnTo>
                        <a:pt x="743" y="374"/>
                      </a:lnTo>
                      <a:lnTo>
                        <a:pt x="733" y="377"/>
                      </a:lnTo>
                      <a:lnTo>
                        <a:pt x="731" y="386"/>
                      </a:lnTo>
                      <a:lnTo>
                        <a:pt x="718" y="384"/>
                      </a:lnTo>
                      <a:lnTo>
                        <a:pt x="719" y="380"/>
                      </a:lnTo>
                      <a:lnTo>
                        <a:pt x="716" y="379"/>
                      </a:lnTo>
                      <a:lnTo>
                        <a:pt x="713" y="368"/>
                      </a:lnTo>
                      <a:lnTo>
                        <a:pt x="702" y="374"/>
                      </a:lnTo>
                      <a:lnTo>
                        <a:pt x="702" y="364"/>
                      </a:lnTo>
                      <a:lnTo>
                        <a:pt x="693" y="359"/>
                      </a:lnTo>
                      <a:lnTo>
                        <a:pt x="693" y="359"/>
                      </a:lnTo>
                      <a:lnTo>
                        <a:pt x="698" y="352"/>
                      </a:lnTo>
                      <a:lnTo>
                        <a:pt x="696" y="337"/>
                      </a:lnTo>
                      <a:lnTo>
                        <a:pt x="681" y="347"/>
                      </a:lnTo>
                      <a:lnTo>
                        <a:pt x="674" y="348"/>
                      </a:lnTo>
                      <a:lnTo>
                        <a:pt x="675" y="362"/>
                      </a:lnTo>
                      <a:lnTo>
                        <a:pt x="675" y="362"/>
                      </a:lnTo>
                      <a:lnTo>
                        <a:pt x="675" y="362"/>
                      </a:lnTo>
                      <a:lnTo>
                        <a:pt x="675" y="362"/>
                      </a:lnTo>
                      <a:lnTo>
                        <a:pt x="680" y="372"/>
                      </a:lnTo>
                      <a:lnTo>
                        <a:pt x="673" y="372"/>
                      </a:lnTo>
                      <a:lnTo>
                        <a:pt x="672" y="367"/>
                      </a:lnTo>
                      <a:lnTo>
                        <a:pt x="664" y="372"/>
                      </a:lnTo>
                      <a:lnTo>
                        <a:pt x="660" y="386"/>
                      </a:lnTo>
                      <a:lnTo>
                        <a:pt x="649" y="394"/>
                      </a:lnTo>
                      <a:lnTo>
                        <a:pt x="648" y="403"/>
                      </a:lnTo>
                      <a:lnTo>
                        <a:pt x="648" y="403"/>
                      </a:lnTo>
                      <a:lnTo>
                        <a:pt x="648" y="402"/>
                      </a:lnTo>
                      <a:lnTo>
                        <a:pt x="648" y="402"/>
                      </a:lnTo>
                      <a:lnTo>
                        <a:pt x="641" y="406"/>
                      </a:lnTo>
                      <a:lnTo>
                        <a:pt x="633" y="405"/>
                      </a:lnTo>
                      <a:lnTo>
                        <a:pt x="630" y="413"/>
                      </a:lnTo>
                      <a:lnTo>
                        <a:pt x="624" y="403"/>
                      </a:lnTo>
                      <a:lnTo>
                        <a:pt x="618" y="406"/>
                      </a:lnTo>
                      <a:lnTo>
                        <a:pt x="612" y="406"/>
                      </a:lnTo>
                      <a:lnTo>
                        <a:pt x="612" y="406"/>
                      </a:lnTo>
                      <a:lnTo>
                        <a:pt x="604" y="410"/>
                      </a:lnTo>
                      <a:lnTo>
                        <a:pt x="600" y="404"/>
                      </a:lnTo>
                      <a:lnTo>
                        <a:pt x="600" y="404"/>
                      </a:lnTo>
                      <a:lnTo>
                        <a:pt x="596" y="405"/>
                      </a:lnTo>
                      <a:lnTo>
                        <a:pt x="590" y="402"/>
                      </a:lnTo>
                      <a:lnTo>
                        <a:pt x="586" y="403"/>
                      </a:lnTo>
                      <a:lnTo>
                        <a:pt x="586" y="403"/>
                      </a:lnTo>
                      <a:lnTo>
                        <a:pt x="580" y="399"/>
                      </a:lnTo>
                      <a:lnTo>
                        <a:pt x="579" y="395"/>
                      </a:lnTo>
                      <a:lnTo>
                        <a:pt x="579" y="395"/>
                      </a:lnTo>
                      <a:lnTo>
                        <a:pt x="573" y="395"/>
                      </a:lnTo>
                      <a:lnTo>
                        <a:pt x="570" y="389"/>
                      </a:lnTo>
                      <a:lnTo>
                        <a:pt x="552" y="389"/>
                      </a:lnTo>
                      <a:lnTo>
                        <a:pt x="544" y="379"/>
                      </a:lnTo>
                      <a:lnTo>
                        <a:pt x="528" y="371"/>
                      </a:lnTo>
                      <a:lnTo>
                        <a:pt x="529" y="358"/>
                      </a:lnTo>
                      <a:lnTo>
                        <a:pt x="522" y="353"/>
                      </a:lnTo>
                      <a:lnTo>
                        <a:pt x="523" y="346"/>
                      </a:lnTo>
                      <a:lnTo>
                        <a:pt x="515" y="338"/>
                      </a:lnTo>
                      <a:lnTo>
                        <a:pt x="516" y="333"/>
                      </a:lnTo>
                      <a:lnTo>
                        <a:pt x="518" y="334"/>
                      </a:lnTo>
                      <a:lnTo>
                        <a:pt x="518" y="328"/>
                      </a:lnTo>
                      <a:lnTo>
                        <a:pt x="524" y="326"/>
                      </a:lnTo>
                      <a:lnTo>
                        <a:pt x="526" y="318"/>
                      </a:lnTo>
                      <a:lnTo>
                        <a:pt x="535" y="309"/>
                      </a:lnTo>
                      <a:lnTo>
                        <a:pt x="536" y="298"/>
                      </a:lnTo>
                      <a:lnTo>
                        <a:pt x="514" y="303"/>
                      </a:lnTo>
                      <a:lnTo>
                        <a:pt x="503" y="301"/>
                      </a:lnTo>
                      <a:lnTo>
                        <a:pt x="509" y="292"/>
                      </a:lnTo>
                      <a:lnTo>
                        <a:pt x="508" y="288"/>
                      </a:lnTo>
                      <a:lnTo>
                        <a:pt x="498" y="286"/>
                      </a:lnTo>
                      <a:lnTo>
                        <a:pt x="493" y="290"/>
                      </a:lnTo>
                      <a:lnTo>
                        <a:pt x="488" y="289"/>
                      </a:lnTo>
                      <a:lnTo>
                        <a:pt x="481" y="281"/>
                      </a:lnTo>
                      <a:lnTo>
                        <a:pt x="475" y="279"/>
                      </a:lnTo>
                      <a:lnTo>
                        <a:pt x="474" y="271"/>
                      </a:lnTo>
                      <a:lnTo>
                        <a:pt x="469" y="266"/>
                      </a:lnTo>
                      <a:lnTo>
                        <a:pt x="459" y="275"/>
                      </a:lnTo>
                      <a:lnTo>
                        <a:pt x="448" y="276"/>
                      </a:lnTo>
                      <a:lnTo>
                        <a:pt x="447" y="281"/>
                      </a:lnTo>
                      <a:lnTo>
                        <a:pt x="438" y="289"/>
                      </a:lnTo>
                      <a:lnTo>
                        <a:pt x="422" y="289"/>
                      </a:lnTo>
                      <a:lnTo>
                        <a:pt x="421" y="293"/>
                      </a:lnTo>
                      <a:lnTo>
                        <a:pt x="433" y="301"/>
                      </a:lnTo>
                      <a:lnTo>
                        <a:pt x="434" y="305"/>
                      </a:lnTo>
                      <a:lnTo>
                        <a:pt x="424" y="306"/>
                      </a:lnTo>
                      <a:lnTo>
                        <a:pt x="411" y="302"/>
                      </a:lnTo>
                      <a:lnTo>
                        <a:pt x="397" y="308"/>
                      </a:lnTo>
                      <a:lnTo>
                        <a:pt x="386" y="307"/>
                      </a:lnTo>
                      <a:lnTo>
                        <a:pt x="380" y="302"/>
                      </a:lnTo>
                      <a:lnTo>
                        <a:pt x="383" y="298"/>
                      </a:lnTo>
                      <a:lnTo>
                        <a:pt x="381" y="295"/>
                      </a:lnTo>
                      <a:lnTo>
                        <a:pt x="360" y="316"/>
                      </a:lnTo>
                      <a:lnTo>
                        <a:pt x="358" y="315"/>
                      </a:lnTo>
                      <a:lnTo>
                        <a:pt x="359" y="311"/>
                      </a:lnTo>
                      <a:lnTo>
                        <a:pt x="356" y="308"/>
                      </a:lnTo>
                      <a:lnTo>
                        <a:pt x="347" y="306"/>
                      </a:lnTo>
                      <a:lnTo>
                        <a:pt x="326" y="289"/>
                      </a:lnTo>
                      <a:lnTo>
                        <a:pt x="304" y="288"/>
                      </a:lnTo>
                      <a:lnTo>
                        <a:pt x="300" y="293"/>
                      </a:lnTo>
                      <a:lnTo>
                        <a:pt x="300" y="299"/>
                      </a:lnTo>
                      <a:lnTo>
                        <a:pt x="293" y="301"/>
                      </a:lnTo>
                      <a:lnTo>
                        <a:pt x="279" y="288"/>
                      </a:lnTo>
                      <a:lnTo>
                        <a:pt x="278" y="282"/>
                      </a:lnTo>
                      <a:lnTo>
                        <a:pt x="271" y="275"/>
                      </a:lnTo>
                      <a:lnTo>
                        <a:pt x="271" y="270"/>
                      </a:lnTo>
                      <a:lnTo>
                        <a:pt x="266" y="267"/>
                      </a:lnTo>
                      <a:lnTo>
                        <a:pt x="260" y="268"/>
                      </a:lnTo>
                      <a:lnTo>
                        <a:pt x="247" y="255"/>
                      </a:lnTo>
                      <a:lnTo>
                        <a:pt x="241" y="255"/>
                      </a:lnTo>
                      <a:lnTo>
                        <a:pt x="232" y="250"/>
                      </a:lnTo>
                      <a:lnTo>
                        <a:pt x="222" y="255"/>
                      </a:lnTo>
                      <a:lnTo>
                        <a:pt x="199" y="231"/>
                      </a:lnTo>
                      <a:lnTo>
                        <a:pt x="189" y="233"/>
                      </a:lnTo>
                      <a:lnTo>
                        <a:pt x="171" y="221"/>
                      </a:lnTo>
                      <a:lnTo>
                        <a:pt x="166" y="215"/>
                      </a:lnTo>
                      <a:lnTo>
                        <a:pt x="169" y="205"/>
                      </a:lnTo>
                      <a:lnTo>
                        <a:pt x="164" y="204"/>
                      </a:lnTo>
                      <a:lnTo>
                        <a:pt x="162" y="199"/>
                      </a:lnTo>
                      <a:lnTo>
                        <a:pt x="153" y="196"/>
                      </a:lnTo>
                      <a:lnTo>
                        <a:pt x="130" y="198"/>
                      </a:lnTo>
                      <a:lnTo>
                        <a:pt x="117" y="220"/>
                      </a:lnTo>
                      <a:lnTo>
                        <a:pt x="101" y="229"/>
                      </a:lnTo>
                      <a:lnTo>
                        <a:pt x="101" y="229"/>
                      </a:lnTo>
                      <a:lnTo>
                        <a:pt x="95" y="214"/>
                      </a:lnTo>
                      <a:lnTo>
                        <a:pt x="85" y="206"/>
                      </a:lnTo>
                      <a:lnTo>
                        <a:pt x="80" y="209"/>
                      </a:lnTo>
                      <a:lnTo>
                        <a:pt x="75" y="206"/>
                      </a:lnTo>
                      <a:lnTo>
                        <a:pt x="73" y="209"/>
                      </a:lnTo>
                      <a:lnTo>
                        <a:pt x="61" y="211"/>
                      </a:lnTo>
                      <a:lnTo>
                        <a:pt x="58" y="215"/>
                      </a:lnTo>
                      <a:lnTo>
                        <a:pt x="57" y="210"/>
                      </a:lnTo>
                      <a:lnTo>
                        <a:pt x="50" y="212"/>
                      </a:lnTo>
                      <a:lnTo>
                        <a:pt x="56" y="194"/>
                      </a:lnTo>
                      <a:lnTo>
                        <a:pt x="61" y="193"/>
                      </a:lnTo>
                      <a:lnTo>
                        <a:pt x="63" y="178"/>
                      </a:lnTo>
                      <a:lnTo>
                        <a:pt x="60" y="170"/>
                      </a:lnTo>
                      <a:lnTo>
                        <a:pt x="47" y="166"/>
                      </a:lnTo>
                      <a:lnTo>
                        <a:pt x="44" y="159"/>
                      </a:lnTo>
                      <a:lnTo>
                        <a:pt x="34" y="166"/>
                      </a:lnTo>
                      <a:lnTo>
                        <a:pt x="20" y="156"/>
                      </a:lnTo>
                      <a:lnTo>
                        <a:pt x="19" y="160"/>
                      </a:lnTo>
                      <a:lnTo>
                        <a:pt x="10" y="158"/>
                      </a:lnTo>
                      <a:lnTo>
                        <a:pt x="12" y="155"/>
                      </a:lnTo>
                      <a:lnTo>
                        <a:pt x="9" y="153"/>
                      </a:lnTo>
                      <a:lnTo>
                        <a:pt x="0" y="154"/>
                      </a:lnTo>
                      <a:lnTo>
                        <a:pt x="0" y="154"/>
                      </a:lnTo>
                      <a:lnTo>
                        <a:pt x="0" y="133"/>
                      </a:lnTo>
                      <a:lnTo>
                        <a:pt x="2" y="134"/>
                      </a:lnTo>
                      <a:lnTo>
                        <a:pt x="2" y="134"/>
                      </a:lnTo>
                      <a:lnTo>
                        <a:pt x="9" y="133"/>
                      </a:lnTo>
                      <a:lnTo>
                        <a:pt x="8" y="125"/>
                      </a:lnTo>
                      <a:lnTo>
                        <a:pt x="13" y="135"/>
                      </a:lnTo>
                      <a:lnTo>
                        <a:pt x="27" y="132"/>
                      </a:lnTo>
                      <a:lnTo>
                        <a:pt x="23" y="126"/>
                      </a:lnTo>
                      <a:lnTo>
                        <a:pt x="28" y="122"/>
                      </a:lnTo>
                      <a:lnTo>
                        <a:pt x="27" y="117"/>
                      </a:lnTo>
                      <a:lnTo>
                        <a:pt x="19" y="114"/>
                      </a:lnTo>
                      <a:lnTo>
                        <a:pt x="18" y="109"/>
                      </a:lnTo>
                      <a:lnTo>
                        <a:pt x="34" y="93"/>
                      </a:lnTo>
                      <a:lnTo>
                        <a:pt x="30" y="80"/>
                      </a:lnTo>
                      <a:lnTo>
                        <a:pt x="26" y="76"/>
                      </a:lnTo>
                      <a:lnTo>
                        <a:pt x="22" y="78"/>
                      </a:lnTo>
                      <a:lnTo>
                        <a:pt x="15" y="71"/>
                      </a:lnTo>
                      <a:lnTo>
                        <a:pt x="20" y="64"/>
                      </a:lnTo>
                      <a:lnTo>
                        <a:pt x="18" y="60"/>
                      </a:lnTo>
                      <a:lnTo>
                        <a:pt x="24" y="58"/>
                      </a:lnTo>
                      <a:lnTo>
                        <a:pt x="31" y="42"/>
                      </a:lnTo>
                      <a:lnTo>
                        <a:pt x="37" y="35"/>
                      </a:lnTo>
                      <a:lnTo>
                        <a:pt x="37" y="25"/>
                      </a:lnTo>
                      <a:lnTo>
                        <a:pt x="45" y="18"/>
                      </a:lnTo>
                      <a:lnTo>
                        <a:pt x="45" y="15"/>
                      </a:lnTo>
                      <a:lnTo>
                        <a:pt x="50" y="16"/>
                      </a:lnTo>
                      <a:lnTo>
                        <a:pt x="51" y="13"/>
                      </a:lnTo>
                      <a:lnTo>
                        <a:pt x="62" y="10"/>
                      </a:lnTo>
                      <a:lnTo>
                        <a:pt x="70" y="17"/>
                      </a:lnTo>
                      <a:lnTo>
                        <a:pt x="74" y="13"/>
                      </a:lnTo>
                      <a:lnTo>
                        <a:pt x="72" y="2"/>
                      </a:lnTo>
                      <a:lnTo>
                        <a:pt x="75" y="2"/>
                      </a:lnTo>
                      <a:lnTo>
                        <a:pt x="81" y="10"/>
                      </a:lnTo>
                      <a:lnTo>
                        <a:pt x="86" y="8"/>
                      </a:lnTo>
                      <a:lnTo>
                        <a:pt x="89" y="0"/>
                      </a:lnTo>
                      <a:lnTo>
                        <a:pt x="92" y="5"/>
                      </a:lnTo>
                      <a:lnTo>
                        <a:pt x="92" y="15"/>
                      </a:lnTo>
                      <a:lnTo>
                        <a:pt x="109" y="23"/>
                      </a:lnTo>
                      <a:lnTo>
                        <a:pt x="116" y="17"/>
                      </a:lnTo>
                      <a:lnTo>
                        <a:pt x="118" y="13"/>
                      </a:lnTo>
                      <a:lnTo>
                        <a:pt x="115" y="9"/>
                      </a:lnTo>
                      <a:lnTo>
                        <a:pt x="118" y="7"/>
                      </a:lnTo>
                      <a:lnTo>
                        <a:pt x="122" y="14"/>
                      </a:lnTo>
                      <a:lnTo>
                        <a:pt x="129" y="17"/>
                      </a:lnTo>
                      <a:lnTo>
                        <a:pt x="131" y="25"/>
                      </a:lnTo>
                      <a:lnTo>
                        <a:pt x="134" y="12"/>
                      </a:lnTo>
                      <a:lnTo>
                        <a:pt x="138" y="12"/>
                      </a:lnTo>
                      <a:lnTo>
                        <a:pt x="143" y="18"/>
                      </a:lnTo>
                      <a:lnTo>
                        <a:pt x="147" y="17"/>
                      </a:lnTo>
                      <a:lnTo>
                        <a:pt x="148" y="12"/>
                      </a:lnTo>
                      <a:lnTo>
                        <a:pt x="143" y="6"/>
                      </a:lnTo>
                      <a:lnTo>
                        <a:pt x="150" y="0"/>
                      </a:lnTo>
                      <a:lnTo>
                        <a:pt x="153" y="2"/>
                      </a:lnTo>
                      <a:lnTo>
                        <a:pt x="152" y="11"/>
                      </a:lnTo>
                      <a:lnTo>
                        <a:pt x="163" y="2"/>
                      </a:lnTo>
                      <a:lnTo>
                        <a:pt x="167" y="2"/>
                      </a:lnTo>
                      <a:lnTo>
                        <a:pt x="174" y="12"/>
                      </a:lnTo>
                      <a:lnTo>
                        <a:pt x="173" y="18"/>
                      </a:lnTo>
                      <a:lnTo>
                        <a:pt x="179" y="23"/>
                      </a:lnTo>
                      <a:lnTo>
                        <a:pt x="179" y="28"/>
                      </a:lnTo>
                      <a:lnTo>
                        <a:pt x="186" y="27"/>
                      </a:lnTo>
                      <a:lnTo>
                        <a:pt x="189" y="35"/>
                      </a:lnTo>
                      <a:lnTo>
                        <a:pt x="202" y="27"/>
                      </a:lnTo>
                      <a:lnTo>
                        <a:pt x="205" y="32"/>
                      </a:lnTo>
                      <a:lnTo>
                        <a:pt x="213" y="32"/>
                      </a:lnTo>
                      <a:lnTo>
                        <a:pt x="226" y="41"/>
                      </a:lnTo>
                      <a:lnTo>
                        <a:pt x="233" y="41"/>
                      </a:lnTo>
                      <a:lnTo>
                        <a:pt x="244" y="50"/>
                      </a:lnTo>
                      <a:lnTo>
                        <a:pt x="254" y="45"/>
                      </a:lnTo>
                      <a:lnTo>
                        <a:pt x="261" y="57"/>
                      </a:lnTo>
                      <a:lnTo>
                        <a:pt x="279" y="66"/>
                      </a:lnTo>
                      <a:lnTo>
                        <a:pt x="295" y="65"/>
                      </a:lnTo>
                      <a:lnTo>
                        <a:pt x="302" y="62"/>
                      </a:lnTo>
                      <a:lnTo>
                        <a:pt x="313" y="45"/>
                      </a:lnTo>
                      <a:lnTo>
                        <a:pt x="315" y="52"/>
                      </a:lnTo>
                      <a:lnTo>
                        <a:pt x="322" y="43"/>
                      </a:lnTo>
                      <a:lnTo>
                        <a:pt x="326" y="56"/>
                      </a:lnTo>
                      <a:lnTo>
                        <a:pt x="345" y="59"/>
                      </a:lnTo>
                      <a:lnTo>
                        <a:pt x="348" y="62"/>
                      </a:lnTo>
                      <a:lnTo>
                        <a:pt x="351" y="61"/>
                      </a:lnTo>
                      <a:lnTo>
                        <a:pt x="351" y="64"/>
                      </a:lnTo>
                      <a:lnTo>
                        <a:pt x="357" y="64"/>
                      </a:lnTo>
                      <a:lnTo>
                        <a:pt x="356" y="66"/>
                      </a:lnTo>
                      <a:lnTo>
                        <a:pt x="362" y="62"/>
                      </a:lnTo>
                      <a:lnTo>
                        <a:pt x="367" y="63"/>
                      </a:lnTo>
                      <a:lnTo>
                        <a:pt x="368" y="59"/>
                      </a:lnTo>
                      <a:lnTo>
                        <a:pt x="378" y="54"/>
                      </a:lnTo>
                      <a:lnTo>
                        <a:pt x="391" y="55"/>
                      </a:lnTo>
                      <a:lnTo>
                        <a:pt x="395" y="52"/>
                      </a:lnTo>
                      <a:lnTo>
                        <a:pt x="405" y="54"/>
                      </a:lnTo>
                      <a:lnTo>
                        <a:pt x="410" y="60"/>
                      </a:lnTo>
                      <a:lnTo>
                        <a:pt x="412" y="58"/>
                      </a:lnTo>
                      <a:lnTo>
                        <a:pt x="429" y="57"/>
                      </a:lnTo>
                      <a:lnTo>
                        <a:pt x="430" y="54"/>
                      </a:lnTo>
                      <a:lnTo>
                        <a:pt x="436" y="58"/>
                      </a:lnTo>
                      <a:lnTo>
                        <a:pt x="443" y="52"/>
                      </a:lnTo>
                      <a:lnTo>
                        <a:pt x="469" y="56"/>
                      </a:lnTo>
                      <a:lnTo>
                        <a:pt x="469" y="56"/>
                      </a:lnTo>
                      <a:lnTo>
                        <a:pt x="470" y="61"/>
                      </a:lnTo>
                      <a:lnTo>
                        <a:pt x="492" y="60"/>
                      </a:lnTo>
                      <a:lnTo>
                        <a:pt x="502" y="66"/>
                      </a:lnTo>
                      <a:lnTo>
                        <a:pt x="503" y="73"/>
                      </a:lnTo>
                      <a:lnTo>
                        <a:pt x="506" y="74"/>
                      </a:lnTo>
                      <a:lnTo>
                        <a:pt x="511" y="74"/>
                      </a:lnTo>
                      <a:lnTo>
                        <a:pt x="519" y="65"/>
                      </a:lnTo>
                      <a:lnTo>
                        <a:pt x="532" y="61"/>
                      </a:lnTo>
                      <a:lnTo>
                        <a:pt x="536" y="53"/>
                      </a:lnTo>
                      <a:lnTo>
                        <a:pt x="548" y="47"/>
                      </a:lnTo>
                      <a:lnTo>
                        <a:pt x="574" y="47"/>
                      </a:lnTo>
                      <a:lnTo>
                        <a:pt x="583" y="44"/>
                      </a:lnTo>
                      <a:lnTo>
                        <a:pt x="609" y="49"/>
                      </a:lnTo>
                      <a:lnTo>
                        <a:pt x="620" y="61"/>
                      </a:lnTo>
                      <a:lnTo>
                        <a:pt x="626" y="57"/>
                      </a:lnTo>
                      <a:lnTo>
                        <a:pt x="629" y="61"/>
                      </a:lnTo>
                      <a:lnTo>
                        <a:pt x="637" y="62"/>
                      </a:lnTo>
                      <a:lnTo>
                        <a:pt x="643" y="57"/>
                      </a:lnTo>
                      <a:lnTo>
                        <a:pt x="648" y="57"/>
                      </a:lnTo>
                      <a:lnTo>
                        <a:pt x="652" y="61"/>
                      </a:lnTo>
                      <a:lnTo>
                        <a:pt x="648" y="66"/>
                      </a:lnTo>
                      <a:lnTo>
                        <a:pt x="651" y="79"/>
                      </a:lnTo>
                      <a:lnTo>
                        <a:pt x="653" y="82"/>
                      </a:lnTo>
                      <a:lnTo>
                        <a:pt x="661" y="84"/>
                      </a:lnTo>
                      <a:lnTo>
                        <a:pt x="664" y="93"/>
                      </a:lnTo>
                      <a:lnTo>
                        <a:pt x="664" y="93"/>
                      </a:lnTo>
                      <a:lnTo>
                        <a:pt x="661" y="94"/>
                      </a:lnTo>
                      <a:lnTo>
                        <a:pt x="656" y="86"/>
                      </a:lnTo>
                      <a:lnTo>
                        <a:pt x="651" y="85"/>
                      </a:lnTo>
                      <a:lnTo>
                        <a:pt x="644" y="94"/>
                      </a:lnTo>
                      <a:lnTo>
                        <a:pt x="649" y="92"/>
                      </a:lnTo>
                      <a:lnTo>
                        <a:pt x="642" y="111"/>
                      </a:lnTo>
                      <a:lnTo>
                        <a:pt x="640" y="131"/>
                      </a:lnTo>
                      <a:lnTo>
                        <a:pt x="641" y="145"/>
                      </a:lnTo>
                      <a:lnTo>
                        <a:pt x="649" y="160"/>
                      </a:lnTo>
                      <a:lnTo>
                        <a:pt x="649" y="196"/>
                      </a:lnTo>
                      <a:lnTo>
                        <a:pt x="657" y="216"/>
                      </a:lnTo>
                      <a:lnTo>
                        <a:pt x="658" y="230"/>
                      </a:lnTo>
                      <a:lnTo>
                        <a:pt x="666" y="260"/>
                      </a:lnTo>
                      <a:lnTo>
                        <a:pt x="673" y="274"/>
                      </a:lnTo>
                      <a:lnTo>
                        <a:pt x="701" y="306"/>
                      </a:lnTo>
                      <a:lnTo>
                        <a:pt x="711" y="313"/>
                      </a:lnTo>
                      <a:lnTo>
                        <a:pt x="736" y="340"/>
                      </a:lnTo>
                      <a:lnTo>
                        <a:pt x="747" y="344"/>
                      </a:lnTo>
                      <a:close/>
                      <a:moveTo>
                        <a:pt x="626" y="390"/>
                      </a:moveTo>
                      <a:lnTo>
                        <a:pt x="625" y="394"/>
                      </a:lnTo>
                      <a:lnTo>
                        <a:pt x="631" y="401"/>
                      </a:lnTo>
                      <a:lnTo>
                        <a:pt x="639" y="396"/>
                      </a:lnTo>
                      <a:lnTo>
                        <a:pt x="638" y="392"/>
                      </a:lnTo>
                      <a:lnTo>
                        <a:pt x="638" y="392"/>
                      </a:lnTo>
                      <a:lnTo>
                        <a:pt x="637" y="390"/>
                      </a:lnTo>
                      <a:lnTo>
                        <a:pt x="626" y="39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4" name="Friuli Venezia Giulia" descr="{&quot;Key&quot;:&quot;friuli venezia giulia&quot;,&quot;Name&quot;:&quot;Friuli Venezia Giulia&quot;,&quot;Value&quot;:1.0,&quot;Formula&quot;:&quot;&quot;,&quot;Text&quot;:&quot;&quot;,&quot;OfficeApplication&quot;:1,&quot;HasValue&quot;:true}">
                  <a:extLst>
                    <a:ext uri="{FF2B5EF4-FFF2-40B4-BE49-F238E27FC236}">
                      <a16:creationId xmlns:a16="http://schemas.microsoft.com/office/drawing/2014/main" id="{E7964602-83B9-494D-B933-42A9C1EB3E60}"/>
                    </a:ext>
                  </a:extLst>
                </p:cNvPr>
                <p:cNvSpPr>
                  <a:spLocks/>
                </p:cNvSpPr>
                <p:nvPr/>
              </p:nvSpPr>
              <p:spPr bwMode="auto">
                <a:xfrm>
                  <a:off x="4530725" y="1343026"/>
                  <a:ext cx="531812" cy="512763"/>
                </a:xfrm>
                <a:custGeom>
                  <a:avLst/>
                  <a:gdLst>
                    <a:gd name="T0" fmla="*/ 107 w 335"/>
                    <a:gd name="T1" fmla="*/ 11 h 323"/>
                    <a:gd name="T2" fmla="*/ 153 w 335"/>
                    <a:gd name="T3" fmla="*/ 16 h 323"/>
                    <a:gd name="T4" fmla="*/ 193 w 335"/>
                    <a:gd name="T5" fmla="*/ 29 h 323"/>
                    <a:gd name="T6" fmla="*/ 215 w 335"/>
                    <a:gd name="T7" fmla="*/ 24 h 323"/>
                    <a:gd name="T8" fmla="*/ 229 w 335"/>
                    <a:gd name="T9" fmla="*/ 23 h 323"/>
                    <a:gd name="T10" fmla="*/ 248 w 335"/>
                    <a:gd name="T11" fmla="*/ 25 h 323"/>
                    <a:gd name="T12" fmla="*/ 262 w 335"/>
                    <a:gd name="T13" fmla="*/ 34 h 323"/>
                    <a:gd name="T14" fmla="*/ 287 w 335"/>
                    <a:gd name="T15" fmla="*/ 64 h 323"/>
                    <a:gd name="T16" fmla="*/ 261 w 335"/>
                    <a:gd name="T17" fmla="*/ 77 h 323"/>
                    <a:gd name="T18" fmla="*/ 235 w 335"/>
                    <a:gd name="T19" fmla="*/ 99 h 323"/>
                    <a:gd name="T20" fmla="*/ 229 w 335"/>
                    <a:gd name="T21" fmla="*/ 133 h 323"/>
                    <a:gd name="T22" fmla="*/ 244 w 335"/>
                    <a:gd name="T23" fmla="*/ 129 h 323"/>
                    <a:gd name="T24" fmla="*/ 260 w 335"/>
                    <a:gd name="T25" fmla="*/ 135 h 323"/>
                    <a:gd name="T26" fmla="*/ 282 w 335"/>
                    <a:gd name="T27" fmla="*/ 142 h 323"/>
                    <a:gd name="T28" fmla="*/ 247 w 335"/>
                    <a:gd name="T29" fmla="*/ 179 h 323"/>
                    <a:gd name="T30" fmla="*/ 254 w 335"/>
                    <a:gd name="T31" fmla="*/ 207 h 323"/>
                    <a:gd name="T32" fmla="*/ 278 w 335"/>
                    <a:gd name="T33" fmla="*/ 202 h 323"/>
                    <a:gd name="T34" fmla="*/ 268 w 335"/>
                    <a:gd name="T35" fmla="*/ 254 h 323"/>
                    <a:gd name="T36" fmla="*/ 299 w 335"/>
                    <a:gd name="T37" fmla="*/ 271 h 323"/>
                    <a:gd name="T38" fmla="*/ 335 w 335"/>
                    <a:gd name="T39" fmla="*/ 308 h 323"/>
                    <a:gd name="T40" fmla="*/ 299 w 335"/>
                    <a:gd name="T41" fmla="*/ 318 h 323"/>
                    <a:gd name="T42" fmla="*/ 296 w 335"/>
                    <a:gd name="T43" fmla="*/ 314 h 323"/>
                    <a:gd name="T44" fmla="*/ 307 w 335"/>
                    <a:gd name="T45" fmla="*/ 313 h 323"/>
                    <a:gd name="T46" fmla="*/ 298 w 335"/>
                    <a:gd name="T47" fmla="*/ 305 h 323"/>
                    <a:gd name="T48" fmla="*/ 275 w 335"/>
                    <a:gd name="T49" fmla="*/ 266 h 323"/>
                    <a:gd name="T50" fmla="*/ 258 w 335"/>
                    <a:gd name="T51" fmla="*/ 261 h 323"/>
                    <a:gd name="T52" fmla="*/ 258 w 335"/>
                    <a:gd name="T53" fmla="*/ 280 h 323"/>
                    <a:gd name="T54" fmla="*/ 233 w 335"/>
                    <a:gd name="T55" fmla="*/ 293 h 323"/>
                    <a:gd name="T56" fmla="*/ 195 w 335"/>
                    <a:gd name="T57" fmla="*/ 282 h 323"/>
                    <a:gd name="T58" fmla="*/ 175 w 335"/>
                    <a:gd name="T59" fmla="*/ 286 h 323"/>
                    <a:gd name="T60" fmla="*/ 159 w 335"/>
                    <a:gd name="T61" fmla="*/ 302 h 323"/>
                    <a:gd name="T62" fmla="*/ 157 w 335"/>
                    <a:gd name="T63" fmla="*/ 294 h 323"/>
                    <a:gd name="T64" fmla="*/ 151 w 335"/>
                    <a:gd name="T65" fmla="*/ 287 h 323"/>
                    <a:gd name="T66" fmla="*/ 145 w 335"/>
                    <a:gd name="T67" fmla="*/ 275 h 323"/>
                    <a:gd name="T68" fmla="*/ 136 w 335"/>
                    <a:gd name="T69" fmla="*/ 261 h 323"/>
                    <a:gd name="T70" fmla="*/ 138 w 335"/>
                    <a:gd name="T71" fmla="*/ 252 h 323"/>
                    <a:gd name="T72" fmla="*/ 134 w 335"/>
                    <a:gd name="T73" fmla="*/ 243 h 323"/>
                    <a:gd name="T74" fmla="*/ 128 w 335"/>
                    <a:gd name="T75" fmla="*/ 252 h 323"/>
                    <a:gd name="T76" fmla="*/ 115 w 335"/>
                    <a:gd name="T77" fmla="*/ 247 h 323"/>
                    <a:gd name="T78" fmla="*/ 104 w 335"/>
                    <a:gd name="T79" fmla="*/ 246 h 323"/>
                    <a:gd name="T80" fmla="*/ 101 w 335"/>
                    <a:gd name="T81" fmla="*/ 244 h 323"/>
                    <a:gd name="T82" fmla="*/ 86 w 335"/>
                    <a:gd name="T83" fmla="*/ 246 h 323"/>
                    <a:gd name="T84" fmla="*/ 65 w 335"/>
                    <a:gd name="T85" fmla="*/ 252 h 323"/>
                    <a:gd name="T86" fmla="*/ 57 w 335"/>
                    <a:gd name="T87" fmla="*/ 252 h 323"/>
                    <a:gd name="T88" fmla="*/ 44 w 335"/>
                    <a:gd name="T89" fmla="*/ 238 h 323"/>
                    <a:gd name="T90" fmla="*/ 28 w 335"/>
                    <a:gd name="T91" fmla="*/ 213 h 323"/>
                    <a:gd name="T92" fmla="*/ 19 w 335"/>
                    <a:gd name="T93" fmla="*/ 188 h 323"/>
                    <a:gd name="T94" fmla="*/ 35 w 335"/>
                    <a:gd name="T95" fmla="*/ 165 h 323"/>
                    <a:gd name="T96" fmla="*/ 25 w 335"/>
                    <a:gd name="T97" fmla="*/ 134 h 323"/>
                    <a:gd name="T98" fmla="*/ 8 w 335"/>
                    <a:gd name="T99" fmla="*/ 128 h 323"/>
                    <a:gd name="T100" fmla="*/ 7 w 335"/>
                    <a:gd name="T101" fmla="*/ 100 h 323"/>
                    <a:gd name="T102" fmla="*/ 20 w 335"/>
                    <a:gd name="T103" fmla="*/ 89 h 323"/>
                    <a:gd name="T104" fmla="*/ 29 w 335"/>
                    <a:gd name="T105" fmla="*/ 84 h 323"/>
                    <a:gd name="T106" fmla="*/ 38 w 335"/>
                    <a:gd name="T107" fmla="*/ 64 h 323"/>
                    <a:gd name="T108" fmla="*/ 52 w 335"/>
                    <a:gd name="T109" fmla="*/ 52 h 323"/>
                    <a:gd name="T110" fmla="*/ 71 w 335"/>
                    <a:gd name="T111" fmla="*/ 56 h 323"/>
                    <a:gd name="T112" fmla="*/ 65 w 335"/>
                    <a:gd name="T113" fmla="*/ 42 h 323"/>
                    <a:gd name="T114" fmla="*/ 86 w 335"/>
                    <a:gd name="T115" fmla="*/ 27 h 323"/>
                    <a:gd name="T116" fmla="*/ 86 w 335"/>
                    <a:gd name="T117" fmla="*/ 4 h 323"/>
                    <a:gd name="T118" fmla="*/ 99 w 335"/>
                    <a:gd name="T119" fmla="*/ 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 h="323">
                      <a:moveTo>
                        <a:pt x="99" y="3"/>
                      </a:moveTo>
                      <a:lnTo>
                        <a:pt x="107" y="6"/>
                      </a:lnTo>
                      <a:lnTo>
                        <a:pt x="107" y="11"/>
                      </a:lnTo>
                      <a:lnTo>
                        <a:pt x="110" y="13"/>
                      </a:lnTo>
                      <a:lnTo>
                        <a:pt x="127" y="12"/>
                      </a:lnTo>
                      <a:lnTo>
                        <a:pt x="153" y="16"/>
                      </a:lnTo>
                      <a:lnTo>
                        <a:pt x="161" y="14"/>
                      </a:lnTo>
                      <a:lnTo>
                        <a:pt x="177" y="18"/>
                      </a:lnTo>
                      <a:lnTo>
                        <a:pt x="193" y="29"/>
                      </a:lnTo>
                      <a:lnTo>
                        <a:pt x="200" y="26"/>
                      </a:lnTo>
                      <a:lnTo>
                        <a:pt x="210" y="29"/>
                      </a:lnTo>
                      <a:lnTo>
                        <a:pt x="215" y="24"/>
                      </a:lnTo>
                      <a:lnTo>
                        <a:pt x="220" y="25"/>
                      </a:lnTo>
                      <a:lnTo>
                        <a:pt x="220" y="21"/>
                      </a:lnTo>
                      <a:lnTo>
                        <a:pt x="229" y="23"/>
                      </a:lnTo>
                      <a:lnTo>
                        <a:pt x="227" y="26"/>
                      </a:lnTo>
                      <a:lnTo>
                        <a:pt x="232" y="28"/>
                      </a:lnTo>
                      <a:lnTo>
                        <a:pt x="248" y="25"/>
                      </a:lnTo>
                      <a:lnTo>
                        <a:pt x="251" y="32"/>
                      </a:lnTo>
                      <a:lnTo>
                        <a:pt x="260" y="29"/>
                      </a:lnTo>
                      <a:lnTo>
                        <a:pt x="262" y="34"/>
                      </a:lnTo>
                      <a:lnTo>
                        <a:pt x="273" y="33"/>
                      </a:lnTo>
                      <a:lnTo>
                        <a:pt x="293" y="40"/>
                      </a:lnTo>
                      <a:lnTo>
                        <a:pt x="287" y="64"/>
                      </a:lnTo>
                      <a:lnTo>
                        <a:pt x="279" y="61"/>
                      </a:lnTo>
                      <a:lnTo>
                        <a:pt x="266" y="64"/>
                      </a:lnTo>
                      <a:lnTo>
                        <a:pt x="261" y="77"/>
                      </a:lnTo>
                      <a:lnTo>
                        <a:pt x="241" y="88"/>
                      </a:lnTo>
                      <a:lnTo>
                        <a:pt x="235" y="88"/>
                      </a:lnTo>
                      <a:lnTo>
                        <a:pt x="235" y="99"/>
                      </a:lnTo>
                      <a:lnTo>
                        <a:pt x="221" y="108"/>
                      </a:lnTo>
                      <a:lnTo>
                        <a:pt x="232" y="126"/>
                      </a:lnTo>
                      <a:lnTo>
                        <a:pt x="229" y="133"/>
                      </a:lnTo>
                      <a:lnTo>
                        <a:pt x="237" y="132"/>
                      </a:lnTo>
                      <a:lnTo>
                        <a:pt x="236" y="129"/>
                      </a:lnTo>
                      <a:lnTo>
                        <a:pt x="244" y="129"/>
                      </a:lnTo>
                      <a:lnTo>
                        <a:pt x="248" y="132"/>
                      </a:lnTo>
                      <a:lnTo>
                        <a:pt x="253" y="131"/>
                      </a:lnTo>
                      <a:lnTo>
                        <a:pt x="260" y="135"/>
                      </a:lnTo>
                      <a:lnTo>
                        <a:pt x="262" y="141"/>
                      </a:lnTo>
                      <a:lnTo>
                        <a:pt x="276" y="139"/>
                      </a:lnTo>
                      <a:lnTo>
                        <a:pt x="282" y="142"/>
                      </a:lnTo>
                      <a:lnTo>
                        <a:pt x="278" y="156"/>
                      </a:lnTo>
                      <a:lnTo>
                        <a:pt x="262" y="170"/>
                      </a:lnTo>
                      <a:lnTo>
                        <a:pt x="247" y="179"/>
                      </a:lnTo>
                      <a:lnTo>
                        <a:pt x="248" y="190"/>
                      </a:lnTo>
                      <a:lnTo>
                        <a:pt x="242" y="196"/>
                      </a:lnTo>
                      <a:lnTo>
                        <a:pt x="254" y="207"/>
                      </a:lnTo>
                      <a:lnTo>
                        <a:pt x="261" y="206"/>
                      </a:lnTo>
                      <a:lnTo>
                        <a:pt x="266" y="200"/>
                      </a:lnTo>
                      <a:lnTo>
                        <a:pt x="278" y="202"/>
                      </a:lnTo>
                      <a:lnTo>
                        <a:pt x="276" y="216"/>
                      </a:lnTo>
                      <a:lnTo>
                        <a:pt x="263" y="241"/>
                      </a:lnTo>
                      <a:lnTo>
                        <a:pt x="268" y="254"/>
                      </a:lnTo>
                      <a:lnTo>
                        <a:pt x="273" y="259"/>
                      </a:lnTo>
                      <a:lnTo>
                        <a:pt x="283" y="256"/>
                      </a:lnTo>
                      <a:lnTo>
                        <a:pt x="299" y="271"/>
                      </a:lnTo>
                      <a:lnTo>
                        <a:pt x="310" y="273"/>
                      </a:lnTo>
                      <a:lnTo>
                        <a:pt x="324" y="299"/>
                      </a:lnTo>
                      <a:lnTo>
                        <a:pt x="335" y="308"/>
                      </a:lnTo>
                      <a:lnTo>
                        <a:pt x="319" y="322"/>
                      </a:lnTo>
                      <a:lnTo>
                        <a:pt x="310" y="323"/>
                      </a:lnTo>
                      <a:lnTo>
                        <a:pt x="299" y="318"/>
                      </a:lnTo>
                      <a:lnTo>
                        <a:pt x="293" y="319"/>
                      </a:lnTo>
                      <a:lnTo>
                        <a:pt x="293" y="315"/>
                      </a:lnTo>
                      <a:lnTo>
                        <a:pt x="296" y="314"/>
                      </a:lnTo>
                      <a:lnTo>
                        <a:pt x="308" y="317"/>
                      </a:lnTo>
                      <a:lnTo>
                        <a:pt x="313" y="313"/>
                      </a:lnTo>
                      <a:lnTo>
                        <a:pt x="307" y="313"/>
                      </a:lnTo>
                      <a:lnTo>
                        <a:pt x="304" y="307"/>
                      </a:lnTo>
                      <a:lnTo>
                        <a:pt x="300" y="308"/>
                      </a:lnTo>
                      <a:lnTo>
                        <a:pt x="298" y="305"/>
                      </a:lnTo>
                      <a:lnTo>
                        <a:pt x="303" y="302"/>
                      </a:lnTo>
                      <a:lnTo>
                        <a:pt x="300" y="292"/>
                      </a:lnTo>
                      <a:lnTo>
                        <a:pt x="275" y="266"/>
                      </a:lnTo>
                      <a:lnTo>
                        <a:pt x="264" y="263"/>
                      </a:lnTo>
                      <a:lnTo>
                        <a:pt x="260" y="265"/>
                      </a:lnTo>
                      <a:lnTo>
                        <a:pt x="258" y="261"/>
                      </a:lnTo>
                      <a:lnTo>
                        <a:pt x="252" y="267"/>
                      </a:lnTo>
                      <a:lnTo>
                        <a:pt x="251" y="274"/>
                      </a:lnTo>
                      <a:lnTo>
                        <a:pt x="258" y="280"/>
                      </a:lnTo>
                      <a:lnTo>
                        <a:pt x="245" y="286"/>
                      </a:lnTo>
                      <a:lnTo>
                        <a:pt x="242" y="285"/>
                      </a:lnTo>
                      <a:lnTo>
                        <a:pt x="233" y="293"/>
                      </a:lnTo>
                      <a:lnTo>
                        <a:pt x="223" y="294"/>
                      </a:lnTo>
                      <a:lnTo>
                        <a:pt x="202" y="283"/>
                      </a:lnTo>
                      <a:lnTo>
                        <a:pt x="195" y="282"/>
                      </a:lnTo>
                      <a:lnTo>
                        <a:pt x="193" y="282"/>
                      </a:lnTo>
                      <a:lnTo>
                        <a:pt x="193" y="282"/>
                      </a:lnTo>
                      <a:lnTo>
                        <a:pt x="175" y="286"/>
                      </a:lnTo>
                      <a:lnTo>
                        <a:pt x="164" y="305"/>
                      </a:lnTo>
                      <a:lnTo>
                        <a:pt x="164" y="305"/>
                      </a:lnTo>
                      <a:lnTo>
                        <a:pt x="159" y="302"/>
                      </a:lnTo>
                      <a:lnTo>
                        <a:pt x="160" y="300"/>
                      </a:lnTo>
                      <a:lnTo>
                        <a:pt x="156" y="301"/>
                      </a:lnTo>
                      <a:lnTo>
                        <a:pt x="157" y="294"/>
                      </a:lnTo>
                      <a:lnTo>
                        <a:pt x="153" y="291"/>
                      </a:lnTo>
                      <a:lnTo>
                        <a:pt x="154" y="288"/>
                      </a:lnTo>
                      <a:lnTo>
                        <a:pt x="151" y="287"/>
                      </a:lnTo>
                      <a:lnTo>
                        <a:pt x="148" y="276"/>
                      </a:lnTo>
                      <a:lnTo>
                        <a:pt x="144" y="279"/>
                      </a:lnTo>
                      <a:lnTo>
                        <a:pt x="145" y="275"/>
                      </a:lnTo>
                      <a:lnTo>
                        <a:pt x="143" y="269"/>
                      </a:lnTo>
                      <a:lnTo>
                        <a:pt x="144" y="268"/>
                      </a:lnTo>
                      <a:lnTo>
                        <a:pt x="136" y="261"/>
                      </a:lnTo>
                      <a:lnTo>
                        <a:pt x="141" y="257"/>
                      </a:lnTo>
                      <a:lnTo>
                        <a:pt x="137" y="256"/>
                      </a:lnTo>
                      <a:lnTo>
                        <a:pt x="138" y="252"/>
                      </a:lnTo>
                      <a:lnTo>
                        <a:pt x="137" y="251"/>
                      </a:lnTo>
                      <a:lnTo>
                        <a:pt x="137" y="250"/>
                      </a:lnTo>
                      <a:lnTo>
                        <a:pt x="134" y="243"/>
                      </a:lnTo>
                      <a:lnTo>
                        <a:pt x="132" y="244"/>
                      </a:lnTo>
                      <a:lnTo>
                        <a:pt x="134" y="250"/>
                      </a:lnTo>
                      <a:lnTo>
                        <a:pt x="128" y="252"/>
                      </a:lnTo>
                      <a:lnTo>
                        <a:pt x="126" y="248"/>
                      </a:lnTo>
                      <a:lnTo>
                        <a:pt x="120" y="251"/>
                      </a:lnTo>
                      <a:lnTo>
                        <a:pt x="115" y="247"/>
                      </a:lnTo>
                      <a:lnTo>
                        <a:pt x="116" y="242"/>
                      </a:lnTo>
                      <a:lnTo>
                        <a:pt x="114" y="242"/>
                      </a:lnTo>
                      <a:lnTo>
                        <a:pt x="104" y="246"/>
                      </a:lnTo>
                      <a:lnTo>
                        <a:pt x="102" y="251"/>
                      </a:lnTo>
                      <a:lnTo>
                        <a:pt x="99" y="248"/>
                      </a:lnTo>
                      <a:lnTo>
                        <a:pt x="101" y="244"/>
                      </a:lnTo>
                      <a:lnTo>
                        <a:pt x="96" y="240"/>
                      </a:lnTo>
                      <a:lnTo>
                        <a:pt x="89" y="249"/>
                      </a:lnTo>
                      <a:lnTo>
                        <a:pt x="86" y="246"/>
                      </a:lnTo>
                      <a:lnTo>
                        <a:pt x="69" y="261"/>
                      </a:lnTo>
                      <a:lnTo>
                        <a:pt x="69" y="254"/>
                      </a:lnTo>
                      <a:lnTo>
                        <a:pt x="65" y="252"/>
                      </a:lnTo>
                      <a:lnTo>
                        <a:pt x="64" y="248"/>
                      </a:lnTo>
                      <a:lnTo>
                        <a:pt x="59" y="246"/>
                      </a:lnTo>
                      <a:lnTo>
                        <a:pt x="57" y="252"/>
                      </a:lnTo>
                      <a:lnTo>
                        <a:pt x="49" y="248"/>
                      </a:lnTo>
                      <a:lnTo>
                        <a:pt x="49" y="243"/>
                      </a:lnTo>
                      <a:lnTo>
                        <a:pt x="44" y="238"/>
                      </a:lnTo>
                      <a:lnTo>
                        <a:pt x="39" y="219"/>
                      </a:lnTo>
                      <a:lnTo>
                        <a:pt x="33" y="219"/>
                      </a:lnTo>
                      <a:lnTo>
                        <a:pt x="28" y="213"/>
                      </a:lnTo>
                      <a:lnTo>
                        <a:pt x="22" y="213"/>
                      </a:lnTo>
                      <a:lnTo>
                        <a:pt x="22" y="199"/>
                      </a:lnTo>
                      <a:lnTo>
                        <a:pt x="19" y="188"/>
                      </a:lnTo>
                      <a:lnTo>
                        <a:pt x="15" y="185"/>
                      </a:lnTo>
                      <a:lnTo>
                        <a:pt x="22" y="173"/>
                      </a:lnTo>
                      <a:lnTo>
                        <a:pt x="35" y="165"/>
                      </a:lnTo>
                      <a:lnTo>
                        <a:pt x="37" y="151"/>
                      </a:lnTo>
                      <a:lnTo>
                        <a:pt x="26" y="142"/>
                      </a:lnTo>
                      <a:lnTo>
                        <a:pt x="25" y="134"/>
                      </a:lnTo>
                      <a:lnTo>
                        <a:pt x="18" y="134"/>
                      </a:lnTo>
                      <a:lnTo>
                        <a:pt x="17" y="128"/>
                      </a:lnTo>
                      <a:lnTo>
                        <a:pt x="8" y="128"/>
                      </a:lnTo>
                      <a:lnTo>
                        <a:pt x="0" y="116"/>
                      </a:lnTo>
                      <a:lnTo>
                        <a:pt x="7" y="109"/>
                      </a:lnTo>
                      <a:lnTo>
                        <a:pt x="7" y="100"/>
                      </a:lnTo>
                      <a:lnTo>
                        <a:pt x="11" y="96"/>
                      </a:lnTo>
                      <a:lnTo>
                        <a:pt x="19" y="98"/>
                      </a:lnTo>
                      <a:lnTo>
                        <a:pt x="20" y="89"/>
                      </a:lnTo>
                      <a:lnTo>
                        <a:pt x="27" y="86"/>
                      </a:lnTo>
                      <a:lnTo>
                        <a:pt x="27" y="83"/>
                      </a:lnTo>
                      <a:lnTo>
                        <a:pt x="29" y="84"/>
                      </a:lnTo>
                      <a:lnTo>
                        <a:pt x="28" y="79"/>
                      </a:lnTo>
                      <a:lnTo>
                        <a:pt x="37" y="72"/>
                      </a:lnTo>
                      <a:lnTo>
                        <a:pt x="38" y="64"/>
                      </a:lnTo>
                      <a:lnTo>
                        <a:pt x="44" y="56"/>
                      </a:lnTo>
                      <a:lnTo>
                        <a:pt x="45" y="57"/>
                      </a:lnTo>
                      <a:lnTo>
                        <a:pt x="52" y="52"/>
                      </a:lnTo>
                      <a:lnTo>
                        <a:pt x="59" y="56"/>
                      </a:lnTo>
                      <a:lnTo>
                        <a:pt x="63" y="52"/>
                      </a:lnTo>
                      <a:lnTo>
                        <a:pt x="71" y="56"/>
                      </a:lnTo>
                      <a:lnTo>
                        <a:pt x="69" y="49"/>
                      </a:lnTo>
                      <a:lnTo>
                        <a:pt x="64" y="45"/>
                      </a:lnTo>
                      <a:lnTo>
                        <a:pt x="65" y="42"/>
                      </a:lnTo>
                      <a:lnTo>
                        <a:pt x="79" y="33"/>
                      </a:lnTo>
                      <a:lnTo>
                        <a:pt x="90" y="33"/>
                      </a:lnTo>
                      <a:lnTo>
                        <a:pt x="86" y="27"/>
                      </a:lnTo>
                      <a:lnTo>
                        <a:pt x="89" y="18"/>
                      </a:lnTo>
                      <a:lnTo>
                        <a:pt x="85" y="11"/>
                      </a:lnTo>
                      <a:lnTo>
                        <a:pt x="86" y="4"/>
                      </a:lnTo>
                      <a:lnTo>
                        <a:pt x="86" y="4"/>
                      </a:lnTo>
                      <a:lnTo>
                        <a:pt x="92" y="0"/>
                      </a:lnTo>
                      <a:lnTo>
                        <a:pt x="99" y="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5" name="Lazio" descr="{&quot;Key&quot;:&quot;lazio&quot;,&quot;Name&quot;:&quot;Lazio&quot;,&quot;Value&quot;:1.0,&quot;Formula&quot;:&quot;&quot;,&quot;Text&quot;:&quot;&quot;,&quot;OfficeApplication&quot;:1,&quot;HasValue&quot;:true}">
                  <a:extLst>
                    <a:ext uri="{FF2B5EF4-FFF2-40B4-BE49-F238E27FC236}">
                      <a16:creationId xmlns:a16="http://schemas.microsoft.com/office/drawing/2014/main" id="{ABDC5670-64FF-4B93-9257-7C0BAE70FE2D}"/>
                    </a:ext>
                  </a:extLst>
                </p:cNvPr>
                <p:cNvSpPr>
                  <a:spLocks noEditPoints="1"/>
                </p:cNvSpPr>
                <p:nvPr/>
              </p:nvSpPr>
              <p:spPr bwMode="auto">
                <a:xfrm>
                  <a:off x="4238625" y="3130551"/>
                  <a:ext cx="862012" cy="877888"/>
                </a:xfrm>
                <a:custGeom>
                  <a:avLst/>
                  <a:gdLst>
                    <a:gd name="T0" fmla="*/ 317 w 543"/>
                    <a:gd name="T1" fmla="*/ 553 h 553"/>
                    <a:gd name="T2" fmla="*/ 532 w 543"/>
                    <a:gd name="T3" fmla="*/ 380 h 553"/>
                    <a:gd name="T4" fmla="*/ 517 w 543"/>
                    <a:gd name="T5" fmla="*/ 401 h 553"/>
                    <a:gd name="T6" fmla="*/ 514 w 543"/>
                    <a:gd name="T7" fmla="*/ 436 h 553"/>
                    <a:gd name="T8" fmla="*/ 502 w 543"/>
                    <a:gd name="T9" fmla="*/ 449 h 553"/>
                    <a:gd name="T10" fmla="*/ 471 w 543"/>
                    <a:gd name="T11" fmla="*/ 450 h 553"/>
                    <a:gd name="T12" fmla="*/ 452 w 543"/>
                    <a:gd name="T13" fmla="*/ 462 h 553"/>
                    <a:gd name="T14" fmla="*/ 382 w 543"/>
                    <a:gd name="T15" fmla="*/ 440 h 553"/>
                    <a:gd name="T16" fmla="*/ 337 w 543"/>
                    <a:gd name="T17" fmla="*/ 455 h 553"/>
                    <a:gd name="T18" fmla="*/ 281 w 543"/>
                    <a:gd name="T19" fmla="*/ 402 h 553"/>
                    <a:gd name="T20" fmla="*/ 250 w 543"/>
                    <a:gd name="T21" fmla="*/ 396 h 553"/>
                    <a:gd name="T22" fmla="*/ 189 w 543"/>
                    <a:gd name="T23" fmla="*/ 323 h 553"/>
                    <a:gd name="T24" fmla="*/ 127 w 543"/>
                    <a:gd name="T25" fmla="*/ 251 h 553"/>
                    <a:gd name="T26" fmla="*/ 98 w 543"/>
                    <a:gd name="T27" fmla="*/ 228 h 553"/>
                    <a:gd name="T28" fmla="*/ 62 w 543"/>
                    <a:gd name="T29" fmla="*/ 190 h 553"/>
                    <a:gd name="T30" fmla="*/ 0 w 543"/>
                    <a:gd name="T31" fmla="*/ 132 h 553"/>
                    <a:gd name="T32" fmla="*/ 24 w 543"/>
                    <a:gd name="T33" fmla="*/ 93 h 553"/>
                    <a:gd name="T34" fmla="*/ 35 w 543"/>
                    <a:gd name="T35" fmla="*/ 81 h 553"/>
                    <a:gd name="T36" fmla="*/ 49 w 543"/>
                    <a:gd name="T37" fmla="*/ 69 h 553"/>
                    <a:gd name="T38" fmla="*/ 70 w 543"/>
                    <a:gd name="T39" fmla="*/ 58 h 553"/>
                    <a:gd name="T40" fmla="*/ 69 w 543"/>
                    <a:gd name="T41" fmla="*/ 37 h 553"/>
                    <a:gd name="T42" fmla="*/ 68 w 543"/>
                    <a:gd name="T43" fmla="*/ 6 h 553"/>
                    <a:gd name="T44" fmla="*/ 84 w 543"/>
                    <a:gd name="T45" fmla="*/ 0 h 553"/>
                    <a:gd name="T46" fmla="*/ 109 w 543"/>
                    <a:gd name="T47" fmla="*/ 32 h 553"/>
                    <a:gd name="T48" fmla="*/ 139 w 543"/>
                    <a:gd name="T49" fmla="*/ 50 h 553"/>
                    <a:gd name="T50" fmla="*/ 151 w 543"/>
                    <a:gd name="T51" fmla="*/ 48 h 553"/>
                    <a:gd name="T52" fmla="*/ 173 w 543"/>
                    <a:gd name="T53" fmla="*/ 81 h 553"/>
                    <a:gd name="T54" fmla="*/ 181 w 543"/>
                    <a:gd name="T55" fmla="*/ 98 h 553"/>
                    <a:gd name="T56" fmla="*/ 198 w 543"/>
                    <a:gd name="T57" fmla="*/ 98 h 553"/>
                    <a:gd name="T58" fmla="*/ 204 w 543"/>
                    <a:gd name="T59" fmla="*/ 109 h 553"/>
                    <a:gd name="T60" fmla="*/ 224 w 543"/>
                    <a:gd name="T61" fmla="*/ 125 h 553"/>
                    <a:gd name="T62" fmla="*/ 246 w 543"/>
                    <a:gd name="T63" fmla="*/ 106 h 553"/>
                    <a:gd name="T64" fmla="*/ 272 w 543"/>
                    <a:gd name="T65" fmla="*/ 105 h 553"/>
                    <a:gd name="T66" fmla="*/ 288 w 543"/>
                    <a:gd name="T67" fmla="*/ 88 h 553"/>
                    <a:gd name="T68" fmla="*/ 304 w 543"/>
                    <a:gd name="T69" fmla="*/ 63 h 553"/>
                    <a:gd name="T70" fmla="*/ 331 w 543"/>
                    <a:gd name="T71" fmla="*/ 58 h 553"/>
                    <a:gd name="T72" fmla="*/ 358 w 543"/>
                    <a:gd name="T73" fmla="*/ 54 h 553"/>
                    <a:gd name="T74" fmla="*/ 383 w 543"/>
                    <a:gd name="T75" fmla="*/ 29 h 553"/>
                    <a:gd name="T76" fmla="*/ 405 w 543"/>
                    <a:gd name="T77" fmla="*/ 54 h 553"/>
                    <a:gd name="T78" fmla="*/ 395 w 543"/>
                    <a:gd name="T79" fmla="*/ 74 h 553"/>
                    <a:gd name="T80" fmla="*/ 379 w 543"/>
                    <a:gd name="T81" fmla="*/ 76 h 553"/>
                    <a:gd name="T82" fmla="*/ 364 w 543"/>
                    <a:gd name="T83" fmla="*/ 94 h 553"/>
                    <a:gd name="T84" fmla="*/ 359 w 543"/>
                    <a:gd name="T85" fmla="*/ 138 h 553"/>
                    <a:gd name="T86" fmla="*/ 398 w 543"/>
                    <a:gd name="T87" fmla="*/ 176 h 553"/>
                    <a:gd name="T88" fmla="*/ 401 w 543"/>
                    <a:gd name="T89" fmla="*/ 192 h 553"/>
                    <a:gd name="T90" fmla="*/ 379 w 543"/>
                    <a:gd name="T91" fmla="*/ 203 h 553"/>
                    <a:gd name="T92" fmla="*/ 337 w 543"/>
                    <a:gd name="T93" fmla="*/ 206 h 553"/>
                    <a:gd name="T94" fmla="*/ 348 w 543"/>
                    <a:gd name="T95" fmla="*/ 237 h 553"/>
                    <a:gd name="T96" fmla="*/ 392 w 543"/>
                    <a:gd name="T97" fmla="*/ 251 h 553"/>
                    <a:gd name="T98" fmla="*/ 402 w 543"/>
                    <a:gd name="T99" fmla="*/ 276 h 553"/>
                    <a:gd name="T100" fmla="*/ 426 w 543"/>
                    <a:gd name="T101" fmla="*/ 293 h 553"/>
                    <a:gd name="T102" fmla="*/ 459 w 543"/>
                    <a:gd name="T103" fmla="*/ 300 h 553"/>
                    <a:gd name="T104" fmla="*/ 480 w 543"/>
                    <a:gd name="T105" fmla="*/ 296 h 553"/>
                    <a:gd name="T106" fmla="*/ 507 w 543"/>
                    <a:gd name="T107" fmla="*/ 315 h 553"/>
                    <a:gd name="T108" fmla="*/ 540 w 543"/>
                    <a:gd name="T109" fmla="*/ 349 h 553"/>
                    <a:gd name="T110" fmla="*/ 542 w 543"/>
                    <a:gd name="T111" fmla="*/ 367 h 553"/>
                    <a:gd name="T112" fmla="*/ 212 w 543"/>
                    <a:gd name="T113" fmla="*/ 266 h 553"/>
                    <a:gd name="T114" fmla="*/ 211 w 543"/>
                    <a:gd name="T115" fmla="*/ 264 h 553"/>
                    <a:gd name="T116" fmla="*/ 210 w 543"/>
                    <a:gd name="T117" fmla="*/ 266 h 553"/>
                    <a:gd name="T118" fmla="*/ 212 w 543"/>
                    <a:gd name="T119" fmla="*/ 26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3" h="553">
                      <a:moveTo>
                        <a:pt x="319" y="542"/>
                      </a:moveTo>
                      <a:lnTo>
                        <a:pt x="318" y="548"/>
                      </a:lnTo>
                      <a:lnTo>
                        <a:pt x="321" y="548"/>
                      </a:lnTo>
                      <a:lnTo>
                        <a:pt x="317" y="553"/>
                      </a:lnTo>
                      <a:lnTo>
                        <a:pt x="316" y="542"/>
                      </a:lnTo>
                      <a:lnTo>
                        <a:pt x="325" y="538"/>
                      </a:lnTo>
                      <a:lnTo>
                        <a:pt x="319" y="542"/>
                      </a:lnTo>
                      <a:close/>
                      <a:moveTo>
                        <a:pt x="532" y="380"/>
                      </a:moveTo>
                      <a:lnTo>
                        <a:pt x="536" y="384"/>
                      </a:lnTo>
                      <a:lnTo>
                        <a:pt x="533" y="390"/>
                      </a:lnTo>
                      <a:lnTo>
                        <a:pt x="530" y="390"/>
                      </a:lnTo>
                      <a:lnTo>
                        <a:pt x="517" y="401"/>
                      </a:lnTo>
                      <a:lnTo>
                        <a:pt x="508" y="402"/>
                      </a:lnTo>
                      <a:lnTo>
                        <a:pt x="513" y="411"/>
                      </a:lnTo>
                      <a:lnTo>
                        <a:pt x="510" y="417"/>
                      </a:lnTo>
                      <a:lnTo>
                        <a:pt x="514" y="436"/>
                      </a:lnTo>
                      <a:lnTo>
                        <a:pt x="502" y="440"/>
                      </a:lnTo>
                      <a:lnTo>
                        <a:pt x="501" y="444"/>
                      </a:lnTo>
                      <a:lnTo>
                        <a:pt x="504" y="445"/>
                      </a:lnTo>
                      <a:lnTo>
                        <a:pt x="502" y="449"/>
                      </a:lnTo>
                      <a:lnTo>
                        <a:pt x="489" y="451"/>
                      </a:lnTo>
                      <a:lnTo>
                        <a:pt x="487" y="457"/>
                      </a:lnTo>
                      <a:lnTo>
                        <a:pt x="475" y="448"/>
                      </a:lnTo>
                      <a:lnTo>
                        <a:pt x="471" y="450"/>
                      </a:lnTo>
                      <a:lnTo>
                        <a:pt x="459" y="446"/>
                      </a:lnTo>
                      <a:lnTo>
                        <a:pt x="446" y="452"/>
                      </a:lnTo>
                      <a:lnTo>
                        <a:pt x="447" y="459"/>
                      </a:lnTo>
                      <a:lnTo>
                        <a:pt x="452" y="462"/>
                      </a:lnTo>
                      <a:lnTo>
                        <a:pt x="442" y="462"/>
                      </a:lnTo>
                      <a:lnTo>
                        <a:pt x="406" y="440"/>
                      </a:lnTo>
                      <a:lnTo>
                        <a:pt x="388" y="436"/>
                      </a:lnTo>
                      <a:lnTo>
                        <a:pt x="382" y="440"/>
                      </a:lnTo>
                      <a:lnTo>
                        <a:pt x="371" y="440"/>
                      </a:lnTo>
                      <a:lnTo>
                        <a:pt x="360" y="443"/>
                      </a:lnTo>
                      <a:lnTo>
                        <a:pt x="346" y="457"/>
                      </a:lnTo>
                      <a:lnTo>
                        <a:pt x="337" y="455"/>
                      </a:lnTo>
                      <a:lnTo>
                        <a:pt x="324" y="428"/>
                      </a:lnTo>
                      <a:lnTo>
                        <a:pt x="309" y="412"/>
                      </a:lnTo>
                      <a:lnTo>
                        <a:pt x="294" y="404"/>
                      </a:lnTo>
                      <a:lnTo>
                        <a:pt x="281" y="402"/>
                      </a:lnTo>
                      <a:lnTo>
                        <a:pt x="277" y="405"/>
                      </a:lnTo>
                      <a:lnTo>
                        <a:pt x="258" y="392"/>
                      </a:lnTo>
                      <a:lnTo>
                        <a:pt x="250" y="393"/>
                      </a:lnTo>
                      <a:lnTo>
                        <a:pt x="250" y="396"/>
                      </a:lnTo>
                      <a:lnTo>
                        <a:pt x="246" y="394"/>
                      </a:lnTo>
                      <a:lnTo>
                        <a:pt x="233" y="370"/>
                      </a:lnTo>
                      <a:lnTo>
                        <a:pt x="204" y="335"/>
                      </a:lnTo>
                      <a:lnTo>
                        <a:pt x="189" y="323"/>
                      </a:lnTo>
                      <a:lnTo>
                        <a:pt x="163" y="311"/>
                      </a:lnTo>
                      <a:lnTo>
                        <a:pt x="159" y="287"/>
                      </a:lnTo>
                      <a:lnTo>
                        <a:pt x="147" y="263"/>
                      </a:lnTo>
                      <a:lnTo>
                        <a:pt x="127" y="251"/>
                      </a:lnTo>
                      <a:lnTo>
                        <a:pt x="121" y="244"/>
                      </a:lnTo>
                      <a:lnTo>
                        <a:pt x="111" y="240"/>
                      </a:lnTo>
                      <a:lnTo>
                        <a:pt x="109" y="235"/>
                      </a:lnTo>
                      <a:lnTo>
                        <a:pt x="98" y="228"/>
                      </a:lnTo>
                      <a:lnTo>
                        <a:pt x="81" y="231"/>
                      </a:lnTo>
                      <a:lnTo>
                        <a:pt x="75" y="215"/>
                      </a:lnTo>
                      <a:lnTo>
                        <a:pt x="63" y="199"/>
                      </a:lnTo>
                      <a:lnTo>
                        <a:pt x="62" y="190"/>
                      </a:lnTo>
                      <a:lnTo>
                        <a:pt x="52" y="173"/>
                      </a:lnTo>
                      <a:lnTo>
                        <a:pt x="43" y="161"/>
                      </a:lnTo>
                      <a:lnTo>
                        <a:pt x="22" y="142"/>
                      </a:lnTo>
                      <a:lnTo>
                        <a:pt x="0" y="132"/>
                      </a:lnTo>
                      <a:lnTo>
                        <a:pt x="7" y="115"/>
                      </a:lnTo>
                      <a:lnTo>
                        <a:pt x="36" y="114"/>
                      </a:lnTo>
                      <a:lnTo>
                        <a:pt x="35" y="100"/>
                      </a:lnTo>
                      <a:lnTo>
                        <a:pt x="24" y="93"/>
                      </a:lnTo>
                      <a:lnTo>
                        <a:pt x="30" y="85"/>
                      </a:lnTo>
                      <a:lnTo>
                        <a:pt x="28" y="77"/>
                      </a:lnTo>
                      <a:lnTo>
                        <a:pt x="30" y="76"/>
                      </a:lnTo>
                      <a:lnTo>
                        <a:pt x="35" y="81"/>
                      </a:lnTo>
                      <a:lnTo>
                        <a:pt x="38" y="76"/>
                      </a:lnTo>
                      <a:lnTo>
                        <a:pt x="41" y="77"/>
                      </a:lnTo>
                      <a:lnTo>
                        <a:pt x="48" y="74"/>
                      </a:lnTo>
                      <a:lnTo>
                        <a:pt x="49" y="69"/>
                      </a:lnTo>
                      <a:lnTo>
                        <a:pt x="55" y="65"/>
                      </a:lnTo>
                      <a:lnTo>
                        <a:pt x="61" y="66"/>
                      </a:lnTo>
                      <a:lnTo>
                        <a:pt x="64" y="57"/>
                      </a:lnTo>
                      <a:lnTo>
                        <a:pt x="70" y="58"/>
                      </a:lnTo>
                      <a:lnTo>
                        <a:pt x="75" y="55"/>
                      </a:lnTo>
                      <a:lnTo>
                        <a:pt x="75" y="50"/>
                      </a:lnTo>
                      <a:lnTo>
                        <a:pt x="71" y="48"/>
                      </a:lnTo>
                      <a:lnTo>
                        <a:pt x="69" y="37"/>
                      </a:lnTo>
                      <a:lnTo>
                        <a:pt x="74" y="37"/>
                      </a:lnTo>
                      <a:lnTo>
                        <a:pt x="78" y="27"/>
                      </a:lnTo>
                      <a:lnTo>
                        <a:pt x="63" y="16"/>
                      </a:lnTo>
                      <a:lnTo>
                        <a:pt x="68" y="6"/>
                      </a:lnTo>
                      <a:lnTo>
                        <a:pt x="73" y="8"/>
                      </a:lnTo>
                      <a:lnTo>
                        <a:pt x="76" y="13"/>
                      </a:lnTo>
                      <a:lnTo>
                        <a:pt x="78" y="5"/>
                      </a:lnTo>
                      <a:lnTo>
                        <a:pt x="84" y="0"/>
                      </a:lnTo>
                      <a:lnTo>
                        <a:pt x="94" y="0"/>
                      </a:lnTo>
                      <a:lnTo>
                        <a:pt x="102" y="17"/>
                      </a:lnTo>
                      <a:lnTo>
                        <a:pt x="113" y="24"/>
                      </a:lnTo>
                      <a:lnTo>
                        <a:pt x="109" y="32"/>
                      </a:lnTo>
                      <a:lnTo>
                        <a:pt x="101" y="36"/>
                      </a:lnTo>
                      <a:lnTo>
                        <a:pt x="106" y="45"/>
                      </a:lnTo>
                      <a:lnTo>
                        <a:pt x="123" y="56"/>
                      </a:lnTo>
                      <a:lnTo>
                        <a:pt x="139" y="50"/>
                      </a:lnTo>
                      <a:lnTo>
                        <a:pt x="143" y="55"/>
                      </a:lnTo>
                      <a:lnTo>
                        <a:pt x="143" y="52"/>
                      </a:lnTo>
                      <a:lnTo>
                        <a:pt x="146" y="53"/>
                      </a:lnTo>
                      <a:lnTo>
                        <a:pt x="151" y="48"/>
                      </a:lnTo>
                      <a:lnTo>
                        <a:pt x="158" y="51"/>
                      </a:lnTo>
                      <a:lnTo>
                        <a:pt x="165" y="59"/>
                      </a:lnTo>
                      <a:lnTo>
                        <a:pt x="167" y="77"/>
                      </a:lnTo>
                      <a:lnTo>
                        <a:pt x="173" y="81"/>
                      </a:lnTo>
                      <a:lnTo>
                        <a:pt x="173" y="89"/>
                      </a:lnTo>
                      <a:lnTo>
                        <a:pt x="178" y="92"/>
                      </a:lnTo>
                      <a:lnTo>
                        <a:pt x="174" y="95"/>
                      </a:lnTo>
                      <a:lnTo>
                        <a:pt x="181" y="98"/>
                      </a:lnTo>
                      <a:lnTo>
                        <a:pt x="178" y="100"/>
                      </a:lnTo>
                      <a:lnTo>
                        <a:pt x="186" y="99"/>
                      </a:lnTo>
                      <a:lnTo>
                        <a:pt x="190" y="104"/>
                      </a:lnTo>
                      <a:lnTo>
                        <a:pt x="198" y="98"/>
                      </a:lnTo>
                      <a:lnTo>
                        <a:pt x="204" y="98"/>
                      </a:lnTo>
                      <a:lnTo>
                        <a:pt x="203" y="106"/>
                      </a:lnTo>
                      <a:lnTo>
                        <a:pt x="206" y="108"/>
                      </a:lnTo>
                      <a:lnTo>
                        <a:pt x="204" y="109"/>
                      </a:lnTo>
                      <a:lnTo>
                        <a:pt x="204" y="118"/>
                      </a:lnTo>
                      <a:lnTo>
                        <a:pt x="213" y="122"/>
                      </a:lnTo>
                      <a:lnTo>
                        <a:pt x="209" y="127"/>
                      </a:lnTo>
                      <a:lnTo>
                        <a:pt x="224" y="125"/>
                      </a:lnTo>
                      <a:lnTo>
                        <a:pt x="224" y="132"/>
                      </a:lnTo>
                      <a:lnTo>
                        <a:pt x="228" y="136"/>
                      </a:lnTo>
                      <a:lnTo>
                        <a:pt x="245" y="123"/>
                      </a:lnTo>
                      <a:lnTo>
                        <a:pt x="246" y="106"/>
                      </a:lnTo>
                      <a:lnTo>
                        <a:pt x="251" y="106"/>
                      </a:lnTo>
                      <a:lnTo>
                        <a:pt x="254" y="113"/>
                      </a:lnTo>
                      <a:lnTo>
                        <a:pt x="260" y="113"/>
                      </a:lnTo>
                      <a:lnTo>
                        <a:pt x="272" y="105"/>
                      </a:lnTo>
                      <a:lnTo>
                        <a:pt x="267" y="97"/>
                      </a:lnTo>
                      <a:lnTo>
                        <a:pt x="279" y="93"/>
                      </a:lnTo>
                      <a:lnTo>
                        <a:pt x="279" y="88"/>
                      </a:lnTo>
                      <a:lnTo>
                        <a:pt x="288" y="88"/>
                      </a:lnTo>
                      <a:lnTo>
                        <a:pt x="296" y="82"/>
                      </a:lnTo>
                      <a:lnTo>
                        <a:pt x="304" y="79"/>
                      </a:lnTo>
                      <a:lnTo>
                        <a:pt x="302" y="68"/>
                      </a:lnTo>
                      <a:lnTo>
                        <a:pt x="304" y="63"/>
                      </a:lnTo>
                      <a:lnTo>
                        <a:pt x="312" y="67"/>
                      </a:lnTo>
                      <a:lnTo>
                        <a:pt x="316" y="63"/>
                      </a:lnTo>
                      <a:lnTo>
                        <a:pt x="329" y="64"/>
                      </a:lnTo>
                      <a:lnTo>
                        <a:pt x="331" y="58"/>
                      </a:lnTo>
                      <a:lnTo>
                        <a:pt x="341" y="62"/>
                      </a:lnTo>
                      <a:lnTo>
                        <a:pt x="352" y="55"/>
                      </a:lnTo>
                      <a:lnTo>
                        <a:pt x="352" y="52"/>
                      </a:lnTo>
                      <a:lnTo>
                        <a:pt x="358" y="54"/>
                      </a:lnTo>
                      <a:lnTo>
                        <a:pt x="364" y="49"/>
                      </a:lnTo>
                      <a:lnTo>
                        <a:pt x="367" y="30"/>
                      </a:lnTo>
                      <a:lnTo>
                        <a:pt x="381" y="34"/>
                      </a:lnTo>
                      <a:lnTo>
                        <a:pt x="383" y="29"/>
                      </a:lnTo>
                      <a:lnTo>
                        <a:pt x="387" y="29"/>
                      </a:lnTo>
                      <a:lnTo>
                        <a:pt x="402" y="42"/>
                      </a:lnTo>
                      <a:lnTo>
                        <a:pt x="400" y="49"/>
                      </a:lnTo>
                      <a:lnTo>
                        <a:pt x="405" y="54"/>
                      </a:lnTo>
                      <a:lnTo>
                        <a:pt x="414" y="57"/>
                      </a:lnTo>
                      <a:lnTo>
                        <a:pt x="410" y="71"/>
                      </a:lnTo>
                      <a:lnTo>
                        <a:pt x="404" y="75"/>
                      </a:lnTo>
                      <a:lnTo>
                        <a:pt x="395" y="74"/>
                      </a:lnTo>
                      <a:lnTo>
                        <a:pt x="389" y="77"/>
                      </a:lnTo>
                      <a:lnTo>
                        <a:pt x="387" y="73"/>
                      </a:lnTo>
                      <a:lnTo>
                        <a:pt x="381" y="73"/>
                      </a:lnTo>
                      <a:lnTo>
                        <a:pt x="379" y="76"/>
                      </a:lnTo>
                      <a:lnTo>
                        <a:pt x="367" y="72"/>
                      </a:lnTo>
                      <a:lnTo>
                        <a:pt x="364" y="84"/>
                      </a:lnTo>
                      <a:lnTo>
                        <a:pt x="360" y="86"/>
                      </a:lnTo>
                      <a:lnTo>
                        <a:pt x="364" y="94"/>
                      </a:lnTo>
                      <a:lnTo>
                        <a:pt x="364" y="103"/>
                      </a:lnTo>
                      <a:lnTo>
                        <a:pt x="351" y="113"/>
                      </a:lnTo>
                      <a:lnTo>
                        <a:pt x="367" y="129"/>
                      </a:lnTo>
                      <a:lnTo>
                        <a:pt x="359" y="138"/>
                      </a:lnTo>
                      <a:lnTo>
                        <a:pt x="375" y="148"/>
                      </a:lnTo>
                      <a:lnTo>
                        <a:pt x="378" y="162"/>
                      </a:lnTo>
                      <a:lnTo>
                        <a:pt x="388" y="173"/>
                      </a:lnTo>
                      <a:lnTo>
                        <a:pt x="398" y="176"/>
                      </a:lnTo>
                      <a:lnTo>
                        <a:pt x="399" y="182"/>
                      </a:lnTo>
                      <a:lnTo>
                        <a:pt x="407" y="187"/>
                      </a:lnTo>
                      <a:lnTo>
                        <a:pt x="399" y="189"/>
                      </a:lnTo>
                      <a:lnTo>
                        <a:pt x="401" y="192"/>
                      </a:lnTo>
                      <a:lnTo>
                        <a:pt x="395" y="194"/>
                      </a:lnTo>
                      <a:lnTo>
                        <a:pt x="391" y="202"/>
                      </a:lnTo>
                      <a:lnTo>
                        <a:pt x="384" y="200"/>
                      </a:lnTo>
                      <a:lnTo>
                        <a:pt x="379" y="203"/>
                      </a:lnTo>
                      <a:lnTo>
                        <a:pt x="352" y="188"/>
                      </a:lnTo>
                      <a:lnTo>
                        <a:pt x="345" y="188"/>
                      </a:lnTo>
                      <a:lnTo>
                        <a:pt x="345" y="199"/>
                      </a:lnTo>
                      <a:lnTo>
                        <a:pt x="337" y="206"/>
                      </a:lnTo>
                      <a:lnTo>
                        <a:pt x="333" y="205"/>
                      </a:lnTo>
                      <a:lnTo>
                        <a:pt x="332" y="224"/>
                      </a:lnTo>
                      <a:lnTo>
                        <a:pt x="339" y="234"/>
                      </a:lnTo>
                      <a:lnTo>
                        <a:pt x="348" y="237"/>
                      </a:lnTo>
                      <a:lnTo>
                        <a:pt x="348" y="232"/>
                      </a:lnTo>
                      <a:lnTo>
                        <a:pt x="356" y="235"/>
                      </a:lnTo>
                      <a:lnTo>
                        <a:pt x="388" y="253"/>
                      </a:lnTo>
                      <a:lnTo>
                        <a:pt x="392" y="251"/>
                      </a:lnTo>
                      <a:lnTo>
                        <a:pt x="399" y="260"/>
                      </a:lnTo>
                      <a:lnTo>
                        <a:pt x="404" y="260"/>
                      </a:lnTo>
                      <a:lnTo>
                        <a:pt x="408" y="265"/>
                      </a:lnTo>
                      <a:lnTo>
                        <a:pt x="402" y="276"/>
                      </a:lnTo>
                      <a:lnTo>
                        <a:pt x="406" y="290"/>
                      </a:lnTo>
                      <a:lnTo>
                        <a:pt x="413" y="285"/>
                      </a:lnTo>
                      <a:lnTo>
                        <a:pt x="420" y="287"/>
                      </a:lnTo>
                      <a:lnTo>
                        <a:pt x="426" y="293"/>
                      </a:lnTo>
                      <a:lnTo>
                        <a:pt x="433" y="295"/>
                      </a:lnTo>
                      <a:lnTo>
                        <a:pt x="436" y="302"/>
                      </a:lnTo>
                      <a:lnTo>
                        <a:pt x="442" y="307"/>
                      </a:lnTo>
                      <a:lnTo>
                        <a:pt x="459" y="300"/>
                      </a:lnTo>
                      <a:lnTo>
                        <a:pt x="464" y="292"/>
                      </a:lnTo>
                      <a:lnTo>
                        <a:pt x="471" y="294"/>
                      </a:lnTo>
                      <a:lnTo>
                        <a:pt x="475" y="299"/>
                      </a:lnTo>
                      <a:lnTo>
                        <a:pt x="480" y="296"/>
                      </a:lnTo>
                      <a:lnTo>
                        <a:pt x="487" y="310"/>
                      </a:lnTo>
                      <a:lnTo>
                        <a:pt x="494" y="312"/>
                      </a:lnTo>
                      <a:lnTo>
                        <a:pt x="498" y="309"/>
                      </a:lnTo>
                      <a:lnTo>
                        <a:pt x="507" y="315"/>
                      </a:lnTo>
                      <a:lnTo>
                        <a:pt x="515" y="314"/>
                      </a:lnTo>
                      <a:lnTo>
                        <a:pt x="525" y="327"/>
                      </a:lnTo>
                      <a:lnTo>
                        <a:pt x="534" y="334"/>
                      </a:lnTo>
                      <a:lnTo>
                        <a:pt x="540" y="349"/>
                      </a:lnTo>
                      <a:lnTo>
                        <a:pt x="540" y="355"/>
                      </a:lnTo>
                      <a:lnTo>
                        <a:pt x="537" y="357"/>
                      </a:lnTo>
                      <a:lnTo>
                        <a:pt x="543" y="363"/>
                      </a:lnTo>
                      <a:lnTo>
                        <a:pt x="542" y="367"/>
                      </a:lnTo>
                      <a:lnTo>
                        <a:pt x="539" y="368"/>
                      </a:lnTo>
                      <a:lnTo>
                        <a:pt x="543" y="372"/>
                      </a:lnTo>
                      <a:lnTo>
                        <a:pt x="532" y="380"/>
                      </a:lnTo>
                      <a:close/>
                      <a:moveTo>
                        <a:pt x="212" y="266"/>
                      </a:moveTo>
                      <a:lnTo>
                        <a:pt x="212" y="265"/>
                      </a:lnTo>
                      <a:lnTo>
                        <a:pt x="212" y="264"/>
                      </a:lnTo>
                      <a:lnTo>
                        <a:pt x="212" y="264"/>
                      </a:lnTo>
                      <a:lnTo>
                        <a:pt x="211" y="264"/>
                      </a:lnTo>
                      <a:lnTo>
                        <a:pt x="210" y="264"/>
                      </a:lnTo>
                      <a:lnTo>
                        <a:pt x="210" y="265"/>
                      </a:lnTo>
                      <a:lnTo>
                        <a:pt x="210" y="266"/>
                      </a:lnTo>
                      <a:lnTo>
                        <a:pt x="210" y="266"/>
                      </a:lnTo>
                      <a:lnTo>
                        <a:pt x="210" y="266"/>
                      </a:lnTo>
                      <a:lnTo>
                        <a:pt x="211" y="266"/>
                      </a:lnTo>
                      <a:lnTo>
                        <a:pt x="212" y="266"/>
                      </a:lnTo>
                      <a:lnTo>
                        <a:pt x="212" y="266"/>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6" name="Liguria" descr="{&quot;Key&quot;:&quot;liguria&quot;,&quot;Name&quot;:&quot;Liguria&quot;,&quot;Value&quot;:1.0,&quot;Formula&quot;:&quot;&quot;,&quot;Text&quot;:&quot;&quot;,&quot;OfficeApplication&quot;:1,&quot;HasValue&quot;:true}">
                  <a:extLst>
                    <a:ext uri="{FF2B5EF4-FFF2-40B4-BE49-F238E27FC236}">
                      <a16:creationId xmlns:a16="http://schemas.microsoft.com/office/drawing/2014/main" id="{CED183ED-3C35-42C3-86FA-95D332E308AF}"/>
                    </a:ext>
                  </a:extLst>
                </p:cNvPr>
                <p:cNvSpPr>
                  <a:spLocks noEditPoints="1"/>
                </p:cNvSpPr>
                <p:nvPr/>
              </p:nvSpPr>
              <p:spPr bwMode="auto">
                <a:xfrm>
                  <a:off x="2919413" y="2281238"/>
                  <a:ext cx="858837" cy="420688"/>
                </a:xfrm>
                <a:custGeom>
                  <a:avLst/>
                  <a:gdLst>
                    <a:gd name="T0" fmla="*/ 495 w 541"/>
                    <a:gd name="T1" fmla="*/ 185 h 265"/>
                    <a:gd name="T2" fmla="*/ 49 w 541"/>
                    <a:gd name="T3" fmla="*/ 175 h 265"/>
                    <a:gd name="T4" fmla="*/ 92 w 541"/>
                    <a:gd name="T5" fmla="*/ 170 h 265"/>
                    <a:gd name="T6" fmla="*/ 106 w 541"/>
                    <a:gd name="T7" fmla="*/ 163 h 265"/>
                    <a:gd name="T8" fmla="*/ 121 w 541"/>
                    <a:gd name="T9" fmla="*/ 156 h 265"/>
                    <a:gd name="T10" fmla="*/ 122 w 541"/>
                    <a:gd name="T11" fmla="*/ 130 h 265"/>
                    <a:gd name="T12" fmla="*/ 119 w 541"/>
                    <a:gd name="T13" fmla="*/ 111 h 265"/>
                    <a:gd name="T14" fmla="*/ 133 w 541"/>
                    <a:gd name="T15" fmla="*/ 103 h 265"/>
                    <a:gd name="T16" fmla="*/ 152 w 541"/>
                    <a:gd name="T17" fmla="*/ 73 h 265"/>
                    <a:gd name="T18" fmla="*/ 158 w 541"/>
                    <a:gd name="T19" fmla="*/ 44 h 265"/>
                    <a:gd name="T20" fmla="*/ 188 w 541"/>
                    <a:gd name="T21" fmla="*/ 60 h 265"/>
                    <a:gd name="T22" fmla="*/ 204 w 541"/>
                    <a:gd name="T23" fmla="*/ 47 h 265"/>
                    <a:gd name="T24" fmla="*/ 234 w 541"/>
                    <a:gd name="T25" fmla="*/ 40 h 265"/>
                    <a:gd name="T26" fmla="*/ 257 w 541"/>
                    <a:gd name="T27" fmla="*/ 30 h 265"/>
                    <a:gd name="T28" fmla="*/ 269 w 541"/>
                    <a:gd name="T29" fmla="*/ 55 h 265"/>
                    <a:gd name="T30" fmla="*/ 279 w 541"/>
                    <a:gd name="T31" fmla="*/ 35 h 265"/>
                    <a:gd name="T32" fmla="*/ 297 w 541"/>
                    <a:gd name="T33" fmla="*/ 20 h 265"/>
                    <a:gd name="T34" fmla="*/ 307 w 541"/>
                    <a:gd name="T35" fmla="*/ 0 h 265"/>
                    <a:gd name="T36" fmla="*/ 331 w 541"/>
                    <a:gd name="T37" fmla="*/ 17 h 265"/>
                    <a:gd name="T38" fmla="*/ 358 w 541"/>
                    <a:gd name="T39" fmla="*/ 25 h 265"/>
                    <a:gd name="T40" fmla="*/ 370 w 541"/>
                    <a:gd name="T41" fmla="*/ 20 h 265"/>
                    <a:gd name="T42" fmla="*/ 392 w 541"/>
                    <a:gd name="T43" fmla="*/ 31 h 265"/>
                    <a:gd name="T44" fmla="*/ 421 w 541"/>
                    <a:gd name="T45" fmla="*/ 43 h 265"/>
                    <a:gd name="T46" fmla="*/ 415 w 541"/>
                    <a:gd name="T47" fmla="*/ 75 h 265"/>
                    <a:gd name="T48" fmla="*/ 433 w 541"/>
                    <a:gd name="T49" fmla="*/ 71 h 265"/>
                    <a:gd name="T50" fmla="*/ 459 w 541"/>
                    <a:gd name="T51" fmla="*/ 94 h 265"/>
                    <a:gd name="T52" fmla="*/ 486 w 541"/>
                    <a:gd name="T53" fmla="*/ 116 h 265"/>
                    <a:gd name="T54" fmla="*/ 498 w 541"/>
                    <a:gd name="T55" fmla="*/ 145 h 265"/>
                    <a:gd name="T56" fmla="*/ 505 w 541"/>
                    <a:gd name="T57" fmla="*/ 150 h 265"/>
                    <a:gd name="T58" fmla="*/ 523 w 541"/>
                    <a:gd name="T59" fmla="*/ 171 h 265"/>
                    <a:gd name="T60" fmla="*/ 530 w 541"/>
                    <a:gd name="T61" fmla="*/ 186 h 265"/>
                    <a:gd name="T62" fmla="*/ 507 w 541"/>
                    <a:gd name="T63" fmla="*/ 180 h 265"/>
                    <a:gd name="T64" fmla="*/ 488 w 541"/>
                    <a:gd name="T65" fmla="*/ 171 h 265"/>
                    <a:gd name="T66" fmla="*/ 491 w 541"/>
                    <a:gd name="T67" fmla="*/ 185 h 265"/>
                    <a:gd name="T68" fmla="*/ 449 w 541"/>
                    <a:gd name="T69" fmla="*/ 161 h 265"/>
                    <a:gd name="T70" fmla="*/ 423 w 541"/>
                    <a:gd name="T71" fmla="*/ 136 h 265"/>
                    <a:gd name="T72" fmla="*/ 401 w 541"/>
                    <a:gd name="T73" fmla="*/ 127 h 265"/>
                    <a:gd name="T74" fmla="*/ 361 w 541"/>
                    <a:gd name="T75" fmla="*/ 112 h 265"/>
                    <a:gd name="T76" fmla="*/ 302 w 541"/>
                    <a:gd name="T77" fmla="*/ 84 h 265"/>
                    <a:gd name="T78" fmla="*/ 280 w 541"/>
                    <a:gd name="T79" fmla="*/ 78 h 265"/>
                    <a:gd name="T80" fmla="*/ 273 w 541"/>
                    <a:gd name="T81" fmla="*/ 77 h 265"/>
                    <a:gd name="T82" fmla="*/ 242 w 541"/>
                    <a:gd name="T83" fmla="*/ 87 h 265"/>
                    <a:gd name="T84" fmla="*/ 211 w 541"/>
                    <a:gd name="T85" fmla="*/ 109 h 265"/>
                    <a:gd name="T86" fmla="*/ 196 w 541"/>
                    <a:gd name="T87" fmla="*/ 143 h 265"/>
                    <a:gd name="T88" fmla="*/ 140 w 541"/>
                    <a:gd name="T89" fmla="*/ 202 h 265"/>
                    <a:gd name="T90" fmla="*/ 121 w 541"/>
                    <a:gd name="T91" fmla="*/ 232 h 265"/>
                    <a:gd name="T92" fmla="*/ 71 w 541"/>
                    <a:gd name="T93" fmla="*/ 254 h 265"/>
                    <a:gd name="T94" fmla="*/ 37 w 541"/>
                    <a:gd name="T95" fmla="*/ 265 h 265"/>
                    <a:gd name="T96" fmla="*/ 0 w 541"/>
                    <a:gd name="T97" fmla="*/ 244 h 265"/>
                    <a:gd name="T98" fmla="*/ 14 w 541"/>
                    <a:gd name="T99" fmla="*/ 217 h 265"/>
                    <a:gd name="T100" fmla="*/ 44 w 541"/>
                    <a:gd name="T101" fmla="*/ 18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1" h="265">
                      <a:moveTo>
                        <a:pt x="495" y="185"/>
                      </a:moveTo>
                      <a:lnTo>
                        <a:pt x="493" y="189"/>
                      </a:lnTo>
                      <a:lnTo>
                        <a:pt x="491" y="185"/>
                      </a:lnTo>
                      <a:lnTo>
                        <a:pt x="495" y="185"/>
                      </a:lnTo>
                      <a:close/>
                      <a:moveTo>
                        <a:pt x="45" y="181"/>
                      </a:moveTo>
                      <a:lnTo>
                        <a:pt x="48" y="182"/>
                      </a:lnTo>
                      <a:lnTo>
                        <a:pt x="54" y="175"/>
                      </a:lnTo>
                      <a:lnTo>
                        <a:pt x="49" y="175"/>
                      </a:lnTo>
                      <a:lnTo>
                        <a:pt x="45" y="169"/>
                      </a:lnTo>
                      <a:lnTo>
                        <a:pt x="47" y="163"/>
                      </a:lnTo>
                      <a:lnTo>
                        <a:pt x="55" y="158"/>
                      </a:lnTo>
                      <a:lnTo>
                        <a:pt x="92" y="170"/>
                      </a:lnTo>
                      <a:lnTo>
                        <a:pt x="98" y="167"/>
                      </a:lnTo>
                      <a:lnTo>
                        <a:pt x="106" y="170"/>
                      </a:lnTo>
                      <a:lnTo>
                        <a:pt x="108" y="167"/>
                      </a:lnTo>
                      <a:lnTo>
                        <a:pt x="106" y="163"/>
                      </a:lnTo>
                      <a:lnTo>
                        <a:pt x="100" y="161"/>
                      </a:lnTo>
                      <a:lnTo>
                        <a:pt x="108" y="154"/>
                      </a:lnTo>
                      <a:lnTo>
                        <a:pt x="115" y="158"/>
                      </a:lnTo>
                      <a:lnTo>
                        <a:pt x="121" y="156"/>
                      </a:lnTo>
                      <a:lnTo>
                        <a:pt x="125" y="150"/>
                      </a:lnTo>
                      <a:lnTo>
                        <a:pt x="125" y="142"/>
                      </a:lnTo>
                      <a:lnTo>
                        <a:pt x="119" y="137"/>
                      </a:lnTo>
                      <a:lnTo>
                        <a:pt x="122" y="130"/>
                      </a:lnTo>
                      <a:lnTo>
                        <a:pt x="119" y="126"/>
                      </a:lnTo>
                      <a:lnTo>
                        <a:pt x="124" y="120"/>
                      </a:lnTo>
                      <a:lnTo>
                        <a:pt x="119" y="115"/>
                      </a:lnTo>
                      <a:lnTo>
                        <a:pt x="119" y="111"/>
                      </a:lnTo>
                      <a:lnTo>
                        <a:pt x="120" y="108"/>
                      </a:lnTo>
                      <a:lnTo>
                        <a:pt x="126" y="111"/>
                      </a:lnTo>
                      <a:lnTo>
                        <a:pt x="127" y="102"/>
                      </a:lnTo>
                      <a:lnTo>
                        <a:pt x="133" y="103"/>
                      </a:lnTo>
                      <a:lnTo>
                        <a:pt x="137" y="96"/>
                      </a:lnTo>
                      <a:lnTo>
                        <a:pt x="136" y="89"/>
                      </a:lnTo>
                      <a:lnTo>
                        <a:pt x="149" y="80"/>
                      </a:lnTo>
                      <a:lnTo>
                        <a:pt x="152" y="73"/>
                      </a:lnTo>
                      <a:lnTo>
                        <a:pt x="146" y="60"/>
                      </a:lnTo>
                      <a:lnTo>
                        <a:pt x="152" y="58"/>
                      </a:lnTo>
                      <a:lnTo>
                        <a:pt x="152" y="50"/>
                      </a:lnTo>
                      <a:lnTo>
                        <a:pt x="158" y="44"/>
                      </a:lnTo>
                      <a:lnTo>
                        <a:pt x="162" y="51"/>
                      </a:lnTo>
                      <a:lnTo>
                        <a:pt x="170" y="52"/>
                      </a:lnTo>
                      <a:lnTo>
                        <a:pt x="182" y="63"/>
                      </a:lnTo>
                      <a:lnTo>
                        <a:pt x="188" y="60"/>
                      </a:lnTo>
                      <a:lnTo>
                        <a:pt x="191" y="51"/>
                      </a:lnTo>
                      <a:lnTo>
                        <a:pt x="194" y="49"/>
                      </a:lnTo>
                      <a:lnTo>
                        <a:pt x="200" y="54"/>
                      </a:lnTo>
                      <a:lnTo>
                        <a:pt x="204" y="47"/>
                      </a:lnTo>
                      <a:lnTo>
                        <a:pt x="206" y="50"/>
                      </a:lnTo>
                      <a:lnTo>
                        <a:pt x="218" y="50"/>
                      </a:lnTo>
                      <a:lnTo>
                        <a:pt x="222" y="53"/>
                      </a:lnTo>
                      <a:lnTo>
                        <a:pt x="234" y="40"/>
                      </a:lnTo>
                      <a:lnTo>
                        <a:pt x="231" y="36"/>
                      </a:lnTo>
                      <a:lnTo>
                        <a:pt x="236" y="28"/>
                      </a:lnTo>
                      <a:lnTo>
                        <a:pt x="250" y="29"/>
                      </a:lnTo>
                      <a:lnTo>
                        <a:pt x="257" y="30"/>
                      </a:lnTo>
                      <a:lnTo>
                        <a:pt x="264" y="42"/>
                      </a:lnTo>
                      <a:lnTo>
                        <a:pt x="263" y="46"/>
                      </a:lnTo>
                      <a:lnTo>
                        <a:pt x="267" y="46"/>
                      </a:lnTo>
                      <a:lnTo>
                        <a:pt x="269" y="55"/>
                      </a:lnTo>
                      <a:lnTo>
                        <a:pt x="274" y="53"/>
                      </a:lnTo>
                      <a:lnTo>
                        <a:pt x="272" y="47"/>
                      </a:lnTo>
                      <a:lnTo>
                        <a:pt x="279" y="40"/>
                      </a:lnTo>
                      <a:lnTo>
                        <a:pt x="279" y="35"/>
                      </a:lnTo>
                      <a:lnTo>
                        <a:pt x="288" y="33"/>
                      </a:lnTo>
                      <a:lnTo>
                        <a:pt x="292" y="38"/>
                      </a:lnTo>
                      <a:lnTo>
                        <a:pt x="298" y="35"/>
                      </a:lnTo>
                      <a:lnTo>
                        <a:pt x="297" y="20"/>
                      </a:lnTo>
                      <a:lnTo>
                        <a:pt x="291" y="14"/>
                      </a:lnTo>
                      <a:lnTo>
                        <a:pt x="297" y="9"/>
                      </a:lnTo>
                      <a:lnTo>
                        <a:pt x="300" y="1"/>
                      </a:lnTo>
                      <a:lnTo>
                        <a:pt x="307" y="0"/>
                      </a:lnTo>
                      <a:lnTo>
                        <a:pt x="310" y="4"/>
                      </a:lnTo>
                      <a:lnTo>
                        <a:pt x="319" y="3"/>
                      </a:lnTo>
                      <a:lnTo>
                        <a:pt x="325" y="18"/>
                      </a:lnTo>
                      <a:lnTo>
                        <a:pt x="331" y="17"/>
                      </a:lnTo>
                      <a:lnTo>
                        <a:pt x="337" y="20"/>
                      </a:lnTo>
                      <a:lnTo>
                        <a:pt x="337" y="26"/>
                      </a:lnTo>
                      <a:lnTo>
                        <a:pt x="343" y="31"/>
                      </a:lnTo>
                      <a:lnTo>
                        <a:pt x="358" y="25"/>
                      </a:lnTo>
                      <a:lnTo>
                        <a:pt x="358" y="19"/>
                      </a:lnTo>
                      <a:lnTo>
                        <a:pt x="358" y="19"/>
                      </a:lnTo>
                      <a:lnTo>
                        <a:pt x="367" y="18"/>
                      </a:lnTo>
                      <a:lnTo>
                        <a:pt x="370" y="20"/>
                      </a:lnTo>
                      <a:lnTo>
                        <a:pt x="368" y="24"/>
                      </a:lnTo>
                      <a:lnTo>
                        <a:pt x="377" y="25"/>
                      </a:lnTo>
                      <a:lnTo>
                        <a:pt x="378" y="21"/>
                      </a:lnTo>
                      <a:lnTo>
                        <a:pt x="392" y="31"/>
                      </a:lnTo>
                      <a:lnTo>
                        <a:pt x="402" y="24"/>
                      </a:lnTo>
                      <a:lnTo>
                        <a:pt x="405" y="31"/>
                      </a:lnTo>
                      <a:lnTo>
                        <a:pt x="418" y="35"/>
                      </a:lnTo>
                      <a:lnTo>
                        <a:pt x="421" y="43"/>
                      </a:lnTo>
                      <a:lnTo>
                        <a:pt x="419" y="58"/>
                      </a:lnTo>
                      <a:lnTo>
                        <a:pt x="414" y="59"/>
                      </a:lnTo>
                      <a:lnTo>
                        <a:pt x="408" y="77"/>
                      </a:lnTo>
                      <a:lnTo>
                        <a:pt x="415" y="75"/>
                      </a:lnTo>
                      <a:lnTo>
                        <a:pt x="416" y="80"/>
                      </a:lnTo>
                      <a:lnTo>
                        <a:pt x="419" y="76"/>
                      </a:lnTo>
                      <a:lnTo>
                        <a:pt x="431" y="75"/>
                      </a:lnTo>
                      <a:lnTo>
                        <a:pt x="433" y="71"/>
                      </a:lnTo>
                      <a:lnTo>
                        <a:pt x="439" y="74"/>
                      </a:lnTo>
                      <a:lnTo>
                        <a:pt x="443" y="72"/>
                      </a:lnTo>
                      <a:lnTo>
                        <a:pt x="454" y="80"/>
                      </a:lnTo>
                      <a:lnTo>
                        <a:pt x="459" y="94"/>
                      </a:lnTo>
                      <a:lnTo>
                        <a:pt x="459" y="94"/>
                      </a:lnTo>
                      <a:lnTo>
                        <a:pt x="465" y="93"/>
                      </a:lnTo>
                      <a:lnTo>
                        <a:pt x="470" y="103"/>
                      </a:lnTo>
                      <a:lnTo>
                        <a:pt x="486" y="116"/>
                      </a:lnTo>
                      <a:lnTo>
                        <a:pt x="496" y="120"/>
                      </a:lnTo>
                      <a:lnTo>
                        <a:pt x="496" y="131"/>
                      </a:lnTo>
                      <a:lnTo>
                        <a:pt x="501" y="134"/>
                      </a:lnTo>
                      <a:lnTo>
                        <a:pt x="498" y="145"/>
                      </a:lnTo>
                      <a:lnTo>
                        <a:pt x="507" y="138"/>
                      </a:lnTo>
                      <a:lnTo>
                        <a:pt x="513" y="142"/>
                      </a:lnTo>
                      <a:lnTo>
                        <a:pt x="510" y="142"/>
                      </a:lnTo>
                      <a:lnTo>
                        <a:pt x="505" y="150"/>
                      </a:lnTo>
                      <a:lnTo>
                        <a:pt x="521" y="150"/>
                      </a:lnTo>
                      <a:lnTo>
                        <a:pt x="522" y="160"/>
                      </a:lnTo>
                      <a:lnTo>
                        <a:pt x="525" y="166"/>
                      </a:lnTo>
                      <a:lnTo>
                        <a:pt x="523" y="171"/>
                      </a:lnTo>
                      <a:lnTo>
                        <a:pt x="531" y="165"/>
                      </a:lnTo>
                      <a:lnTo>
                        <a:pt x="541" y="171"/>
                      </a:lnTo>
                      <a:lnTo>
                        <a:pt x="540" y="176"/>
                      </a:lnTo>
                      <a:lnTo>
                        <a:pt x="530" y="186"/>
                      </a:lnTo>
                      <a:lnTo>
                        <a:pt x="530" y="186"/>
                      </a:lnTo>
                      <a:lnTo>
                        <a:pt x="524" y="185"/>
                      </a:lnTo>
                      <a:lnTo>
                        <a:pt x="519" y="189"/>
                      </a:lnTo>
                      <a:lnTo>
                        <a:pt x="507" y="180"/>
                      </a:lnTo>
                      <a:lnTo>
                        <a:pt x="507" y="176"/>
                      </a:lnTo>
                      <a:lnTo>
                        <a:pt x="502" y="176"/>
                      </a:lnTo>
                      <a:lnTo>
                        <a:pt x="493" y="168"/>
                      </a:lnTo>
                      <a:lnTo>
                        <a:pt x="488" y="171"/>
                      </a:lnTo>
                      <a:lnTo>
                        <a:pt x="493" y="178"/>
                      </a:lnTo>
                      <a:lnTo>
                        <a:pt x="492" y="180"/>
                      </a:lnTo>
                      <a:lnTo>
                        <a:pt x="495" y="180"/>
                      </a:lnTo>
                      <a:lnTo>
                        <a:pt x="491" y="185"/>
                      </a:lnTo>
                      <a:lnTo>
                        <a:pt x="472" y="173"/>
                      </a:lnTo>
                      <a:lnTo>
                        <a:pt x="464" y="163"/>
                      </a:lnTo>
                      <a:lnTo>
                        <a:pt x="454" y="157"/>
                      </a:lnTo>
                      <a:lnTo>
                        <a:pt x="449" y="161"/>
                      </a:lnTo>
                      <a:lnTo>
                        <a:pt x="444" y="150"/>
                      </a:lnTo>
                      <a:lnTo>
                        <a:pt x="435" y="146"/>
                      </a:lnTo>
                      <a:lnTo>
                        <a:pt x="432" y="140"/>
                      </a:lnTo>
                      <a:lnTo>
                        <a:pt x="423" y="136"/>
                      </a:lnTo>
                      <a:lnTo>
                        <a:pt x="419" y="131"/>
                      </a:lnTo>
                      <a:lnTo>
                        <a:pt x="409" y="130"/>
                      </a:lnTo>
                      <a:lnTo>
                        <a:pt x="404" y="125"/>
                      </a:lnTo>
                      <a:lnTo>
                        <a:pt x="401" y="127"/>
                      </a:lnTo>
                      <a:lnTo>
                        <a:pt x="394" y="114"/>
                      </a:lnTo>
                      <a:lnTo>
                        <a:pt x="365" y="99"/>
                      </a:lnTo>
                      <a:lnTo>
                        <a:pt x="361" y="103"/>
                      </a:lnTo>
                      <a:lnTo>
                        <a:pt x="361" y="112"/>
                      </a:lnTo>
                      <a:lnTo>
                        <a:pt x="347" y="106"/>
                      </a:lnTo>
                      <a:lnTo>
                        <a:pt x="349" y="98"/>
                      </a:lnTo>
                      <a:lnTo>
                        <a:pt x="346" y="95"/>
                      </a:lnTo>
                      <a:lnTo>
                        <a:pt x="302" y="84"/>
                      </a:lnTo>
                      <a:lnTo>
                        <a:pt x="299" y="79"/>
                      </a:lnTo>
                      <a:lnTo>
                        <a:pt x="297" y="80"/>
                      </a:lnTo>
                      <a:lnTo>
                        <a:pt x="298" y="84"/>
                      </a:lnTo>
                      <a:lnTo>
                        <a:pt x="280" y="78"/>
                      </a:lnTo>
                      <a:lnTo>
                        <a:pt x="285" y="77"/>
                      </a:lnTo>
                      <a:lnTo>
                        <a:pt x="281" y="76"/>
                      </a:lnTo>
                      <a:lnTo>
                        <a:pt x="272" y="75"/>
                      </a:lnTo>
                      <a:lnTo>
                        <a:pt x="273" y="77"/>
                      </a:lnTo>
                      <a:lnTo>
                        <a:pt x="263" y="75"/>
                      </a:lnTo>
                      <a:lnTo>
                        <a:pt x="255" y="79"/>
                      </a:lnTo>
                      <a:lnTo>
                        <a:pt x="249" y="86"/>
                      </a:lnTo>
                      <a:lnTo>
                        <a:pt x="242" y="87"/>
                      </a:lnTo>
                      <a:lnTo>
                        <a:pt x="236" y="93"/>
                      </a:lnTo>
                      <a:lnTo>
                        <a:pt x="211" y="105"/>
                      </a:lnTo>
                      <a:lnTo>
                        <a:pt x="208" y="109"/>
                      </a:lnTo>
                      <a:lnTo>
                        <a:pt x="211" y="109"/>
                      </a:lnTo>
                      <a:lnTo>
                        <a:pt x="199" y="120"/>
                      </a:lnTo>
                      <a:lnTo>
                        <a:pt x="202" y="125"/>
                      </a:lnTo>
                      <a:lnTo>
                        <a:pt x="194" y="135"/>
                      </a:lnTo>
                      <a:lnTo>
                        <a:pt x="196" y="143"/>
                      </a:lnTo>
                      <a:lnTo>
                        <a:pt x="163" y="160"/>
                      </a:lnTo>
                      <a:lnTo>
                        <a:pt x="155" y="174"/>
                      </a:lnTo>
                      <a:lnTo>
                        <a:pt x="154" y="187"/>
                      </a:lnTo>
                      <a:lnTo>
                        <a:pt x="140" y="202"/>
                      </a:lnTo>
                      <a:lnTo>
                        <a:pt x="139" y="208"/>
                      </a:lnTo>
                      <a:lnTo>
                        <a:pt x="142" y="213"/>
                      </a:lnTo>
                      <a:lnTo>
                        <a:pt x="125" y="225"/>
                      </a:lnTo>
                      <a:lnTo>
                        <a:pt x="121" y="232"/>
                      </a:lnTo>
                      <a:lnTo>
                        <a:pt x="112" y="234"/>
                      </a:lnTo>
                      <a:lnTo>
                        <a:pt x="94" y="246"/>
                      </a:lnTo>
                      <a:lnTo>
                        <a:pt x="77" y="249"/>
                      </a:lnTo>
                      <a:lnTo>
                        <a:pt x="71" y="254"/>
                      </a:lnTo>
                      <a:lnTo>
                        <a:pt x="64" y="252"/>
                      </a:lnTo>
                      <a:lnTo>
                        <a:pt x="50" y="260"/>
                      </a:lnTo>
                      <a:lnTo>
                        <a:pt x="43" y="259"/>
                      </a:lnTo>
                      <a:lnTo>
                        <a:pt x="37" y="265"/>
                      </a:lnTo>
                      <a:lnTo>
                        <a:pt x="17" y="261"/>
                      </a:lnTo>
                      <a:lnTo>
                        <a:pt x="12" y="265"/>
                      </a:lnTo>
                      <a:lnTo>
                        <a:pt x="8" y="264"/>
                      </a:lnTo>
                      <a:lnTo>
                        <a:pt x="0" y="244"/>
                      </a:lnTo>
                      <a:lnTo>
                        <a:pt x="0" y="237"/>
                      </a:lnTo>
                      <a:lnTo>
                        <a:pt x="3" y="233"/>
                      </a:lnTo>
                      <a:lnTo>
                        <a:pt x="13" y="230"/>
                      </a:lnTo>
                      <a:lnTo>
                        <a:pt x="14" y="217"/>
                      </a:lnTo>
                      <a:lnTo>
                        <a:pt x="33" y="208"/>
                      </a:lnTo>
                      <a:lnTo>
                        <a:pt x="36" y="201"/>
                      </a:lnTo>
                      <a:lnTo>
                        <a:pt x="35" y="191"/>
                      </a:lnTo>
                      <a:lnTo>
                        <a:pt x="44" y="188"/>
                      </a:lnTo>
                      <a:lnTo>
                        <a:pt x="45" y="181"/>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7" name="Lombardy" descr="{&quot;Key&quot;:&quot;lombardy&quot;,&quot;Name&quot;:&quot;Lombardy&quot;,&quot;Value&quot;:1.0,&quot;Formula&quot;:&quot;&quot;,&quot;Text&quot;:&quot;&quot;,&quot;OfficeApplication&quot;:1,&quot;HasValue&quot;:true}">
                  <a:extLst>
                    <a:ext uri="{FF2B5EF4-FFF2-40B4-BE49-F238E27FC236}">
                      <a16:creationId xmlns:a16="http://schemas.microsoft.com/office/drawing/2014/main" id="{5435F17F-9708-485C-9250-4F95430FDC8D}"/>
                    </a:ext>
                  </a:extLst>
                </p:cNvPr>
                <p:cNvSpPr>
                  <a:spLocks/>
                </p:cNvSpPr>
                <p:nvPr/>
              </p:nvSpPr>
              <p:spPr bwMode="auto">
                <a:xfrm>
                  <a:off x="3252788" y="1349376"/>
                  <a:ext cx="979487" cy="931863"/>
                </a:xfrm>
                <a:custGeom>
                  <a:avLst/>
                  <a:gdLst>
                    <a:gd name="T0" fmla="*/ 379 w 617"/>
                    <a:gd name="T1" fmla="*/ 25 h 587"/>
                    <a:gd name="T2" fmla="*/ 412 w 617"/>
                    <a:gd name="T3" fmla="*/ 32 h 587"/>
                    <a:gd name="T4" fmla="*/ 450 w 617"/>
                    <a:gd name="T5" fmla="*/ 71 h 587"/>
                    <a:gd name="T6" fmla="*/ 434 w 617"/>
                    <a:gd name="T7" fmla="*/ 108 h 587"/>
                    <a:gd name="T8" fmla="*/ 418 w 617"/>
                    <a:gd name="T9" fmla="*/ 176 h 587"/>
                    <a:gd name="T10" fmla="*/ 419 w 617"/>
                    <a:gd name="T11" fmla="*/ 209 h 587"/>
                    <a:gd name="T12" fmla="*/ 430 w 617"/>
                    <a:gd name="T13" fmla="*/ 257 h 587"/>
                    <a:gd name="T14" fmla="*/ 476 w 617"/>
                    <a:gd name="T15" fmla="*/ 243 h 587"/>
                    <a:gd name="T16" fmla="*/ 452 w 617"/>
                    <a:gd name="T17" fmla="*/ 367 h 587"/>
                    <a:gd name="T18" fmla="*/ 463 w 617"/>
                    <a:gd name="T19" fmla="*/ 387 h 587"/>
                    <a:gd name="T20" fmla="*/ 491 w 617"/>
                    <a:gd name="T21" fmla="*/ 407 h 587"/>
                    <a:gd name="T22" fmla="*/ 524 w 617"/>
                    <a:gd name="T23" fmla="*/ 434 h 587"/>
                    <a:gd name="T24" fmla="*/ 542 w 617"/>
                    <a:gd name="T25" fmla="*/ 463 h 587"/>
                    <a:gd name="T26" fmla="*/ 565 w 617"/>
                    <a:gd name="T27" fmla="*/ 463 h 587"/>
                    <a:gd name="T28" fmla="*/ 616 w 617"/>
                    <a:gd name="T29" fmla="*/ 503 h 587"/>
                    <a:gd name="T30" fmla="*/ 577 w 617"/>
                    <a:gd name="T31" fmla="*/ 508 h 587"/>
                    <a:gd name="T32" fmla="*/ 526 w 617"/>
                    <a:gd name="T33" fmla="*/ 506 h 587"/>
                    <a:gd name="T34" fmla="*/ 499 w 617"/>
                    <a:gd name="T35" fmla="*/ 516 h 587"/>
                    <a:gd name="T36" fmla="*/ 463 w 617"/>
                    <a:gd name="T37" fmla="*/ 504 h 587"/>
                    <a:gd name="T38" fmla="*/ 402 w 617"/>
                    <a:gd name="T39" fmla="*/ 497 h 587"/>
                    <a:gd name="T40" fmla="*/ 350 w 617"/>
                    <a:gd name="T41" fmla="*/ 479 h 587"/>
                    <a:gd name="T42" fmla="*/ 322 w 617"/>
                    <a:gd name="T43" fmla="*/ 464 h 587"/>
                    <a:gd name="T44" fmla="*/ 291 w 617"/>
                    <a:gd name="T45" fmla="*/ 458 h 587"/>
                    <a:gd name="T46" fmla="*/ 279 w 617"/>
                    <a:gd name="T47" fmla="*/ 477 h 587"/>
                    <a:gd name="T48" fmla="*/ 264 w 617"/>
                    <a:gd name="T49" fmla="*/ 469 h 587"/>
                    <a:gd name="T50" fmla="*/ 229 w 617"/>
                    <a:gd name="T51" fmla="*/ 462 h 587"/>
                    <a:gd name="T52" fmla="*/ 199 w 617"/>
                    <a:gd name="T53" fmla="*/ 465 h 587"/>
                    <a:gd name="T54" fmla="*/ 179 w 617"/>
                    <a:gd name="T55" fmla="*/ 494 h 587"/>
                    <a:gd name="T56" fmla="*/ 174 w 617"/>
                    <a:gd name="T57" fmla="*/ 528 h 587"/>
                    <a:gd name="T58" fmla="*/ 176 w 617"/>
                    <a:gd name="T59" fmla="*/ 574 h 587"/>
                    <a:gd name="T60" fmla="*/ 150 w 617"/>
                    <a:gd name="T61" fmla="*/ 586 h 587"/>
                    <a:gd name="T62" fmla="*/ 128 w 617"/>
                    <a:gd name="T63" fmla="*/ 550 h 587"/>
                    <a:gd name="T64" fmla="*/ 117 w 617"/>
                    <a:gd name="T65" fmla="*/ 526 h 587"/>
                    <a:gd name="T66" fmla="*/ 97 w 617"/>
                    <a:gd name="T67" fmla="*/ 495 h 587"/>
                    <a:gd name="T68" fmla="*/ 59 w 617"/>
                    <a:gd name="T69" fmla="*/ 486 h 587"/>
                    <a:gd name="T70" fmla="*/ 44 w 617"/>
                    <a:gd name="T71" fmla="*/ 489 h 587"/>
                    <a:gd name="T72" fmla="*/ 18 w 617"/>
                    <a:gd name="T73" fmla="*/ 448 h 587"/>
                    <a:gd name="T74" fmla="*/ 10 w 617"/>
                    <a:gd name="T75" fmla="*/ 432 h 587"/>
                    <a:gd name="T76" fmla="*/ 5 w 617"/>
                    <a:gd name="T77" fmla="*/ 418 h 587"/>
                    <a:gd name="T78" fmla="*/ 6 w 617"/>
                    <a:gd name="T79" fmla="*/ 391 h 587"/>
                    <a:gd name="T80" fmla="*/ 35 w 617"/>
                    <a:gd name="T81" fmla="*/ 407 h 587"/>
                    <a:gd name="T82" fmla="*/ 53 w 617"/>
                    <a:gd name="T83" fmla="*/ 382 h 587"/>
                    <a:gd name="T84" fmla="*/ 61 w 617"/>
                    <a:gd name="T85" fmla="*/ 348 h 587"/>
                    <a:gd name="T86" fmla="*/ 40 w 617"/>
                    <a:gd name="T87" fmla="*/ 303 h 587"/>
                    <a:gd name="T88" fmla="*/ 11 w 617"/>
                    <a:gd name="T89" fmla="*/ 260 h 587"/>
                    <a:gd name="T90" fmla="*/ 46 w 617"/>
                    <a:gd name="T91" fmla="*/ 162 h 587"/>
                    <a:gd name="T92" fmla="*/ 75 w 617"/>
                    <a:gd name="T93" fmla="*/ 170 h 587"/>
                    <a:gd name="T94" fmla="*/ 83 w 617"/>
                    <a:gd name="T95" fmla="*/ 206 h 587"/>
                    <a:gd name="T96" fmla="*/ 104 w 617"/>
                    <a:gd name="T97" fmla="*/ 247 h 587"/>
                    <a:gd name="T98" fmla="*/ 110 w 617"/>
                    <a:gd name="T99" fmla="*/ 214 h 587"/>
                    <a:gd name="T100" fmla="*/ 121 w 617"/>
                    <a:gd name="T101" fmla="*/ 173 h 587"/>
                    <a:gd name="T102" fmla="*/ 152 w 617"/>
                    <a:gd name="T103" fmla="*/ 122 h 587"/>
                    <a:gd name="T104" fmla="*/ 164 w 617"/>
                    <a:gd name="T105" fmla="*/ 67 h 587"/>
                    <a:gd name="T106" fmla="*/ 192 w 617"/>
                    <a:gd name="T107" fmla="*/ 50 h 587"/>
                    <a:gd name="T108" fmla="*/ 203 w 617"/>
                    <a:gd name="T109" fmla="*/ 79 h 587"/>
                    <a:gd name="T110" fmla="*/ 247 w 617"/>
                    <a:gd name="T111" fmla="*/ 100 h 587"/>
                    <a:gd name="T112" fmla="*/ 306 w 617"/>
                    <a:gd name="T113" fmla="*/ 78 h 587"/>
                    <a:gd name="T114" fmla="*/ 326 w 617"/>
                    <a:gd name="T115" fmla="*/ 123 h 587"/>
                    <a:gd name="T116" fmla="*/ 339 w 617"/>
                    <a:gd name="T117" fmla="*/ 92 h 587"/>
                    <a:gd name="T118" fmla="*/ 348 w 617"/>
                    <a:gd name="T119" fmla="*/ 68 h 587"/>
                    <a:gd name="T120" fmla="*/ 327 w 617"/>
                    <a:gd name="T121" fmla="*/ 35 h 587"/>
                    <a:gd name="T122" fmla="*/ 361 w 617"/>
                    <a:gd name="T123" fmla="*/ 5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7" h="587">
                      <a:moveTo>
                        <a:pt x="369" y="5"/>
                      </a:moveTo>
                      <a:lnTo>
                        <a:pt x="371" y="7"/>
                      </a:lnTo>
                      <a:lnTo>
                        <a:pt x="367" y="13"/>
                      </a:lnTo>
                      <a:lnTo>
                        <a:pt x="369" y="17"/>
                      </a:lnTo>
                      <a:lnTo>
                        <a:pt x="377" y="19"/>
                      </a:lnTo>
                      <a:lnTo>
                        <a:pt x="379" y="25"/>
                      </a:lnTo>
                      <a:lnTo>
                        <a:pt x="388" y="28"/>
                      </a:lnTo>
                      <a:lnTo>
                        <a:pt x="390" y="23"/>
                      </a:lnTo>
                      <a:lnTo>
                        <a:pt x="399" y="28"/>
                      </a:lnTo>
                      <a:lnTo>
                        <a:pt x="404" y="25"/>
                      </a:lnTo>
                      <a:lnTo>
                        <a:pt x="412" y="32"/>
                      </a:lnTo>
                      <a:lnTo>
                        <a:pt x="412" y="32"/>
                      </a:lnTo>
                      <a:lnTo>
                        <a:pt x="417" y="42"/>
                      </a:lnTo>
                      <a:lnTo>
                        <a:pt x="432" y="44"/>
                      </a:lnTo>
                      <a:lnTo>
                        <a:pt x="443" y="51"/>
                      </a:lnTo>
                      <a:lnTo>
                        <a:pt x="448" y="56"/>
                      </a:lnTo>
                      <a:lnTo>
                        <a:pt x="446" y="66"/>
                      </a:lnTo>
                      <a:lnTo>
                        <a:pt x="450" y="71"/>
                      </a:lnTo>
                      <a:lnTo>
                        <a:pt x="443" y="78"/>
                      </a:lnTo>
                      <a:lnTo>
                        <a:pt x="435" y="78"/>
                      </a:lnTo>
                      <a:lnTo>
                        <a:pt x="425" y="88"/>
                      </a:lnTo>
                      <a:lnTo>
                        <a:pt x="436" y="93"/>
                      </a:lnTo>
                      <a:lnTo>
                        <a:pt x="438" y="102"/>
                      </a:lnTo>
                      <a:lnTo>
                        <a:pt x="434" y="108"/>
                      </a:lnTo>
                      <a:lnTo>
                        <a:pt x="438" y="109"/>
                      </a:lnTo>
                      <a:lnTo>
                        <a:pt x="440" y="118"/>
                      </a:lnTo>
                      <a:lnTo>
                        <a:pt x="431" y="135"/>
                      </a:lnTo>
                      <a:lnTo>
                        <a:pt x="435" y="142"/>
                      </a:lnTo>
                      <a:lnTo>
                        <a:pt x="431" y="160"/>
                      </a:lnTo>
                      <a:lnTo>
                        <a:pt x="418" y="176"/>
                      </a:lnTo>
                      <a:lnTo>
                        <a:pt x="419" y="185"/>
                      </a:lnTo>
                      <a:lnTo>
                        <a:pt x="415" y="188"/>
                      </a:lnTo>
                      <a:lnTo>
                        <a:pt x="412" y="196"/>
                      </a:lnTo>
                      <a:lnTo>
                        <a:pt x="412" y="200"/>
                      </a:lnTo>
                      <a:lnTo>
                        <a:pt x="419" y="201"/>
                      </a:lnTo>
                      <a:lnTo>
                        <a:pt x="419" y="209"/>
                      </a:lnTo>
                      <a:lnTo>
                        <a:pt x="424" y="218"/>
                      </a:lnTo>
                      <a:lnTo>
                        <a:pt x="420" y="226"/>
                      </a:lnTo>
                      <a:lnTo>
                        <a:pt x="422" y="244"/>
                      </a:lnTo>
                      <a:lnTo>
                        <a:pt x="431" y="248"/>
                      </a:lnTo>
                      <a:lnTo>
                        <a:pt x="429" y="253"/>
                      </a:lnTo>
                      <a:lnTo>
                        <a:pt x="430" y="257"/>
                      </a:lnTo>
                      <a:lnTo>
                        <a:pt x="436" y="258"/>
                      </a:lnTo>
                      <a:lnTo>
                        <a:pt x="444" y="252"/>
                      </a:lnTo>
                      <a:lnTo>
                        <a:pt x="453" y="251"/>
                      </a:lnTo>
                      <a:lnTo>
                        <a:pt x="455" y="243"/>
                      </a:lnTo>
                      <a:lnTo>
                        <a:pt x="471" y="240"/>
                      </a:lnTo>
                      <a:lnTo>
                        <a:pt x="476" y="243"/>
                      </a:lnTo>
                      <a:lnTo>
                        <a:pt x="478" y="240"/>
                      </a:lnTo>
                      <a:lnTo>
                        <a:pt x="494" y="243"/>
                      </a:lnTo>
                      <a:lnTo>
                        <a:pt x="494" y="243"/>
                      </a:lnTo>
                      <a:lnTo>
                        <a:pt x="449" y="311"/>
                      </a:lnTo>
                      <a:lnTo>
                        <a:pt x="454" y="359"/>
                      </a:lnTo>
                      <a:lnTo>
                        <a:pt x="452" y="367"/>
                      </a:lnTo>
                      <a:lnTo>
                        <a:pt x="455" y="369"/>
                      </a:lnTo>
                      <a:lnTo>
                        <a:pt x="458" y="365"/>
                      </a:lnTo>
                      <a:lnTo>
                        <a:pt x="468" y="370"/>
                      </a:lnTo>
                      <a:lnTo>
                        <a:pt x="464" y="380"/>
                      </a:lnTo>
                      <a:lnTo>
                        <a:pt x="468" y="383"/>
                      </a:lnTo>
                      <a:lnTo>
                        <a:pt x="463" y="387"/>
                      </a:lnTo>
                      <a:lnTo>
                        <a:pt x="467" y="393"/>
                      </a:lnTo>
                      <a:lnTo>
                        <a:pt x="464" y="401"/>
                      </a:lnTo>
                      <a:lnTo>
                        <a:pt x="470" y="402"/>
                      </a:lnTo>
                      <a:lnTo>
                        <a:pt x="472" y="407"/>
                      </a:lnTo>
                      <a:lnTo>
                        <a:pt x="482" y="398"/>
                      </a:lnTo>
                      <a:lnTo>
                        <a:pt x="491" y="407"/>
                      </a:lnTo>
                      <a:lnTo>
                        <a:pt x="495" y="416"/>
                      </a:lnTo>
                      <a:lnTo>
                        <a:pt x="506" y="419"/>
                      </a:lnTo>
                      <a:lnTo>
                        <a:pt x="506" y="422"/>
                      </a:lnTo>
                      <a:lnTo>
                        <a:pt x="513" y="423"/>
                      </a:lnTo>
                      <a:lnTo>
                        <a:pt x="513" y="429"/>
                      </a:lnTo>
                      <a:lnTo>
                        <a:pt x="524" y="434"/>
                      </a:lnTo>
                      <a:lnTo>
                        <a:pt x="529" y="439"/>
                      </a:lnTo>
                      <a:lnTo>
                        <a:pt x="527" y="447"/>
                      </a:lnTo>
                      <a:lnTo>
                        <a:pt x="534" y="445"/>
                      </a:lnTo>
                      <a:lnTo>
                        <a:pt x="537" y="448"/>
                      </a:lnTo>
                      <a:lnTo>
                        <a:pt x="533" y="455"/>
                      </a:lnTo>
                      <a:lnTo>
                        <a:pt x="542" y="463"/>
                      </a:lnTo>
                      <a:lnTo>
                        <a:pt x="547" y="464"/>
                      </a:lnTo>
                      <a:lnTo>
                        <a:pt x="548" y="459"/>
                      </a:lnTo>
                      <a:lnTo>
                        <a:pt x="554" y="462"/>
                      </a:lnTo>
                      <a:lnTo>
                        <a:pt x="557" y="455"/>
                      </a:lnTo>
                      <a:lnTo>
                        <a:pt x="570" y="459"/>
                      </a:lnTo>
                      <a:lnTo>
                        <a:pt x="565" y="463"/>
                      </a:lnTo>
                      <a:lnTo>
                        <a:pt x="567" y="467"/>
                      </a:lnTo>
                      <a:lnTo>
                        <a:pt x="565" y="474"/>
                      </a:lnTo>
                      <a:lnTo>
                        <a:pt x="577" y="479"/>
                      </a:lnTo>
                      <a:lnTo>
                        <a:pt x="583" y="475"/>
                      </a:lnTo>
                      <a:lnTo>
                        <a:pt x="583" y="486"/>
                      </a:lnTo>
                      <a:lnTo>
                        <a:pt x="616" y="503"/>
                      </a:lnTo>
                      <a:lnTo>
                        <a:pt x="617" y="507"/>
                      </a:lnTo>
                      <a:lnTo>
                        <a:pt x="617" y="507"/>
                      </a:lnTo>
                      <a:lnTo>
                        <a:pt x="591" y="504"/>
                      </a:lnTo>
                      <a:lnTo>
                        <a:pt x="584" y="510"/>
                      </a:lnTo>
                      <a:lnTo>
                        <a:pt x="578" y="506"/>
                      </a:lnTo>
                      <a:lnTo>
                        <a:pt x="577" y="508"/>
                      </a:lnTo>
                      <a:lnTo>
                        <a:pt x="560" y="510"/>
                      </a:lnTo>
                      <a:lnTo>
                        <a:pt x="558" y="512"/>
                      </a:lnTo>
                      <a:lnTo>
                        <a:pt x="553" y="506"/>
                      </a:lnTo>
                      <a:lnTo>
                        <a:pt x="543" y="503"/>
                      </a:lnTo>
                      <a:lnTo>
                        <a:pt x="539" y="507"/>
                      </a:lnTo>
                      <a:lnTo>
                        <a:pt x="526" y="506"/>
                      </a:lnTo>
                      <a:lnTo>
                        <a:pt x="516" y="510"/>
                      </a:lnTo>
                      <a:lnTo>
                        <a:pt x="515" y="515"/>
                      </a:lnTo>
                      <a:lnTo>
                        <a:pt x="510" y="514"/>
                      </a:lnTo>
                      <a:lnTo>
                        <a:pt x="504" y="518"/>
                      </a:lnTo>
                      <a:lnTo>
                        <a:pt x="505" y="515"/>
                      </a:lnTo>
                      <a:lnTo>
                        <a:pt x="499" y="516"/>
                      </a:lnTo>
                      <a:lnTo>
                        <a:pt x="499" y="513"/>
                      </a:lnTo>
                      <a:lnTo>
                        <a:pt x="495" y="514"/>
                      </a:lnTo>
                      <a:lnTo>
                        <a:pt x="492" y="511"/>
                      </a:lnTo>
                      <a:lnTo>
                        <a:pt x="474" y="508"/>
                      </a:lnTo>
                      <a:lnTo>
                        <a:pt x="470" y="495"/>
                      </a:lnTo>
                      <a:lnTo>
                        <a:pt x="463" y="504"/>
                      </a:lnTo>
                      <a:lnTo>
                        <a:pt x="461" y="497"/>
                      </a:lnTo>
                      <a:lnTo>
                        <a:pt x="450" y="514"/>
                      </a:lnTo>
                      <a:lnTo>
                        <a:pt x="443" y="517"/>
                      </a:lnTo>
                      <a:lnTo>
                        <a:pt x="427" y="518"/>
                      </a:lnTo>
                      <a:lnTo>
                        <a:pt x="409" y="509"/>
                      </a:lnTo>
                      <a:lnTo>
                        <a:pt x="402" y="497"/>
                      </a:lnTo>
                      <a:lnTo>
                        <a:pt x="392" y="502"/>
                      </a:lnTo>
                      <a:lnTo>
                        <a:pt x="381" y="493"/>
                      </a:lnTo>
                      <a:lnTo>
                        <a:pt x="374" y="493"/>
                      </a:lnTo>
                      <a:lnTo>
                        <a:pt x="361" y="484"/>
                      </a:lnTo>
                      <a:lnTo>
                        <a:pt x="352" y="484"/>
                      </a:lnTo>
                      <a:lnTo>
                        <a:pt x="350" y="479"/>
                      </a:lnTo>
                      <a:lnTo>
                        <a:pt x="337" y="486"/>
                      </a:lnTo>
                      <a:lnTo>
                        <a:pt x="334" y="479"/>
                      </a:lnTo>
                      <a:lnTo>
                        <a:pt x="327" y="480"/>
                      </a:lnTo>
                      <a:lnTo>
                        <a:pt x="327" y="475"/>
                      </a:lnTo>
                      <a:lnTo>
                        <a:pt x="321" y="470"/>
                      </a:lnTo>
                      <a:lnTo>
                        <a:pt x="322" y="464"/>
                      </a:lnTo>
                      <a:lnTo>
                        <a:pt x="315" y="454"/>
                      </a:lnTo>
                      <a:lnTo>
                        <a:pt x="311" y="454"/>
                      </a:lnTo>
                      <a:lnTo>
                        <a:pt x="300" y="463"/>
                      </a:lnTo>
                      <a:lnTo>
                        <a:pt x="301" y="454"/>
                      </a:lnTo>
                      <a:lnTo>
                        <a:pt x="298" y="452"/>
                      </a:lnTo>
                      <a:lnTo>
                        <a:pt x="291" y="458"/>
                      </a:lnTo>
                      <a:lnTo>
                        <a:pt x="296" y="464"/>
                      </a:lnTo>
                      <a:lnTo>
                        <a:pt x="295" y="469"/>
                      </a:lnTo>
                      <a:lnTo>
                        <a:pt x="291" y="470"/>
                      </a:lnTo>
                      <a:lnTo>
                        <a:pt x="286" y="464"/>
                      </a:lnTo>
                      <a:lnTo>
                        <a:pt x="282" y="464"/>
                      </a:lnTo>
                      <a:lnTo>
                        <a:pt x="279" y="477"/>
                      </a:lnTo>
                      <a:lnTo>
                        <a:pt x="277" y="469"/>
                      </a:lnTo>
                      <a:lnTo>
                        <a:pt x="270" y="466"/>
                      </a:lnTo>
                      <a:lnTo>
                        <a:pt x="266" y="459"/>
                      </a:lnTo>
                      <a:lnTo>
                        <a:pt x="263" y="461"/>
                      </a:lnTo>
                      <a:lnTo>
                        <a:pt x="266" y="465"/>
                      </a:lnTo>
                      <a:lnTo>
                        <a:pt x="264" y="469"/>
                      </a:lnTo>
                      <a:lnTo>
                        <a:pt x="257" y="475"/>
                      </a:lnTo>
                      <a:lnTo>
                        <a:pt x="240" y="467"/>
                      </a:lnTo>
                      <a:lnTo>
                        <a:pt x="240" y="457"/>
                      </a:lnTo>
                      <a:lnTo>
                        <a:pt x="237" y="452"/>
                      </a:lnTo>
                      <a:lnTo>
                        <a:pt x="234" y="460"/>
                      </a:lnTo>
                      <a:lnTo>
                        <a:pt x="229" y="462"/>
                      </a:lnTo>
                      <a:lnTo>
                        <a:pt x="223" y="454"/>
                      </a:lnTo>
                      <a:lnTo>
                        <a:pt x="220" y="454"/>
                      </a:lnTo>
                      <a:lnTo>
                        <a:pt x="222" y="465"/>
                      </a:lnTo>
                      <a:lnTo>
                        <a:pt x="218" y="469"/>
                      </a:lnTo>
                      <a:lnTo>
                        <a:pt x="210" y="462"/>
                      </a:lnTo>
                      <a:lnTo>
                        <a:pt x="199" y="465"/>
                      </a:lnTo>
                      <a:lnTo>
                        <a:pt x="198" y="468"/>
                      </a:lnTo>
                      <a:lnTo>
                        <a:pt x="193" y="467"/>
                      </a:lnTo>
                      <a:lnTo>
                        <a:pt x="193" y="470"/>
                      </a:lnTo>
                      <a:lnTo>
                        <a:pt x="185" y="477"/>
                      </a:lnTo>
                      <a:lnTo>
                        <a:pt x="186" y="487"/>
                      </a:lnTo>
                      <a:lnTo>
                        <a:pt x="179" y="494"/>
                      </a:lnTo>
                      <a:lnTo>
                        <a:pt x="174" y="510"/>
                      </a:lnTo>
                      <a:lnTo>
                        <a:pt x="166" y="512"/>
                      </a:lnTo>
                      <a:lnTo>
                        <a:pt x="168" y="516"/>
                      </a:lnTo>
                      <a:lnTo>
                        <a:pt x="163" y="523"/>
                      </a:lnTo>
                      <a:lnTo>
                        <a:pt x="170" y="530"/>
                      </a:lnTo>
                      <a:lnTo>
                        <a:pt x="174" y="528"/>
                      </a:lnTo>
                      <a:lnTo>
                        <a:pt x="178" y="532"/>
                      </a:lnTo>
                      <a:lnTo>
                        <a:pt x="182" y="545"/>
                      </a:lnTo>
                      <a:lnTo>
                        <a:pt x="166" y="561"/>
                      </a:lnTo>
                      <a:lnTo>
                        <a:pt x="167" y="566"/>
                      </a:lnTo>
                      <a:lnTo>
                        <a:pt x="175" y="569"/>
                      </a:lnTo>
                      <a:lnTo>
                        <a:pt x="176" y="574"/>
                      </a:lnTo>
                      <a:lnTo>
                        <a:pt x="171" y="578"/>
                      </a:lnTo>
                      <a:lnTo>
                        <a:pt x="175" y="584"/>
                      </a:lnTo>
                      <a:lnTo>
                        <a:pt x="161" y="587"/>
                      </a:lnTo>
                      <a:lnTo>
                        <a:pt x="156" y="577"/>
                      </a:lnTo>
                      <a:lnTo>
                        <a:pt x="157" y="585"/>
                      </a:lnTo>
                      <a:lnTo>
                        <a:pt x="150" y="586"/>
                      </a:lnTo>
                      <a:lnTo>
                        <a:pt x="150" y="586"/>
                      </a:lnTo>
                      <a:lnTo>
                        <a:pt x="149" y="574"/>
                      </a:lnTo>
                      <a:lnTo>
                        <a:pt x="151" y="566"/>
                      </a:lnTo>
                      <a:lnTo>
                        <a:pt x="142" y="560"/>
                      </a:lnTo>
                      <a:lnTo>
                        <a:pt x="140" y="547"/>
                      </a:lnTo>
                      <a:lnTo>
                        <a:pt x="128" y="550"/>
                      </a:lnTo>
                      <a:lnTo>
                        <a:pt x="127" y="547"/>
                      </a:lnTo>
                      <a:lnTo>
                        <a:pt x="121" y="546"/>
                      </a:lnTo>
                      <a:lnTo>
                        <a:pt x="121" y="543"/>
                      </a:lnTo>
                      <a:lnTo>
                        <a:pt x="117" y="538"/>
                      </a:lnTo>
                      <a:lnTo>
                        <a:pt x="120" y="534"/>
                      </a:lnTo>
                      <a:lnTo>
                        <a:pt x="117" y="526"/>
                      </a:lnTo>
                      <a:lnTo>
                        <a:pt x="113" y="526"/>
                      </a:lnTo>
                      <a:lnTo>
                        <a:pt x="107" y="520"/>
                      </a:lnTo>
                      <a:lnTo>
                        <a:pt x="100" y="509"/>
                      </a:lnTo>
                      <a:lnTo>
                        <a:pt x="101" y="502"/>
                      </a:lnTo>
                      <a:lnTo>
                        <a:pt x="98" y="497"/>
                      </a:lnTo>
                      <a:lnTo>
                        <a:pt x="97" y="495"/>
                      </a:lnTo>
                      <a:lnTo>
                        <a:pt x="90" y="498"/>
                      </a:lnTo>
                      <a:lnTo>
                        <a:pt x="85" y="491"/>
                      </a:lnTo>
                      <a:lnTo>
                        <a:pt x="84" y="477"/>
                      </a:lnTo>
                      <a:lnTo>
                        <a:pt x="72" y="478"/>
                      </a:lnTo>
                      <a:lnTo>
                        <a:pt x="66" y="485"/>
                      </a:lnTo>
                      <a:lnTo>
                        <a:pt x="59" y="486"/>
                      </a:lnTo>
                      <a:lnTo>
                        <a:pt x="58" y="490"/>
                      </a:lnTo>
                      <a:lnTo>
                        <a:pt x="52" y="490"/>
                      </a:lnTo>
                      <a:lnTo>
                        <a:pt x="51" y="486"/>
                      </a:lnTo>
                      <a:lnTo>
                        <a:pt x="47" y="486"/>
                      </a:lnTo>
                      <a:lnTo>
                        <a:pt x="45" y="482"/>
                      </a:lnTo>
                      <a:lnTo>
                        <a:pt x="44" y="489"/>
                      </a:lnTo>
                      <a:lnTo>
                        <a:pt x="30" y="480"/>
                      </a:lnTo>
                      <a:lnTo>
                        <a:pt x="29" y="466"/>
                      </a:lnTo>
                      <a:lnTo>
                        <a:pt x="23" y="461"/>
                      </a:lnTo>
                      <a:lnTo>
                        <a:pt x="25" y="456"/>
                      </a:lnTo>
                      <a:lnTo>
                        <a:pt x="20" y="454"/>
                      </a:lnTo>
                      <a:lnTo>
                        <a:pt x="18" y="448"/>
                      </a:lnTo>
                      <a:lnTo>
                        <a:pt x="11" y="447"/>
                      </a:lnTo>
                      <a:lnTo>
                        <a:pt x="9" y="442"/>
                      </a:lnTo>
                      <a:lnTo>
                        <a:pt x="17" y="431"/>
                      </a:lnTo>
                      <a:lnTo>
                        <a:pt x="8" y="435"/>
                      </a:lnTo>
                      <a:lnTo>
                        <a:pt x="6" y="434"/>
                      </a:lnTo>
                      <a:lnTo>
                        <a:pt x="10" y="432"/>
                      </a:lnTo>
                      <a:lnTo>
                        <a:pt x="5" y="427"/>
                      </a:lnTo>
                      <a:lnTo>
                        <a:pt x="9" y="424"/>
                      </a:lnTo>
                      <a:lnTo>
                        <a:pt x="7" y="422"/>
                      </a:lnTo>
                      <a:lnTo>
                        <a:pt x="12" y="422"/>
                      </a:lnTo>
                      <a:lnTo>
                        <a:pt x="5" y="419"/>
                      </a:lnTo>
                      <a:lnTo>
                        <a:pt x="5" y="418"/>
                      </a:lnTo>
                      <a:lnTo>
                        <a:pt x="9" y="418"/>
                      </a:lnTo>
                      <a:lnTo>
                        <a:pt x="8" y="411"/>
                      </a:lnTo>
                      <a:lnTo>
                        <a:pt x="0" y="407"/>
                      </a:lnTo>
                      <a:lnTo>
                        <a:pt x="3" y="400"/>
                      </a:lnTo>
                      <a:lnTo>
                        <a:pt x="8" y="398"/>
                      </a:lnTo>
                      <a:lnTo>
                        <a:pt x="6" y="391"/>
                      </a:lnTo>
                      <a:lnTo>
                        <a:pt x="12" y="385"/>
                      </a:lnTo>
                      <a:lnTo>
                        <a:pt x="18" y="389"/>
                      </a:lnTo>
                      <a:lnTo>
                        <a:pt x="29" y="389"/>
                      </a:lnTo>
                      <a:lnTo>
                        <a:pt x="29" y="393"/>
                      </a:lnTo>
                      <a:lnTo>
                        <a:pt x="33" y="395"/>
                      </a:lnTo>
                      <a:lnTo>
                        <a:pt x="35" y="407"/>
                      </a:lnTo>
                      <a:lnTo>
                        <a:pt x="41" y="406"/>
                      </a:lnTo>
                      <a:lnTo>
                        <a:pt x="45" y="403"/>
                      </a:lnTo>
                      <a:lnTo>
                        <a:pt x="48" y="394"/>
                      </a:lnTo>
                      <a:lnTo>
                        <a:pt x="55" y="390"/>
                      </a:lnTo>
                      <a:lnTo>
                        <a:pt x="47" y="380"/>
                      </a:lnTo>
                      <a:lnTo>
                        <a:pt x="53" y="382"/>
                      </a:lnTo>
                      <a:lnTo>
                        <a:pt x="58" y="378"/>
                      </a:lnTo>
                      <a:lnTo>
                        <a:pt x="65" y="380"/>
                      </a:lnTo>
                      <a:lnTo>
                        <a:pt x="73" y="376"/>
                      </a:lnTo>
                      <a:lnTo>
                        <a:pt x="69" y="364"/>
                      </a:lnTo>
                      <a:lnTo>
                        <a:pt x="66" y="364"/>
                      </a:lnTo>
                      <a:lnTo>
                        <a:pt x="61" y="348"/>
                      </a:lnTo>
                      <a:lnTo>
                        <a:pt x="46" y="341"/>
                      </a:lnTo>
                      <a:lnTo>
                        <a:pt x="41" y="320"/>
                      </a:lnTo>
                      <a:lnTo>
                        <a:pt x="43" y="313"/>
                      </a:lnTo>
                      <a:lnTo>
                        <a:pt x="35" y="307"/>
                      </a:lnTo>
                      <a:lnTo>
                        <a:pt x="34" y="302"/>
                      </a:lnTo>
                      <a:lnTo>
                        <a:pt x="40" y="303"/>
                      </a:lnTo>
                      <a:lnTo>
                        <a:pt x="37" y="296"/>
                      </a:lnTo>
                      <a:lnTo>
                        <a:pt x="38" y="291"/>
                      </a:lnTo>
                      <a:lnTo>
                        <a:pt x="30" y="289"/>
                      </a:lnTo>
                      <a:lnTo>
                        <a:pt x="32" y="279"/>
                      </a:lnTo>
                      <a:lnTo>
                        <a:pt x="20" y="275"/>
                      </a:lnTo>
                      <a:lnTo>
                        <a:pt x="11" y="260"/>
                      </a:lnTo>
                      <a:lnTo>
                        <a:pt x="11" y="253"/>
                      </a:lnTo>
                      <a:lnTo>
                        <a:pt x="20" y="243"/>
                      </a:lnTo>
                      <a:lnTo>
                        <a:pt x="14" y="223"/>
                      </a:lnTo>
                      <a:lnTo>
                        <a:pt x="48" y="187"/>
                      </a:lnTo>
                      <a:lnTo>
                        <a:pt x="43" y="168"/>
                      </a:lnTo>
                      <a:lnTo>
                        <a:pt x="46" y="162"/>
                      </a:lnTo>
                      <a:lnTo>
                        <a:pt x="46" y="162"/>
                      </a:lnTo>
                      <a:lnTo>
                        <a:pt x="51" y="156"/>
                      </a:lnTo>
                      <a:lnTo>
                        <a:pt x="54" y="162"/>
                      </a:lnTo>
                      <a:lnTo>
                        <a:pt x="60" y="165"/>
                      </a:lnTo>
                      <a:lnTo>
                        <a:pt x="65" y="163"/>
                      </a:lnTo>
                      <a:lnTo>
                        <a:pt x="75" y="170"/>
                      </a:lnTo>
                      <a:lnTo>
                        <a:pt x="75" y="175"/>
                      </a:lnTo>
                      <a:lnTo>
                        <a:pt x="71" y="177"/>
                      </a:lnTo>
                      <a:lnTo>
                        <a:pt x="61" y="196"/>
                      </a:lnTo>
                      <a:lnTo>
                        <a:pt x="70" y="196"/>
                      </a:lnTo>
                      <a:lnTo>
                        <a:pt x="78" y="204"/>
                      </a:lnTo>
                      <a:lnTo>
                        <a:pt x="83" y="206"/>
                      </a:lnTo>
                      <a:lnTo>
                        <a:pt x="84" y="212"/>
                      </a:lnTo>
                      <a:lnTo>
                        <a:pt x="93" y="233"/>
                      </a:lnTo>
                      <a:lnTo>
                        <a:pt x="86" y="243"/>
                      </a:lnTo>
                      <a:lnTo>
                        <a:pt x="97" y="240"/>
                      </a:lnTo>
                      <a:lnTo>
                        <a:pt x="105" y="243"/>
                      </a:lnTo>
                      <a:lnTo>
                        <a:pt x="104" y="247"/>
                      </a:lnTo>
                      <a:lnTo>
                        <a:pt x="113" y="247"/>
                      </a:lnTo>
                      <a:lnTo>
                        <a:pt x="116" y="233"/>
                      </a:lnTo>
                      <a:lnTo>
                        <a:pt x="124" y="224"/>
                      </a:lnTo>
                      <a:lnTo>
                        <a:pt x="121" y="224"/>
                      </a:lnTo>
                      <a:lnTo>
                        <a:pt x="118" y="217"/>
                      </a:lnTo>
                      <a:lnTo>
                        <a:pt x="110" y="214"/>
                      </a:lnTo>
                      <a:lnTo>
                        <a:pt x="109" y="205"/>
                      </a:lnTo>
                      <a:lnTo>
                        <a:pt x="104" y="202"/>
                      </a:lnTo>
                      <a:lnTo>
                        <a:pt x="111" y="195"/>
                      </a:lnTo>
                      <a:lnTo>
                        <a:pt x="107" y="182"/>
                      </a:lnTo>
                      <a:lnTo>
                        <a:pt x="109" y="177"/>
                      </a:lnTo>
                      <a:lnTo>
                        <a:pt x="121" y="173"/>
                      </a:lnTo>
                      <a:lnTo>
                        <a:pt x="124" y="166"/>
                      </a:lnTo>
                      <a:lnTo>
                        <a:pt x="120" y="156"/>
                      </a:lnTo>
                      <a:lnTo>
                        <a:pt x="130" y="152"/>
                      </a:lnTo>
                      <a:lnTo>
                        <a:pt x="140" y="142"/>
                      </a:lnTo>
                      <a:lnTo>
                        <a:pt x="144" y="142"/>
                      </a:lnTo>
                      <a:lnTo>
                        <a:pt x="152" y="122"/>
                      </a:lnTo>
                      <a:lnTo>
                        <a:pt x="158" y="121"/>
                      </a:lnTo>
                      <a:lnTo>
                        <a:pt x="159" y="112"/>
                      </a:lnTo>
                      <a:lnTo>
                        <a:pt x="168" y="93"/>
                      </a:lnTo>
                      <a:lnTo>
                        <a:pt x="167" y="85"/>
                      </a:lnTo>
                      <a:lnTo>
                        <a:pt x="163" y="80"/>
                      </a:lnTo>
                      <a:lnTo>
                        <a:pt x="164" y="67"/>
                      </a:lnTo>
                      <a:lnTo>
                        <a:pt x="158" y="58"/>
                      </a:lnTo>
                      <a:lnTo>
                        <a:pt x="163" y="53"/>
                      </a:lnTo>
                      <a:lnTo>
                        <a:pt x="164" y="42"/>
                      </a:lnTo>
                      <a:lnTo>
                        <a:pt x="182" y="38"/>
                      </a:lnTo>
                      <a:lnTo>
                        <a:pt x="185" y="45"/>
                      </a:lnTo>
                      <a:lnTo>
                        <a:pt x="192" y="50"/>
                      </a:lnTo>
                      <a:lnTo>
                        <a:pt x="197" y="41"/>
                      </a:lnTo>
                      <a:lnTo>
                        <a:pt x="203" y="38"/>
                      </a:lnTo>
                      <a:lnTo>
                        <a:pt x="202" y="44"/>
                      </a:lnTo>
                      <a:lnTo>
                        <a:pt x="199" y="45"/>
                      </a:lnTo>
                      <a:lnTo>
                        <a:pt x="203" y="47"/>
                      </a:lnTo>
                      <a:lnTo>
                        <a:pt x="203" y="79"/>
                      </a:lnTo>
                      <a:lnTo>
                        <a:pt x="210" y="81"/>
                      </a:lnTo>
                      <a:lnTo>
                        <a:pt x="215" y="93"/>
                      </a:lnTo>
                      <a:lnTo>
                        <a:pt x="221" y="101"/>
                      </a:lnTo>
                      <a:lnTo>
                        <a:pt x="223" y="99"/>
                      </a:lnTo>
                      <a:lnTo>
                        <a:pt x="239" y="106"/>
                      </a:lnTo>
                      <a:lnTo>
                        <a:pt x="247" y="100"/>
                      </a:lnTo>
                      <a:lnTo>
                        <a:pt x="256" y="104"/>
                      </a:lnTo>
                      <a:lnTo>
                        <a:pt x="261" y="86"/>
                      </a:lnTo>
                      <a:lnTo>
                        <a:pt x="270" y="91"/>
                      </a:lnTo>
                      <a:lnTo>
                        <a:pt x="297" y="77"/>
                      </a:lnTo>
                      <a:lnTo>
                        <a:pt x="301" y="82"/>
                      </a:lnTo>
                      <a:lnTo>
                        <a:pt x="306" y="78"/>
                      </a:lnTo>
                      <a:lnTo>
                        <a:pt x="316" y="86"/>
                      </a:lnTo>
                      <a:lnTo>
                        <a:pt x="312" y="94"/>
                      </a:lnTo>
                      <a:lnTo>
                        <a:pt x="317" y="97"/>
                      </a:lnTo>
                      <a:lnTo>
                        <a:pt x="316" y="107"/>
                      </a:lnTo>
                      <a:lnTo>
                        <a:pt x="328" y="113"/>
                      </a:lnTo>
                      <a:lnTo>
                        <a:pt x="326" y="123"/>
                      </a:lnTo>
                      <a:lnTo>
                        <a:pt x="332" y="126"/>
                      </a:lnTo>
                      <a:lnTo>
                        <a:pt x="336" y="123"/>
                      </a:lnTo>
                      <a:lnTo>
                        <a:pt x="342" y="125"/>
                      </a:lnTo>
                      <a:lnTo>
                        <a:pt x="354" y="115"/>
                      </a:lnTo>
                      <a:lnTo>
                        <a:pt x="349" y="105"/>
                      </a:lnTo>
                      <a:lnTo>
                        <a:pt x="339" y="92"/>
                      </a:lnTo>
                      <a:lnTo>
                        <a:pt x="339" y="86"/>
                      </a:lnTo>
                      <a:lnTo>
                        <a:pt x="344" y="83"/>
                      </a:lnTo>
                      <a:lnTo>
                        <a:pt x="346" y="76"/>
                      </a:lnTo>
                      <a:lnTo>
                        <a:pt x="351" y="75"/>
                      </a:lnTo>
                      <a:lnTo>
                        <a:pt x="351" y="69"/>
                      </a:lnTo>
                      <a:lnTo>
                        <a:pt x="348" y="68"/>
                      </a:lnTo>
                      <a:lnTo>
                        <a:pt x="346" y="62"/>
                      </a:lnTo>
                      <a:lnTo>
                        <a:pt x="334" y="64"/>
                      </a:lnTo>
                      <a:lnTo>
                        <a:pt x="325" y="57"/>
                      </a:lnTo>
                      <a:lnTo>
                        <a:pt x="327" y="51"/>
                      </a:lnTo>
                      <a:lnTo>
                        <a:pt x="325" y="47"/>
                      </a:lnTo>
                      <a:lnTo>
                        <a:pt x="327" y="35"/>
                      </a:lnTo>
                      <a:lnTo>
                        <a:pt x="325" y="29"/>
                      </a:lnTo>
                      <a:lnTo>
                        <a:pt x="338" y="16"/>
                      </a:lnTo>
                      <a:lnTo>
                        <a:pt x="338" y="7"/>
                      </a:lnTo>
                      <a:lnTo>
                        <a:pt x="344" y="8"/>
                      </a:lnTo>
                      <a:lnTo>
                        <a:pt x="356" y="2"/>
                      </a:lnTo>
                      <a:lnTo>
                        <a:pt x="361" y="5"/>
                      </a:lnTo>
                      <a:lnTo>
                        <a:pt x="366" y="0"/>
                      </a:lnTo>
                      <a:lnTo>
                        <a:pt x="369" y="5"/>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8" name="Marche" descr="{&quot;Key&quot;:&quot;marche&quot;,&quot;Name&quot;:&quot;Marche&quot;,&quot;Value&quot;:1.0,&quot;Formula&quot;:&quot;&quot;,&quot;Text&quot;:&quot;&quot;,&quot;OfficeApplication&quot;:1,&quot;HasValue&quot;:true}">
                  <a:extLst>
                    <a:ext uri="{FF2B5EF4-FFF2-40B4-BE49-F238E27FC236}">
                      <a16:creationId xmlns:a16="http://schemas.microsoft.com/office/drawing/2014/main" id="{C3B9FBBB-ED94-46F8-9C67-E081E43CD0B3}"/>
                    </a:ext>
                  </a:extLst>
                </p:cNvPr>
                <p:cNvSpPr>
                  <a:spLocks noEditPoints="1"/>
                </p:cNvSpPr>
                <p:nvPr/>
              </p:nvSpPr>
              <p:spPr bwMode="auto">
                <a:xfrm>
                  <a:off x="4484688" y="2613026"/>
                  <a:ext cx="577850" cy="587375"/>
                </a:xfrm>
                <a:custGeom>
                  <a:avLst/>
                  <a:gdLst>
                    <a:gd name="T0" fmla="*/ 287 w 364"/>
                    <a:gd name="T1" fmla="*/ 106 h 370"/>
                    <a:gd name="T2" fmla="*/ 267 w 364"/>
                    <a:gd name="T3" fmla="*/ 104 h 370"/>
                    <a:gd name="T4" fmla="*/ 129 w 364"/>
                    <a:gd name="T5" fmla="*/ 1 h 370"/>
                    <a:gd name="T6" fmla="*/ 114 w 364"/>
                    <a:gd name="T7" fmla="*/ 12 h 370"/>
                    <a:gd name="T8" fmla="*/ 103 w 364"/>
                    <a:gd name="T9" fmla="*/ 42 h 370"/>
                    <a:gd name="T10" fmla="*/ 88 w 364"/>
                    <a:gd name="T11" fmla="*/ 35 h 370"/>
                    <a:gd name="T12" fmla="*/ 74 w 364"/>
                    <a:gd name="T13" fmla="*/ 20 h 370"/>
                    <a:gd name="T14" fmla="*/ 64 w 364"/>
                    <a:gd name="T15" fmla="*/ 20 h 370"/>
                    <a:gd name="T16" fmla="*/ 47 w 364"/>
                    <a:gd name="T17" fmla="*/ 18 h 370"/>
                    <a:gd name="T18" fmla="*/ 46 w 364"/>
                    <a:gd name="T19" fmla="*/ 28 h 370"/>
                    <a:gd name="T20" fmla="*/ 32 w 364"/>
                    <a:gd name="T21" fmla="*/ 42 h 370"/>
                    <a:gd name="T22" fmla="*/ 20 w 364"/>
                    <a:gd name="T23" fmla="*/ 59 h 370"/>
                    <a:gd name="T24" fmla="*/ 30 w 364"/>
                    <a:gd name="T25" fmla="*/ 62 h 370"/>
                    <a:gd name="T26" fmla="*/ 32 w 364"/>
                    <a:gd name="T27" fmla="*/ 85 h 370"/>
                    <a:gd name="T28" fmla="*/ 24 w 364"/>
                    <a:gd name="T29" fmla="*/ 82 h 370"/>
                    <a:gd name="T30" fmla="*/ 13 w 364"/>
                    <a:gd name="T31" fmla="*/ 87 h 370"/>
                    <a:gd name="T32" fmla="*/ 6 w 364"/>
                    <a:gd name="T33" fmla="*/ 104 h 370"/>
                    <a:gd name="T34" fmla="*/ 21 w 364"/>
                    <a:gd name="T35" fmla="*/ 109 h 370"/>
                    <a:gd name="T36" fmla="*/ 39 w 364"/>
                    <a:gd name="T37" fmla="*/ 104 h 370"/>
                    <a:gd name="T38" fmla="*/ 28 w 364"/>
                    <a:gd name="T39" fmla="*/ 123 h 370"/>
                    <a:gd name="T40" fmla="*/ 44 w 364"/>
                    <a:gd name="T41" fmla="*/ 133 h 370"/>
                    <a:gd name="T42" fmla="*/ 57 w 364"/>
                    <a:gd name="T43" fmla="*/ 131 h 370"/>
                    <a:gd name="T44" fmla="*/ 66 w 364"/>
                    <a:gd name="T45" fmla="*/ 129 h 370"/>
                    <a:gd name="T46" fmla="*/ 110 w 364"/>
                    <a:gd name="T47" fmla="*/ 158 h 370"/>
                    <a:gd name="T48" fmla="*/ 122 w 364"/>
                    <a:gd name="T49" fmla="*/ 157 h 370"/>
                    <a:gd name="T50" fmla="*/ 119 w 364"/>
                    <a:gd name="T51" fmla="*/ 171 h 370"/>
                    <a:gd name="T52" fmla="*/ 127 w 364"/>
                    <a:gd name="T53" fmla="*/ 198 h 370"/>
                    <a:gd name="T54" fmla="*/ 144 w 364"/>
                    <a:gd name="T55" fmla="*/ 221 h 370"/>
                    <a:gd name="T56" fmla="*/ 138 w 364"/>
                    <a:gd name="T57" fmla="*/ 245 h 370"/>
                    <a:gd name="T58" fmla="*/ 149 w 364"/>
                    <a:gd name="T59" fmla="*/ 265 h 370"/>
                    <a:gd name="T60" fmla="*/ 152 w 364"/>
                    <a:gd name="T61" fmla="*/ 284 h 370"/>
                    <a:gd name="T62" fmla="*/ 162 w 364"/>
                    <a:gd name="T63" fmla="*/ 301 h 370"/>
                    <a:gd name="T64" fmla="*/ 171 w 364"/>
                    <a:gd name="T65" fmla="*/ 312 h 370"/>
                    <a:gd name="T66" fmla="*/ 183 w 364"/>
                    <a:gd name="T67" fmla="*/ 303 h 370"/>
                    <a:gd name="T68" fmla="*/ 216 w 364"/>
                    <a:gd name="T69" fmla="*/ 325 h 370"/>
                    <a:gd name="T70" fmla="*/ 227 w 364"/>
                    <a:gd name="T71" fmla="*/ 341 h 370"/>
                    <a:gd name="T72" fmla="*/ 213 w 364"/>
                    <a:gd name="T73" fmla="*/ 349 h 370"/>
                    <a:gd name="T74" fmla="*/ 226 w 364"/>
                    <a:gd name="T75" fmla="*/ 360 h 370"/>
                    <a:gd name="T76" fmla="*/ 247 w 364"/>
                    <a:gd name="T77" fmla="*/ 368 h 370"/>
                    <a:gd name="T78" fmla="*/ 262 w 364"/>
                    <a:gd name="T79" fmla="*/ 364 h 370"/>
                    <a:gd name="T80" fmla="*/ 276 w 364"/>
                    <a:gd name="T81" fmla="*/ 355 h 370"/>
                    <a:gd name="T82" fmla="*/ 284 w 364"/>
                    <a:gd name="T83" fmla="*/ 333 h 370"/>
                    <a:gd name="T84" fmla="*/ 305 w 364"/>
                    <a:gd name="T85" fmla="*/ 337 h 370"/>
                    <a:gd name="T86" fmla="*/ 321 w 364"/>
                    <a:gd name="T87" fmla="*/ 323 h 370"/>
                    <a:gd name="T88" fmla="*/ 344 w 364"/>
                    <a:gd name="T89" fmla="*/ 315 h 370"/>
                    <a:gd name="T90" fmla="*/ 355 w 364"/>
                    <a:gd name="T91" fmla="*/ 283 h 370"/>
                    <a:gd name="T92" fmla="*/ 304 w 364"/>
                    <a:gd name="T93" fmla="*/ 122 h 370"/>
                    <a:gd name="T94" fmla="*/ 49 w 364"/>
                    <a:gd name="T95" fmla="*/ 108 h 370"/>
                    <a:gd name="T96" fmla="*/ 49 w 364"/>
                    <a:gd name="T97" fmla="*/ 104 h 370"/>
                    <a:gd name="T98" fmla="*/ 52 w 364"/>
                    <a:gd name="T99" fmla="*/ 10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4" h="370">
                      <a:moveTo>
                        <a:pt x="304" y="122"/>
                      </a:moveTo>
                      <a:lnTo>
                        <a:pt x="292" y="115"/>
                      </a:lnTo>
                      <a:lnTo>
                        <a:pt x="287" y="106"/>
                      </a:lnTo>
                      <a:lnTo>
                        <a:pt x="279" y="98"/>
                      </a:lnTo>
                      <a:lnTo>
                        <a:pt x="275" y="105"/>
                      </a:lnTo>
                      <a:lnTo>
                        <a:pt x="267" y="104"/>
                      </a:lnTo>
                      <a:lnTo>
                        <a:pt x="236" y="86"/>
                      </a:lnTo>
                      <a:lnTo>
                        <a:pt x="152" y="12"/>
                      </a:lnTo>
                      <a:lnTo>
                        <a:pt x="129" y="1"/>
                      </a:lnTo>
                      <a:lnTo>
                        <a:pt x="119" y="0"/>
                      </a:lnTo>
                      <a:lnTo>
                        <a:pt x="119" y="0"/>
                      </a:lnTo>
                      <a:lnTo>
                        <a:pt x="114" y="12"/>
                      </a:lnTo>
                      <a:lnTo>
                        <a:pt x="115" y="30"/>
                      </a:lnTo>
                      <a:lnTo>
                        <a:pt x="105" y="34"/>
                      </a:lnTo>
                      <a:lnTo>
                        <a:pt x="103" y="42"/>
                      </a:lnTo>
                      <a:lnTo>
                        <a:pt x="90" y="40"/>
                      </a:lnTo>
                      <a:lnTo>
                        <a:pt x="91" y="36"/>
                      </a:lnTo>
                      <a:lnTo>
                        <a:pt x="88" y="35"/>
                      </a:lnTo>
                      <a:lnTo>
                        <a:pt x="85" y="24"/>
                      </a:lnTo>
                      <a:lnTo>
                        <a:pt x="74" y="30"/>
                      </a:lnTo>
                      <a:lnTo>
                        <a:pt x="74" y="20"/>
                      </a:lnTo>
                      <a:lnTo>
                        <a:pt x="65" y="15"/>
                      </a:lnTo>
                      <a:lnTo>
                        <a:pt x="65" y="15"/>
                      </a:lnTo>
                      <a:lnTo>
                        <a:pt x="64" y="20"/>
                      </a:lnTo>
                      <a:lnTo>
                        <a:pt x="47" y="18"/>
                      </a:lnTo>
                      <a:lnTo>
                        <a:pt x="47" y="18"/>
                      </a:lnTo>
                      <a:lnTo>
                        <a:pt x="47" y="18"/>
                      </a:lnTo>
                      <a:lnTo>
                        <a:pt x="47" y="18"/>
                      </a:lnTo>
                      <a:lnTo>
                        <a:pt x="52" y="28"/>
                      </a:lnTo>
                      <a:lnTo>
                        <a:pt x="46" y="28"/>
                      </a:lnTo>
                      <a:lnTo>
                        <a:pt x="44" y="24"/>
                      </a:lnTo>
                      <a:lnTo>
                        <a:pt x="36" y="28"/>
                      </a:lnTo>
                      <a:lnTo>
                        <a:pt x="32" y="42"/>
                      </a:lnTo>
                      <a:lnTo>
                        <a:pt x="21" y="50"/>
                      </a:lnTo>
                      <a:lnTo>
                        <a:pt x="20" y="59"/>
                      </a:lnTo>
                      <a:lnTo>
                        <a:pt x="20" y="59"/>
                      </a:lnTo>
                      <a:lnTo>
                        <a:pt x="20" y="59"/>
                      </a:lnTo>
                      <a:lnTo>
                        <a:pt x="20" y="59"/>
                      </a:lnTo>
                      <a:lnTo>
                        <a:pt x="30" y="62"/>
                      </a:lnTo>
                      <a:lnTo>
                        <a:pt x="39" y="76"/>
                      </a:lnTo>
                      <a:lnTo>
                        <a:pt x="31" y="76"/>
                      </a:lnTo>
                      <a:lnTo>
                        <a:pt x="32" y="85"/>
                      </a:lnTo>
                      <a:lnTo>
                        <a:pt x="28" y="84"/>
                      </a:lnTo>
                      <a:lnTo>
                        <a:pt x="26" y="69"/>
                      </a:lnTo>
                      <a:lnTo>
                        <a:pt x="24" y="82"/>
                      </a:lnTo>
                      <a:lnTo>
                        <a:pt x="18" y="85"/>
                      </a:lnTo>
                      <a:lnTo>
                        <a:pt x="12" y="83"/>
                      </a:lnTo>
                      <a:lnTo>
                        <a:pt x="13" y="87"/>
                      </a:lnTo>
                      <a:lnTo>
                        <a:pt x="9" y="91"/>
                      </a:lnTo>
                      <a:lnTo>
                        <a:pt x="0" y="94"/>
                      </a:lnTo>
                      <a:lnTo>
                        <a:pt x="6" y="104"/>
                      </a:lnTo>
                      <a:lnTo>
                        <a:pt x="6" y="104"/>
                      </a:lnTo>
                      <a:lnTo>
                        <a:pt x="9" y="109"/>
                      </a:lnTo>
                      <a:lnTo>
                        <a:pt x="21" y="109"/>
                      </a:lnTo>
                      <a:lnTo>
                        <a:pt x="24" y="111"/>
                      </a:lnTo>
                      <a:lnTo>
                        <a:pt x="32" y="104"/>
                      </a:lnTo>
                      <a:lnTo>
                        <a:pt x="39" y="104"/>
                      </a:lnTo>
                      <a:lnTo>
                        <a:pt x="37" y="107"/>
                      </a:lnTo>
                      <a:lnTo>
                        <a:pt x="39" y="113"/>
                      </a:lnTo>
                      <a:lnTo>
                        <a:pt x="28" y="123"/>
                      </a:lnTo>
                      <a:lnTo>
                        <a:pt x="33" y="129"/>
                      </a:lnTo>
                      <a:lnTo>
                        <a:pt x="39" y="126"/>
                      </a:lnTo>
                      <a:lnTo>
                        <a:pt x="44" y="133"/>
                      </a:lnTo>
                      <a:lnTo>
                        <a:pt x="50" y="125"/>
                      </a:lnTo>
                      <a:lnTo>
                        <a:pt x="54" y="125"/>
                      </a:lnTo>
                      <a:lnTo>
                        <a:pt x="57" y="131"/>
                      </a:lnTo>
                      <a:lnTo>
                        <a:pt x="62" y="131"/>
                      </a:lnTo>
                      <a:lnTo>
                        <a:pt x="63" y="128"/>
                      </a:lnTo>
                      <a:lnTo>
                        <a:pt x="66" y="129"/>
                      </a:lnTo>
                      <a:lnTo>
                        <a:pt x="92" y="160"/>
                      </a:lnTo>
                      <a:lnTo>
                        <a:pt x="100" y="154"/>
                      </a:lnTo>
                      <a:lnTo>
                        <a:pt x="110" y="158"/>
                      </a:lnTo>
                      <a:lnTo>
                        <a:pt x="115" y="147"/>
                      </a:lnTo>
                      <a:lnTo>
                        <a:pt x="124" y="149"/>
                      </a:lnTo>
                      <a:lnTo>
                        <a:pt x="122" y="157"/>
                      </a:lnTo>
                      <a:lnTo>
                        <a:pt x="126" y="161"/>
                      </a:lnTo>
                      <a:lnTo>
                        <a:pt x="119" y="167"/>
                      </a:lnTo>
                      <a:lnTo>
                        <a:pt x="119" y="171"/>
                      </a:lnTo>
                      <a:lnTo>
                        <a:pt x="128" y="183"/>
                      </a:lnTo>
                      <a:lnTo>
                        <a:pt x="130" y="195"/>
                      </a:lnTo>
                      <a:lnTo>
                        <a:pt x="127" y="198"/>
                      </a:lnTo>
                      <a:lnTo>
                        <a:pt x="135" y="203"/>
                      </a:lnTo>
                      <a:lnTo>
                        <a:pt x="137" y="218"/>
                      </a:lnTo>
                      <a:lnTo>
                        <a:pt x="144" y="221"/>
                      </a:lnTo>
                      <a:lnTo>
                        <a:pt x="143" y="232"/>
                      </a:lnTo>
                      <a:lnTo>
                        <a:pt x="136" y="239"/>
                      </a:lnTo>
                      <a:lnTo>
                        <a:pt x="138" y="245"/>
                      </a:lnTo>
                      <a:lnTo>
                        <a:pt x="148" y="246"/>
                      </a:lnTo>
                      <a:lnTo>
                        <a:pt x="150" y="254"/>
                      </a:lnTo>
                      <a:lnTo>
                        <a:pt x="149" y="265"/>
                      </a:lnTo>
                      <a:lnTo>
                        <a:pt x="152" y="274"/>
                      </a:lnTo>
                      <a:lnTo>
                        <a:pt x="149" y="276"/>
                      </a:lnTo>
                      <a:lnTo>
                        <a:pt x="152" y="284"/>
                      </a:lnTo>
                      <a:lnTo>
                        <a:pt x="150" y="291"/>
                      </a:lnTo>
                      <a:lnTo>
                        <a:pt x="161" y="298"/>
                      </a:lnTo>
                      <a:lnTo>
                        <a:pt x="162" y="301"/>
                      </a:lnTo>
                      <a:lnTo>
                        <a:pt x="166" y="302"/>
                      </a:lnTo>
                      <a:lnTo>
                        <a:pt x="167" y="318"/>
                      </a:lnTo>
                      <a:lnTo>
                        <a:pt x="171" y="312"/>
                      </a:lnTo>
                      <a:lnTo>
                        <a:pt x="171" y="305"/>
                      </a:lnTo>
                      <a:lnTo>
                        <a:pt x="177" y="309"/>
                      </a:lnTo>
                      <a:lnTo>
                        <a:pt x="183" y="303"/>
                      </a:lnTo>
                      <a:lnTo>
                        <a:pt x="195" y="312"/>
                      </a:lnTo>
                      <a:lnTo>
                        <a:pt x="205" y="329"/>
                      </a:lnTo>
                      <a:lnTo>
                        <a:pt x="216" y="325"/>
                      </a:lnTo>
                      <a:lnTo>
                        <a:pt x="222" y="318"/>
                      </a:lnTo>
                      <a:lnTo>
                        <a:pt x="228" y="334"/>
                      </a:lnTo>
                      <a:lnTo>
                        <a:pt x="227" y="341"/>
                      </a:lnTo>
                      <a:lnTo>
                        <a:pt x="223" y="349"/>
                      </a:lnTo>
                      <a:lnTo>
                        <a:pt x="221" y="345"/>
                      </a:lnTo>
                      <a:lnTo>
                        <a:pt x="213" y="349"/>
                      </a:lnTo>
                      <a:lnTo>
                        <a:pt x="212" y="357"/>
                      </a:lnTo>
                      <a:lnTo>
                        <a:pt x="212" y="357"/>
                      </a:lnTo>
                      <a:lnTo>
                        <a:pt x="226" y="360"/>
                      </a:lnTo>
                      <a:lnTo>
                        <a:pt x="228" y="355"/>
                      </a:lnTo>
                      <a:lnTo>
                        <a:pt x="232" y="355"/>
                      </a:lnTo>
                      <a:lnTo>
                        <a:pt x="247" y="368"/>
                      </a:lnTo>
                      <a:lnTo>
                        <a:pt x="247" y="368"/>
                      </a:lnTo>
                      <a:lnTo>
                        <a:pt x="254" y="370"/>
                      </a:lnTo>
                      <a:lnTo>
                        <a:pt x="262" y="364"/>
                      </a:lnTo>
                      <a:lnTo>
                        <a:pt x="265" y="367"/>
                      </a:lnTo>
                      <a:lnTo>
                        <a:pt x="267" y="356"/>
                      </a:lnTo>
                      <a:lnTo>
                        <a:pt x="276" y="355"/>
                      </a:lnTo>
                      <a:lnTo>
                        <a:pt x="278" y="345"/>
                      </a:lnTo>
                      <a:lnTo>
                        <a:pt x="283" y="339"/>
                      </a:lnTo>
                      <a:lnTo>
                        <a:pt x="284" y="333"/>
                      </a:lnTo>
                      <a:lnTo>
                        <a:pt x="292" y="338"/>
                      </a:lnTo>
                      <a:lnTo>
                        <a:pt x="303" y="333"/>
                      </a:lnTo>
                      <a:lnTo>
                        <a:pt x="305" y="337"/>
                      </a:lnTo>
                      <a:lnTo>
                        <a:pt x="311" y="336"/>
                      </a:lnTo>
                      <a:lnTo>
                        <a:pt x="319" y="333"/>
                      </a:lnTo>
                      <a:lnTo>
                        <a:pt x="321" y="323"/>
                      </a:lnTo>
                      <a:lnTo>
                        <a:pt x="323" y="321"/>
                      </a:lnTo>
                      <a:lnTo>
                        <a:pt x="336" y="320"/>
                      </a:lnTo>
                      <a:lnTo>
                        <a:pt x="344" y="315"/>
                      </a:lnTo>
                      <a:lnTo>
                        <a:pt x="364" y="310"/>
                      </a:lnTo>
                      <a:lnTo>
                        <a:pt x="364" y="310"/>
                      </a:lnTo>
                      <a:lnTo>
                        <a:pt x="355" y="283"/>
                      </a:lnTo>
                      <a:lnTo>
                        <a:pt x="349" y="249"/>
                      </a:lnTo>
                      <a:lnTo>
                        <a:pt x="303" y="135"/>
                      </a:lnTo>
                      <a:lnTo>
                        <a:pt x="304" y="122"/>
                      </a:lnTo>
                      <a:close/>
                      <a:moveTo>
                        <a:pt x="52" y="109"/>
                      </a:moveTo>
                      <a:lnTo>
                        <a:pt x="49" y="108"/>
                      </a:lnTo>
                      <a:lnTo>
                        <a:pt x="49" y="108"/>
                      </a:lnTo>
                      <a:lnTo>
                        <a:pt x="48" y="107"/>
                      </a:lnTo>
                      <a:lnTo>
                        <a:pt x="48" y="107"/>
                      </a:lnTo>
                      <a:lnTo>
                        <a:pt x="49" y="104"/>
                      </a:lnTo>
                      <a:lnTo>
                        <a:pt x="52" y="106"/>
                      </a:lnTo>
                      <a:lnTo>
                        <a:pt x="52" y="106"/>
                      </a:lnTo>
                      <a:lnTo>
                        <a:pt x="52" y="108"/>
                      </a:lnTo>
                      <a:lnTo>
                        <a:pt x="52" y="108"/>
                      </a:lnTo>
                      <a:lnTo>
                        <a:pt x="52" y="10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29" name="Molize" descr="{&quot;Key&quot;:&quot;molize&quot;,&quot;Name&quot;:&quot;Molize&quot;,&quot;Value&quot;:1.0,&quot;Formula&quot;:&quot;&quot;,&quot;Text&quot;:&quot;&quot;,&quot;OfficeApplication&quot;:1,&quot;HasValue&quot;:true}">
                  <a:extLst>
                    <a:ext uri="{FF2B5EF4-FFF2-40B4-BE49-F238E27FC236}">
                      <a16:creationId xmlns:a16="http://schemas.microsoft.com/office/drawing/2014/main" id="{18A770CC-02AF-47E0-9D77-5F4AFEE5F2A4}"/>
                    </a:ext>
                  </a:extLst>
                </p:cNvPr>
                <p:cNvSpPr>
                  <a:spLocks/>
                </p:cNvSpPr>
                <p:nvPr/>
              </p:nvSpPr>
              <p:spPr bwMode="auto">
                <a:xfrm>
                  <a:off x="5072063" y="3478213"/>
                  <a:ext cx="404812" cy="312738"/>
                </a:xfrm>
                <a:custGeom>
                  <a:avLst/>
                  <a:gdLst>
                    <a:gd name="T0" fmla="*/ 202 w 255"/>
                    <a:gd name="T1" fmla="*/ 14 h 197"/>
                    <a:gd name="T2" fmla="*/ 238 w 255"/>
                    <a:gd name="T3" fmla="*/ 35 h 197"/>
                    <a:gd name="T4" fmla="*/ 251 w 255"/>
                    <a:gd name="T5" fmla="*/ 40 h 197"/>
                    <a:gd name="T6" fmla="*/ 244 w 255"/>
                    <a:gd name="T7" fmla="*/ 66 h 197"/>
                    <a:gd name="T8" fmla="*/ 243 w 255"/>
                    <a:gd name="T9" fmla="*/ 84 h 197"/>
                    <a:gd name="T10" fmla="*/ 244 w 255"/>
                    <a:gd name="T11" fmla="*/ 92 h 197"/>
                    <a:gd name="T12" fmla="*/ 255 w 255"/>
                    <a:gd name="T13" fmla="*/ 102 h 197"/>
                    <a:gd name="T14" fmla="*/ 245 w 255"/>
                    <a:gd name="T15" fmla="*/ 112 h 197"/>
                    <a:gd name="T16" fmla="*/ 241 w 255"/>
                    <a:gd name="T17" fmla="*/ 112 h 197"/>
                    <a:gd name="T18" fmla="*/ 227 w 255"/>
                    <a:gd name="T19" fmla="*/ 126 h 197"/>
                    <a:gd name="T20" fmla="*/ 209 w 255"/>
                    <a:gd name="T21" fmla="*/ 126 h 197"/>
                    <a:gd name="T22" fmla="*/ 210 w 255"/>
                    <a:gd name="T23" fmla="*/ 152 h 197"/>
                    <a:gd name="T24" fmla="*/ 224 w 255"/>
                    <a:gd name="T25" fmla="*/ 165 h 197"/>
                    <a:gd name="T26" fmla="*/ 212 w 255"/>
                    <a:gd name="T27" fmla="*/ 173 h 197"/>
                    <a:gd name="T28" fmla="*/ 194 w 255"/>
                    <a:gd name="T29" fmla="*/ 180 h 197"/>
                    <a:gd name="T30" fmla="*/ 171 w 255"/>
                    <a:gd name="T31" fmla="*/ 185 h 197"/>
                    <a:gd name="T32" fmla="*/ 159 w 255"/>
                    <a:gd name="T33" fmla="*/ 184 h 197"/>
                    <a:gd name="T34" fmla="*/ 151 w 255"/>
                    <a:gd name="T35" fmla="*/ 189 h 197"/>
                    <a:gd name="T36" fmla="*/ 138 w 255"/>
                    <a:gd name="T37" fmla="*/ 197 h 197"/>
                    <a:gd name="T38" fmla="*/ 119 w 255"/>
                    <a:gd name="T39" fmla="*/ 192 h 197"/>
                    <a:gd name="T40" fmla="*/ 113 w 255"/>
                    <a:gd name="T41" fmla="*/ 182 h 197"/>
                    <a:gd name="T42" fmla="*/ 71 w 255"/>
                    <a:gd name="T43" fmla="*/ 168 h 197"/>
                    <a:gd name="T44" fmla="*/ 63 w 255"/>
                    <a:gd name="T45" fmla="*/ 164 h 197"/>
                    <a:gd name="T46" fmla="*/ 49 w 255"/>
                    <a:gd name="T47" fmla="*/ 160 h 197"/>
                    <a:gd name="T48" fmla="*/ 37 w 255"/>
                    <a:gd name="T49" fmla="*/ 158 h 197"/>
                    <a:gd name="T50" fmla="*/ 34 w 255"/>
                    <a:gd name="T51" fmla="*/ 181 h 197"/>
                    <a:gd name="T52" fmla="*/ 29 w 255"/>
                    <a:gd name="T53" fmla="*/ 188 h 197"/>
                    <a:gd name="T54" fmla="*/ 13 w 255"/>
                    <a:gd name="T55" fmla="*/ 180 h 197"/>
                    <a:gd name="T56" fmla="*/ 8 w 255"/>
                    <a:gd name="T57" fmla="*/ 171 h 197"/>
                    <a:gd name="T58" fmla="*/ 11 w 255"/>
                    <a:gd name="T59" fmla="*/ 165 h 197"/>
                    <a:gd name="T60" fmla="*/ 18 w 255"/>
                    <a:gd name="T61" fmla="*/ 153 h 197"/>
                    <a:gd name="T62" fmla="*/ 17 w 255"/>
                    <a:gd name="T63" fmla="*/ 148 h 197"/>
                    <a:gd name="T64" fmla="*/ 12 w 255"/>
                    <a:gd name="T65" fmla="*/ 138 h 197"/>
                    <a:gd name="T66" fmla="*/ 14 w 255"/>
                    <a:gd name="T67" fmla="*/ 130 h 197"/>
                    <a:gd name="T68" fmla="*/ 0 w 255"/>
                    <a:gd name="T69" fmla="*/ 108 h 197"/>
                    <a:gd name="T70" fmla="*/ 9 w 255"/>
                    <a:gd name="T71" fmla="*/ 106 h 197"/>
                    <a:gd name="T72" fmla="*/ 18 w 255"/>
                    <a:gd name="T73" fmla="*/ 104 h 197"/>
                    <a:gd name="T74" fmla="*/ 27 w 255"/>
                    <a:gd name="T75" fmla="*/ 94 h 197"/>
                    <a:gd name="T76" fmla="*/ 34 w 255"/>
                    <a:gd name="T77" fmla="*/ 102 h 197"/>
                    <a:gd name="T78" fmla="*/ 46 w 255"/>
                    <a:gd name="T79" fmla="*/ 91 h 197"/>
                    <a:gd name="T80" fmla="*/ 50 w 255"/>
                    <a:gd name="T81" fmla="*/ 90 h 197"/>
                    <a:gd name="T82" fmla="*/ 55 w 255"/>
                    <a:gd name="T83" fmla="*/ 87 h 197"/>
                    <a:gd name="T84" fmla="*/ 44 w 255"/>
                    <a:gd name="T85" fmla="*/ 68 h 197"/>
                    <a:gd name="T86" fmla="*/ 54 w 255"/>
                    <a:gd name="T87" fmla="*/ 64 h 197"/>
                    <a:gd name="T88" fmla="*/ 71 w 255"/>
                    <a:gd name="T89" fmla="*/ 44 h 197"/>
                    <a:gd name="T90" fmla="*/ 80 w 255"/>
                    <a:gd name="T91" fmla="*/ 50 h 197"/>
                    <a:gd name="T92" fmla="*/ 87 w 255"/>
                    <a:gd name="T93" fmla="*/ 59 h 197"/>
                    <a:gd name="T94" fmla="*/ 101 w 255"/>
                    <a:gd name="T95" fmla="*/ 61 h 197"/>
                    <a:gd name="T96" fmla="*/ 110 w 255"/>
                    <a:gd name="T97" fmla="*/ 82 h 197"/>
                    <a:gd name="T98" fmla="*/ 115 w 255"/>
                    <a:gd name="T99" fmla="*/ 87 h 197"/>
                    <a:gd name="T100" fmla="*/ 142 w 255"/>
                    <a:gd name="T101" fmla="*/ 51 h 197"/>
                    <a:gd name="T102" fmla="*/ 155 w 255"/>
                    <a:gd name="T103" fmla="*/ 31 h 197"/>
                    <a:gd name="T104" fmla="*/ 176 w 255"/>
                    <a:gd name="T105" fmla="*/ 11 h 197"/>
                    <a:gd name="T106" fmla="*/ 177 w 255"/>
                    <a:gd name="T107" fmla="*/ 0 h 197"/>
                    <a:gd name="T108" fmla="*/ 179 w 255"/>
                    <a:gd name="T109" fmla="*/ 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197">
                      <a:moveTo>
                        <a:pt x="179" y="1"/>
                      </a:moveTo>
                      <a:lnTo>
                        <a:pt x="202" y="14"/>
                      </a:lnTo>
                      <a:lnTo>
                        <a:pt x="222" y="18"/>
                      </a:lnTo>
                      <a:lnTo>
                        <a:pt x="238" y="35"/>
                      </a:lnTo>
                      <a:lnTo>
                        <a:pt x="251" y="40"/>
                      </a:lnTo>
                      <a:lnTo>
                        <a:pt x="251" y="40"/>
                      </a:lnTo>
                      <a:lnTo>
                        <a:pt x="252" y="54"/>
                      </a:lnTo>
                      <a:lnTo>
                        <a:pt x="244" y="66"/>
                      </a:lnTo>
                      <a:lnTo>
                        <a:pt x="247" y="78"/>
                      </a:lnTo>
                      <a:lnTo>
                        <a:pt x="243" y="84"/>
                      </a:lnTo>
                      <a:lnTo>
                        <a:pt x="247" y="90"/>
                      </a:lnTo>
                      <a:lnTo>
                        <a:pt x="244" y="92"/>
                      </a:lnTo>
                      <a:lnTo>
                        <a:pt x="248" y="98"/>
                      </a:lnTo>
                      <a:lnTo>
                        <a:pt x="255" y="102"/>
                      </a:lnTo>
                      <a:lnTo>
                        <a:pt x="247" y="106"/>
                      </a:lnTo>
                      <a:lnTo>
                        <a:pt x="245" y="112"/>
                      </a:lnTo>
                      <a:lnTo>
                        <a:pt x="241" y="109"/>
                      </a:lnTo>
                      <a:lnTo>
                        <a:pt x="241" y="112"/>
                      </a:lnTo>
                      <a:lnTo>
                        <a:pt x="232" y="115"/>
                      </a:lnTo>
                      <a:lnTo>
                        <a:pt x="227" y="126"/>
                      </a:lnTo>
                      <a:lnTo>
                        <a:pt x="214" y="119"/>
                      </a:lnTo>
                      <a:lnTo>
                        <a:pt x="209" y="126"/>
                      </a:lnTo>
                      <a:lnTo>
                        <a:pt x="212" y="129"/>
                      </a:lnTo>
                      <a:lnTo>
                        <a:pt x="210" y="152"/>
                      </a:lnTo>
                      <a:lnTo>
                        <a:pt x="216" y="154"/>
                      </a:lnTo>
                      <a:lnTo>
                        <a:pt x="224" y="165"/>
                      </a:lnTo>
                      <a:lnTo>
                        <a:pt x="224" y="165"/>
                      </a:lnTo>
                      <a:lnTo>
                        <a:pt x="212" y="173"/>
                      </a:lnTo>
                      <a:lnTo>
                        <a:pt x="201" y="174"/>
                      </a:lnTo>
                      <a:lnTo>
                        <a:pt x="194" y="180"/>
                      </a:lnTo>
                      <a:lnTo>
                        <a:pt x="178" y="173"/>
                      </a:lnTo>
                      <a:lnTo>
                        <a:pt x="171" y="185"/>
                      </a:lnTo>
                      <a:lnTo>
                        <a:pt x="163" y="187"/>
                      </a:lnTo>
                      <a:lnTo>
                        <a:pt x="159" y="184"/>
                      </a:lnTo>
                      <a:lnTo>
                        <a:pt x="151" y="185"/>
                      </a:lnTo>
                      <a:lnTo>
                        <a:pt x="151" y="189"/>
                      </a:lnTo>
                      <a:lnTo>
                        <a:pt x="147" y="189"/>
                      </a:lnTo>
                      <a:lnTo>
                        <a:pt x="138" y="197"/>
                      </a:lnTo>
                      <a:lnTo>
                        <a:pt x="133" y="190"/>
                      </a:lnTo>
                      <a:lnTo>
                        <a:pt x="119" y="192"/>
                      </a:lnTo>
                      <a:lnTo>
                        <a:pt x="114" y="189"/>
                      </a:lnTo>
                      <a:lnTo>
                        <a:pt x="113" y="182"/>
                      </a:lnTo>
                      <a:lnTo>
                        <a:pt x="79" y="173"/>
                      </a:lnTo>
                      <a:lnTo>
                        <a:pt x="71" y="168"/>
                      </a:lnTo>
                      <a:lnTo>
                        <a:pt x="70" y="164"/>
                      </a:lnTo>
                      <a:lnTo>
                        <a:pt x="63" y="164"/>
                      </a:lnTo>
                      <a:lnTo>
                        <a:pt x="62" y="160"/>
                      </a:lnTo>
                      <a:lnTo>
                        <a:pt x="49" y="160"/>
                      </a:lnTo>
                      <a:lnTo>
                        <a:pt x="47" y="166"/>
                      </a:lnTo>
                      <a:lnTo>
                        <a:pt x="37" y="158"/>
                      </a:lnTo>
                      <a:lnTo>
                        <a:pt x="28" y="175"/>
                      </a:lnTo>
                      <a:lnTo>
                        <a:pt x="34" y="181"/>
                      </a:lnTo>
                      <a:lnTo>
                        <a:pt x="35" y="191"/>
                      </a:lnTo>
                      <a:lnTo>
                        <a:pt x="29" y="188"/>
                      </a:lnTo>
                      <a:lnTo>
                        <a:pt x="21" y="190"/>
                      </a:lnTo>
                      <a:lnTo>
                        <a:pt x="13" y="180"/>
                      </a:lnTo>
                      <a:lnTo>
                        <a:pt x="14" y="174"/>
                      </a:lnTo>
                      <a:lnTo>
                        <a:pt x="8" y="171"/>
                      </a:lnTo>
                      <a:lnTo>
                        <a:pt x="8" y="171"/>
                      </a:lnTo>
                      <a:lnTo>
                        <a:pt x="11" y="165"/>
                      </a:lnTo>
                      <a:lnTo>
                        <a:pt x="7" y="161"/>
                      </a:lnTo>
                      <a:lnTo>
                        <a:pt x="18" y="153"/>
                      </a:lnTo>
                      <a:lnTo>
                        <a:pt x="13" y="149"/>
                      </a:lnTo>
                      <a:lnTo>
                        <a:pt x="17" y="148"/>
                      </a:lnTo>
                      <a:lnTo>
                        <a:pt x="17" y="144"/>
                      </a:lnTo>
                      <a:lnTo>
                        <a:pt x="12" y="138"/>
                      </a:lnTo>
                      <a:lnTo>
                        <a:pt x="15" y="136"/>
                      </a:lnTo>
                      <a:lnTo>
                        <a:pt x="14" y="130"/>
                      </a:lnTo>
                      <a:lnTo>
                        <a:pt x="9" y="115"/>
                      </a:lnTo>
                      <a:lnTo>
                        <a:pt x="0" y="108"/>
                      </a:lnTo>
                      <a:lnTo>
                        <a:pt x="0" y="108"/>
                      </a:lnTo>
                      <a:lnTo>
                        <a:pt x="9" y="106"/>
                      </a:lnTo>
                      <a:lnTo>
                        <a:pt x="17" y="110"/>
                      </a:lnTo>
                      <a:lnTo>
                        <a:pt x="18" y="104"/>
                      </a:lnTo>
                      <a:lnTo>
                        <a:pt x="23" y="104"/>
                      </a:lnTo>
                      <a:lnTo>
                        <a:pt x="27" y="94"/>
                      </a:lnTo>
                      <a:lnTo>
                        <a:pt x="31" y="94"/>
                      </a:lnTo>
                      <a:lnTo>
                        <a:pt x="34" y="102"/>
                      </a:lnTo>
                      <a:lnTo>
                        <a:pt x="37" y="91"/>
                      </a:lnTo>
                      <a:lnTo>
                        <a:pt x="46" y="91"/>
                      </a:lnTo>
                      <a:lnTo>
                        <a:pt x="49" y="85"/>
                      </a:lnTo>
                      <a:lnTo>
                        <a:pt x="50" y="90"/>
                      </a:lnTo>
                      <a:lnTo>
                        <a:pt x="53" y="91"/>
                      </a:lnTo>
                      <a:lnTo>
                        <a:pt x="55" y="87"/>
                      </a:lnTo>
                      <a:lnTo>
                        <a:pt x="49" y="82"/>
                      </a:lnTo>
                      <a:lnTo>
                        <a:pt x="44" y="68"/>
                      </a:lnTo>
                      <a:lnTo>
                        <a:pt x="45" y="64"/>
                      </a:lnTo>
                      <a:lnTo>
                        <a:pt x="54" y="64"/>
                      </a:lnTo>
                      <a:lnTo>
                        <a:pt x="60" y="55"/>
                      </a:lnTo>
                      <a:lnTo>
                        <a:pt x="71" y="44"/>
                      </a:lnTo>
                      <a:lnTo>
                        <a:pt x="75" y="50"/>
                      </a:lnTo>
                      <a:lnTo>
                        <a:pt x="80" y="50"/>
                      </a:lnTo>
                      <a:lnTo>
                        <a:pt x="85" y="59"/>
                      </a:lnTo>
                      <a:lnTo>
                        <a:pt x="87" y="59"/>
                      </a:lnTo>
                      <a:lnTo>
                        <a:pt x="92" y="54"/>
                      </a:lnTo>
                      <a:lnTo>
                        <a:pt x="101" y="61"/>
                      </a:lnTo>
                      <a:lnTo>
                        <a:pt x="106" y="65"/>
                      </a:lnTo>
                      <a:lnTo>
                        <a:pt x="110" y="82"/>
                      </a:lnTo>
                      <a:lnTo>
                        <a:pt x="107" y="85"/>
                      </a:lnTo>
                      <a:lnTo>
                        <a:pt x="115" y="87"/>
                      </a:lnTo>
                      <a:lnTo>
                        <a:pt x="135" y="66"/>
                      </a:lnTo>
                      <a:lnTo>
                        <a:pt x="142" y="51"/>
                      </a:lnTo>
                      <a:lnTo>
                        <a:pt x="151" y="43"/>
                      </a:lnTo>
                      <a:lnTo>
                        <a:pt x="155" y="31"/>
                      </a:lnTo>
                      <a:lnTo>
                        <a:pt x="165" y="19"/>
                      </a:lnTo>
                      <a:lnTo>
                        <a:pt x="176" y="11"/>
                      </a:lnTo>
                      <a:lnTo>
                        <a:pt x="173" y="7"/>
                      </a:lnTo>
                      <a:lnTo>
                        <a:pt x="177" y="0"/>
                      </a:lnTo>
                      <a:lnTo>
                        <a:pt x="177" y="0"/>
                      </a:lnTo>
                      <a:lnTo>
                        <a:pt x="179" y="1"/>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0" name="Piedmont" descr="{&quot;Key&quot;:&quot;piedmont&quot;,&quot;Name&quot;:&quot;Piedmont&quot;,&quot;Value&quot;:1.0,&quot;Formula&quot;:&quot;&quot;,&quot;Text&quot;:&quot;&quot;,&quot;OfficeApplication&quot;:1,&quot;HasValue&quot;:true}">
                  <a:extLst>
                    <a:ext uri="{FF2B5EF4-FFF2-40B4-BE49-F238E27FC236}">
                      <a16:creationId xmlns:a16="http://schemas.microsoft.com/office/drawing/2014/main" id="{192F6697-20BE-40B4-8020-D6704A8943AE}"/>
                    </a:ext>
                  </a:extLst>
                </p:cNvPr>
                <p:cNvSpPr>
                  <a:spLocks/>
                </p:cNvSpPr>
                <p:nvPr/>
              </p:nvSpPr>
              <p:spPr bwMode="auto">
                <a:xfrm>
                  <a:off x="2627313" y="1430338"/>
                  <a:ext cx="865187" cy="1139825"/>
                </a:xfrm>
                <a:custGeom>
                  <a:avLst/>
                  <a:gdLst>
                    <a:gd name="T0" fmla="*/ 379 w 545"/>
                    <a:gd name="T1" fmla="*/ 51 h 718"/>
                    <a:gd name="T2" fmla="*/ 416 w 545"/>
                    <a:gd name="T3" fmla="*/ 95 h 718"/>
                    <a:gd name="T4" fmla="*/ 440 w 545"/>
                    <a:gd name="T5" fmla="*/ 110 h 718"/>
                    <a:gd name="T6" fmla="*/ 405 w 545"/>
                    <a:gd name="T7" fmla="*/ 208 h 718"/>
                    <a:gd name="T8" fmla="*/ 434 w 545"/>
                    <a:gd name="T9" fmla="*/ 252 h 718"/>
                    <a:gd name="T10" fmla="*/ 455 w 545"/>
                    <a:gd name="T11" fmla="*/ 297 h 718"/>
                    <a:gd name="T12" fmla="*/ 446 w 545"/>
                    <a:gd name="T13" fmla="*/ 330 h 718"/>
                    <a:gd name="T14" fmla="*/ 429 w 545"/>
                    <a:gd name="T15" fmla="*/ 355 h 718"/>
                    <a:gd name="T16" fmla="*/ 400 w 545"/>
                    <a:gd name="T17" fmla="*/ 339 h 718"/>
                    <a:gd name="T18" fmla="*/ 399 w 545"/>
                    <a:gd name="T19" fmla="*/ 366 h 718"/>
                    <a:gd name="T20" fmla="*/ 404 w 545"/>
                    <a:gd name="T21" fmla="*/ 381 h 718"/>
                    <a:gd name="T22" fmla="*/ 412 w 545"/>
                    <a:gd name="T23" fmla="*/ 397 h 718"/>
                    <a:gd name="T24" fmla="*/ 437 w 545"/>
                    <a:gd name="T25" fmla="*/ 437 h 718"/>
                    <a:gd name="T26" fmla="*/ 453 w 545"/>
                    <a:gd name="T27" fmla="*/ 435 h 718"/>
                    <a:gd name="T28" fmla="*/ 490 w 545"/>
                    <a:gd name="T29" fmla="*/ 444 h 718"/>
                    <a:gd name="T30" fmla="*/ 511 w 545"/>
                    <a:gd name="T31" fmla="*/ 475 h 718"/>
                    <a:gd name="T32" fmla="*/ 522 w 545"/>
                    <a:gd name="T33" fmla="*/ 499 h 718"/>
                    <a:gd name="T34" fmla="*/ 544 w 545"/>
                    <a:gd name="T35" fmla="*/ 535 h 718"/>
                    <a:gd name="T36" fmla="*/ 521 w 545"/>
                    <a:gd name="T37" fmla="*/ 562 h 718"/>
                    <a:gd name="T38" fmla="*/ 491 w 545"/>
                    <a:gd name="T39" fmla="*/ 536 h 718"/>
                    <a:gd name="T40" fmla="*/ 476 w 545"/>
                    <a:gd name="T41" fmla="*/ 574 h 718"/>
                    <a:gd name="T42" fmla="*/ 453 w 545"/>
                    <a:gd name="T43" fmla="*/ 591 h 718"/>
                    <a:gd name="T44" fmla="*/ 420 w 545"/>
                    <a:gd name="T45" fmla="*/ 564 h 718"/>
                    <a:gd name="T46" fmla="*/ 388 w 545"/>
                    <a:gd name="T47" fmla="*/ 583 h 718"/>
                    <a:gd name="T48" fmla="*/ 354 w 545"/>
                    <a:gd name="T49" fmla="*/ 588 h 718"/>
                    <a:gd name="T50" fmla="*/ 336 w 545"/>
                    <a:gd name="T51" fmla="*/ 609 h 718"/>
                    <a:gd name="T52" fmla="*/ 310 w 545"/>
                    <a:gd name="T53" fmla="*/ 647 h 718"/>
                    <a:gd name="T54" fmla="*/ 306 w 545"/>
                    <a:gd name="T55" fmla="*/ 666 h 718"/>
                    <a:gd name="T56" fmla="*/ 292 w 545"/>
                    <a:gd name="T57" fmla="*/ 690 h 718"/>
                    <a:gd name="T58" fmla="*/ 276 w 545"/>
                    <a:gd name="T59" fmla="*/ 706 h 718"/>
                    <a:gd name="T60" fmla="*/ 232 w 545"/>
                    <a:gd name="T61" fmla="*/ 718 h 718"/>
                    <a:gd name="T62" fmla="*/ 212 w 545"/>
                    <a:gd name="T63" fmla="*/ 684 h 718"/>
                    <a:gd name="T64" fmla="*/ 161 w 545"/>
                    <a:gd name="T65" fmla="*/ 699 h 718"/>
                    <a:gd name="T66" fmla="*/ 118 w 545"/>
                    <a:gd name="T67" fmla="*/ 677 h 718"/>
                    <a:gd name="T68" fmla="*/ 77 w 545"/>
                    <a:gd name="T69" fmla="*/ 653 h 718"/>
                    <a:gd name="T70" fmla="*/ 56 w 545"/>
                    <a:gd name="T71" fmla="*/ 612 h 718"/>
                    <a:gd name="T72" fmla="*/ 65 w 545"/>
                    <a:gd name="T73" fmla="*/ 567 h 718"/>
                    <a:gd name="T74" fmla="*/ 94 w 545"/>
                    <a:gd name="T75" fmla="*/ 534 h 718"/>
                    <a:gd name="T76" fmla="*/ 80 w 545"/>
                    <a:gd name="T77" fmla="*/ 489 h 718"/>
                    <a:gd name="T78" fmla="*/ 27 w 545"/>
                    <a:gd name="T79" fmla="*/ 470 h 718"/>
                    <a:gd name="T80" fmla="*/ 25 w 545"/>
                    <a:gd name="T81" fmla="*/ 438 h 718"/>
                    <a:gd name="T82" fmla="*/ 11 w 545"/>
                    <a:gd name="T83" fmla="*/ 400 h 718"/>
                    <a:gd name="T84" fmla="*/ 56 w 545"/>
                    <a:gd name="T85" fmla="*/ 391 h 718"/>
                    <a:gd name="T86" fmla="*/ 93 w 545"/>
                    <a:gd name="T87" fmla="*/ 378 h 718"/>
                    <a:gd name="T88" fmla="*/ 108 w 545"/>
                    <a:gd name="T89" fmla="*/ 337 h 718"/>
                    <a:gd name="T90" fmla="*/ 101 w 545"/>
                    <a:gd name="T91" fmla="*/ 302 h 718"/>
                    <a:gd name="T92" fmla="*/ 147 w 545"/>
                    <a:gd name="T93" fmla="*/ 288 h 718"/>
                    <a:gd name="T94" fmla="*/ 189 w 545"/>
                    <a:gd name="T95" fmla="*/ 269 h 718"/>
                    <a:gd name="T96" fmla="*/ 230 w 545"/>
                    <a:gd name="T97" fmla="*/ 274 h 718"/>
                    <a:gd name="T98" fmla="*/ 276 w 545"/>
                    <a:gd name="T99" fmla="*/ 251 h 718"/>
                    <a:gd name="T100" fmla="*/ 263 w 545"/>
                    <a:gd name="T101" fmla="*/ 183 h 718"/>
                    <a:gd name="T102" fmla="*/ 286 w 545"/>
                    <a:gd name="T103" fmla="*/ 143 h 718"/>
                    <a:gd name="T104" fmla="*/ 311 w 545"/>
                    <a:gd name="T105" fmla="*/ 108 h 718"/>
                    <a:gd name="T106" fmla="*/ 312 w 545"/>
                    <a:gd name="T107" fmla="*/ 67 h 718"/>
                    <a:gd name="T108" fmla="*/ 344 w 545"/>
                    <a:gd name="T109" fmla="*/ 37 h 718"/>
                    <a:gd name="T110" fmla="*/ 357 w 545"/>
                    <a:gd name="T11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5" h="718">
                      <a:moveTo>
                        <a:pt x="382" y="0"/>
                      </a:moveTo>
                      <a:lnTo>
                        <a:pt x="388" y="7"/>
                      </a:lnTo>
                      <a:lnTo>
                        <a:pt x="385" y="13"/>
                      </a:lnTo>
                      <a:lnTo>
                        <a:pt x="388" y="22"/>
                      </a:lnTo>
                      <a:lnTo>
                        <a:pt x="387" y="41"/>
                      </a:lnTo>
                      <a:lnTo>
                        <a:pt x="379" y="51"/>
                      </a:lnTo>
                      <a:lnTo>
                        <a:pt x="385" y="62"/>
                      </a:lnTo>
                      <a:lnTo>
                        <a:pt x="383" y="67"/>
                      </a:lnTo>
                      <a:lnTo>
                        <a:pt x="388" y="72"/>
                      </a:lnTo>
                      <a:lnTo>
                        <a:pt x="400" y="76"/>
                      </a:lnTo>
                      <a:lnTo>
                        <a:pt x="409" y="93"/>
                      </a:lnTo>
                      <a:lnTo>
                        <a:pt x="416" y="95"/>
                      </a:lnTo>
                      <a:lnTo>
                        <a:pt x="415" y="99"/>
                      </a:lnTo>
                      <a:lnTo>
                        <a:pt x="418" y="105"/>
                      </a:lnTo>
                      <a:lnTo>
                        <a:pt x="425" y="105"/>
                      </a:lnTo>
                      <a:lnTo>
                        <a:pt x="433" y="111"/>
                      </a:lnTo>
                      <a:lnTo>
                        <a:pt x="440" y="110"/>
                      </a:lnTo>
                      <a:lnTo>
                        <a:pt x="440" y="110"/>
                      </a:lnTo>
                      <a:lnTo>
                        <a:pt x="437" y="117"/>
                      </a:lnTo>
                      <a:lnTo>
                        <a:pt x="441" y="136"/>
                      </a:lnTo>
                      <a:lnTo>
                        <a:pt x="408" y="172"/>
                      </a:lnTo>
                      <a:lnTo>
                        <a:pt x="414" y="192"/>
                      </a:lnTo>
                      <a:lnTo>
                        <a:pt x="405" y="201"/>
                      </a:lnTo>
                      <a:lnTo>
                        <a:pt x="405" y="208"/>
                      </a:lnTo>
                      <a:lnTo>
                        <a:pt x="414" y="224"/>
                      </a:lnTo>
                      <a:lnTo>
                        <a:pt x="426" y="227"/>
                      </a:lnTo>
                      <a:lnTo>
                        <a:pt x="424" y="238"/>
                      </a:lnTo>
                      <a:lnTo>
                        <a:pt x="432" y="239"/>
                      </a:lnTo>
                      <a:lnTo>
                        <a:pt x="430" y="244"/>
                      </a:lnTo>
                      <a:lnTo>
                        <a:pt x="434" y="252"/>
                      </a:lnTo>
                      <a:lnTo>
                        <a:pt x="428" y="250"/>
                      </a:lnTo>
                      <a:lnTo>
                        <a:pt x="429" y="256"/>
                      </a:lnTo>
                      <a:lnTo>
                        <a:pt x="437" y="262"/>
                      </a:lnTo>
                      <a:lnTo>
                        <a:pt x="435" y="269"/>
                      </a:lnTo>
                      <a:lnTo>
                        <a:pt x="440" y="290"/>
                      </a:lnTo>
                      <a:lnTo>
                        <a:pt x="455" y="297"/>
                      </a:lnTo>
                      <a:lnTo>
                        <a:pt x="460" y="312"/>
                      </a:lnTo>
                      <a:lnTo>
                        <a:pt x="463" y="312"/>
                      </a:lnTo>
                      <a:lnTo>
                        <a:pt x="467" y="324"/>
                      </a:lnTo>
                      <a:lnTo>
                        <a:pt x="458" y="329"/>
                      </a:lnTo>
                      <a:lnTo>
                        <a:pt x="452" y="327"/>
                      </a:lnTo>
                      <a:lnTo>
                        <a:pt x="446" y="330"/>
                      </a:lnTo>
                      <a:lnTo>
                        <a:pt x="440" y="329"/>
                      </a:lnTo>
                      <a:lnTo>
                        <a:pt x="449" y="338"/>
                      </a:lnTo>
                      <a:lnTo>
                        <a:pt x="441" y="343"/>
                      </a:lnTo>
                      <a:lnTo>
                        <a:pt x="439" y="351"/>
                      </a:lnTo>
                      <a:lnTo>
                        <a:pt x="435" y="355"/>
                      </a:lnTo>
                      <a:lnTo>
                        <a:pt x="429" y="355"/>
                      </a:lnTo>
                      <a:lnTo>
                        <a:pt x="427" y="344"/>
                      </a:lnTo>
                      <a:lnTo>
                        <a:pt x="422" y="341"/>
                      </a:lnTo>
                      <a:lnTo>
                        <a:pt x="423" y="337"/>
                      </a:lnTo>
                      <a:lnTo>
                        <a:pt x="411" y="338"/>
                      </a:lnTo>
                      <a:lnTo>
                        <a:pt x="406" y="334"/>
                      </a:lnTo>
                      <a:lnTo>
                        <a:pt x="400" y="339"/>
                      </a:lnTo>
                      <a:lnTo>
                        <a:pt x="402" y="347"/>
                      </a:lnTo>
                      <a:lnTo>
                        <a:pt x="397" y="348"/>
                      </a:lnTo>
                      <a:lnTo>
                        <a:pt x="394" y="355"/>
                      </a:lnTo>
                      <a:lnTo>
                        <a:pt x="402" y="360"/>
                      </a:lnTo>
                      <a:lnTo>
                        <a:pt x="403" y="367"/>
                      </a:lnTo>
                      <a:lnTo>
                        <a:pt x="399" y="366"/>
                      </a:lnTo>
                      <a:lnTo>
                        <a:pt x="399" y="368"/>
                      </a:lnTo>
                      <a:lnTo>
                        <a:pt x="406" y="370"/>
                      </a:lnTo>
                      <a:lnTo>
                        <a:pt x="401" y="371"/>
                      </a:lnTo>
                      <a:lnTo>
                        <a:pt x="403" y="372"/>
                      </a:lnTo>
                      <a:lnTo>
                        <a:pt x="399" y="376"/>
                      </a:lnTo>
                      <a:lnTo>
                        <a:pt x="404" y="381"/>
                      </a:lnTo>
                      <a:lnTo>
                        <a:pt x="399" y="382"/>
                      </a:lnTo>
                      <a:lnTo>
                        <a:pt x="401" y="384"/>
                      </a:lnTo>
                      <a:lnTo>
                        <a:pt x="411" y="380"/>
                      </a:lnTo>
                      <a:lnTo>
                        <a:pt x="403" y="390"/>
                      </a:lnTo>
                      <a:lnTo>
                        <a:pt x="405" y="395"/>
                      </a:lnTo>
                      <a:lnTo>
                        <a:pt x="412" y="397"/>
                      </a:lnTo>
                      <a:lnTo>
                        <a:pt x="414" y="403"/>
                      </a:lnTo>
                      <a:lnTo>
                        <a:pt x="419" y="404"/>
                      </a:lnTo>
                      <a:lnTo>
                        <a:pt x="417" y="409"/>
                      </a:lnTo>
                      <a:lnTo>
                        <a:pt x="423" y="415"/>
                      </a:lnTo>
                      <a:lnTo>
                        <a:pt x="424" y="429"/>
                      </a:lnTo>
                      <a:lnTo>
                        <a:pt x="437" y="437"/>
                      </a:lnTo>
                      <a:lnTo>
                        <a:pt x="439" y="429"/>
                      </a:lnTo>
                      <a:lnTo>
                        <a:pt x="441" y="435"/>
                      </a:lnTo>
                      <a:lnTo>
                        <a:pt x="445" y="434"/>
                      </a:lnTo>
                      <a:lnTo>
                        <a:pt x="446" y="438"/>
                      </a:lnTo>
                      <a:lnTo>
                        <a:pt x="452" y="439"/>
                      </a:lnTo>
                      <a:lnTo>
                        <a:pt x="453" y="435"/>
                      </a:lnTo>
                      <a:lnTo>
                        <a:pt x="460" y="434"/>
                      </a:lnTo>
                      <a:lnTo>
                        <a:pt x="466" y="427"/>
                      </a:lnTo>
                      <a:lnTo>
                        <a:pt x="478" y="426"/>
                      </a:lnTo>
                      <a:lnTo>
                        <a:pt x="479" y="440"/>
                      </a:lnTo>
                      <a:lnTo>
                        <a:pt x="484" y="447"/>
                      </a:lnTo>
                      <a:lnTo>
                        <a:pt x="490" y="444"/>
                      </a:lnTo>
                      <a:lnTo>
                        <a:pt x="492" y="446"/>
                      </a:lnTo>
                      <a:lnTo>
                        <a:pt x="495" y="451"/>
                      </a:lnTo>
                      <a:lnTo>
                        <a:pt x="494" y="458"/>
                      </a:lnTo>
                      <a:lnTo>
                        <a:pt x="500" y="469"/>
                      </a:lnTo>
                      <a:lnTo>
                        <a:pt x="507" y="475"/>
                      </a:lnTo>
                      <a:lnTo>
                        <a:pt x="511" y="475"/>
                      </a:lnTo>
                      <a:lnTo>
                        <a:pt x="514" y="483"/>
                      </a:lnTo>
                      <a:lnTo>
                        <a:pt x="510" y="487"/>
                      </a:lnTo>
                      <a:lnTo>
                        <a:pt x="515" y="491"/>
                      </a:lnTo>
                      <a:lnTo>
                        <a:pt x="514" y="495"/>
                      </a:lnTo>
                      <a:lnTo>
                        <a:pt x="520" y="496"/>
                      </a:lnTo>
                      <a:lnTo>
                        <a:pt x="522" y="499"/>
                      </a:lnTo>
                      <a:lnTo>
                        <a:pt x="534" y="496"/>
                      </a:lnTo>
                      <a:lnTo>
                        <a:pt x="536" y="508"/>
                      </a:lnTo>
                      <a:lnTo>
                        <a:pt x="545" y="515"/>
                      </a:lnTo>
                      <a:lnTo>
                        <a:pt x="542" y="523"/>
                      </a:lnTo>
                      <a:lnTo>
                        <a:pt x="544" y="535"/>
                      </a:lnTo>
                      <a:lnTo>
                        <a:pt x="544" y="535"/>
                      </a:lnTo>
                      <a:lnTo>
                        <a:pt x="542" y="534"/>
                      </a:lnTo>
                      <a:lnTo>
                        <a:pt x="542" y="555"/>
                      </a:lnTo>
                      <a:lnTo>
                        <a:pt x="542" y="555"/>
                      </a:lnTo>
                      <a:lnTo>
                        <a:pt x="542" y="561"/>
                      </a:lnTo>
                      <a:lnTo>
                        <a:pt x="527" y="567"/>
                      </a:lnTo>
                      <a:lnTo>
                        <a:pt x="521" y="562"/>
                      </a:lnTo>
                      <a:lnTo>
                        <a:pt x="521" y="556"/>
                      </a:lnTo>
                      <a:lnTo>
                        <a:pt x="515" y="553"/>
                      </a:lnTo>
                      <a:lnTo>
                        <a:pt x="509" y="554"/>
                      </a:lnTo>
                      <a:lnTo>
                        <a:pt x="503" y="539"/>
                      </a:lnTo>
                      <a:lnTo>
                        <a:pt x="494" y="540"/>
                      </a:lnTo>
                      <a:lnTo>
                        <a:pt x="491" y="536"/>
                      </a:lnTo>
                      <a:lnTo>
                        <a:pt x="483" y="537"/>
                      </a:lnTo>
                      <a:lnTo>
                        <a:pt x="481" y="545"/>
                      </a:lnTo>
                      <a:lnTo>
                        <a:pt x="475" y="550"/>
                      </a:lnTo>
                      <a:lnTo>
                        <a:pt x="480" y="556"/>
                      </a:lnTo>
                      <a:lnTo>
                        <a:pt x="482" y="571"/>
                      </a:lnTo>
                      <a:lnTo>
                        <a:pt x="476" y="574"/>
                      </a:lnTo>
                      <a:lnTo>
                        <a:pt x="472" y="569"/>
                      </a:lnTo>
                      <a:lnTo>
                        <a:pt x="463" y="570"/>
                      </a:lnTo>
                      <a:lnTo>
                        <a:pt x="463" y="576"/>
                      </a:lnTo>
                      <a:lnTo>
                        <a:pt x="456" y="583"/>
                      </a:lnTo>
                      <a:lnTo>
                        <a:pt x="458" y="589"/>
                      </a:lnTo>
                      <a:lnTo>
                        <a:pt x="453" y="591"/>
                      </a:lnTo>
                      <a:lnTo>
                        <a:pt x="451" y="582"/>
                      </a:lnTo>
                      <a:lnTo>
                        <a:pt x="447" y="582"/>
                      </a:lnTo>
                      <a:lnTo>
                        <a:pt x="448" y="578"/>
                      </a:lnTo>
                      <a:lnTo>
                        <a:pt x="441" y="566"/>
                      </a:lnTo>
                      <a:lnTo>
                        <a:pt x="434" y="565"/>
                      </a:lnTo>
                      <a:lnTo>
                        <a:pt x="420" y="564"/>
                      </a:lnTo>
                      <a:lnTo>
                        <a:pt x="415" y="572"/>
                      </a:lnTo>
                      <a:lnTo>
                        <a:pt x="418" y="575"/>
                      </a:lnTo>
                      <a:lnTo>
                        <a:pt x="406" y="589"/>
                      </a:lnTo>
                      <a:lnTo>
                        <a:pt x="402" y="586"/>
                      </a:lnTo>
                      <a:lnTo>
                        <a:pt x="390" y="586"/>
                      </a:lnTo>
                      <a:lnTo>
                        <a:pt x="388" y="583"/>
                      </a:lnTo>
                      <a:lnTo>
                        <a:pt x="384" y="589"/>
                      </a:lnTo>
                      <a:lnTo>
                        <a:pt x="378" y="585"/>
                      </a:lnTo>
                      <a:lnTo>
                        <a:pt x="375" y="587"/>
                      </a:lnTo>
                      <a:lnTo>
                        <a:pt x="372" y="596"/>
                      </a:lnTo>
                      <a:lnTo>
                        <a:pt x="366" y="598"/>
                      </a:lnTo>
                      <a:lnTo>
                        <a:pt x="354" y="588"/>
                      </a:lnTo>
                      <a:lnTo>
                        <a:pt x="346" y="587"/>
                      </a:lnTo>
                      <a:lnTo>
                        <a:pt x="342" y="580"/>
                      </a:lnTo>
                      <a:lnTo>
                        <a:pt x="336" y="586"/>
                      </a:lnTo>
                      <a:lnTo>
                        <a:pt x="336" y="594"/>
                      </a:lnTo>
                      <a:lnTo>
                        <a:pt x="330" y="595"/>
                      </a:lnTo>
                      <a:lnTo>
                        <a:pt x="336" y="609"/>
                      </a:lnTo>
                      <a:lnTo>
                        <a:pt x="333" y="616"/>
                      </a:lnTo>
                      <a:lnTo>
                        <a:pt x="320" y="624"/>
                      </a:lnTo>
                      <a:lnTo>
                        <a:pt x="321" y="632"/>
                      </a:lnTo>
                      <a:lnTo>
                        <a:pt x="317" y="639"/>
                      </a:lnTo>
                      <a:lnTo>
                        <a:pt x="311" y="638"/>
                      </a:lnTo>
                      <a:lnTo>
                        <a:pt x="310" y="647"/>
                      </a:lnTo>
                      <a:lnTo>
                        <a:pt x="304" y="644"/>
                      </a:lnTo>
                      <a:lnTo>
                        <a:pt x="303" y="646"/>
                      </a:lnTo>
                      <a:lnTo>
                        <a:pt x="303" y="650"/>
                      </a:lnTo>
                      <a:lnTo>
                        <a:pt x="308" y="656"/>
                      </a:lnTo>
                      <a:lnTo>
                        <a:pt x="303" y="662"/>
                      </a:lnTo>
                      <a:lnTo>
                        <a:pt x="306" y="666"/>
                      </a:lnTo>
                      <a:lnTo>
                        <a:pt x="303" y="673"/>
                      </a:lnTo>
                      <a:lnTo>
                        <a:pt x="309" y="678"/>
                      </a:lnTo>
                      <a:lnTo>
                        <a:pt x="309" y="686"/>
                      </a:lnTo>
                      <a:lnTo>
                        <a:pt x="305" y="692"/>
                      </a:lnTo>
                      <a:lnTo>
                        <a:pt x="299" y="694"/>
                      </a:lnTo>
                      <a:lnTo>
                        <a:pt x="292" y="690"/>
                      </a:lnTo>
                      <a:lnTo>
                        <a:pt x="284" y="697"/>
                      </a:lnTo>
                      <a:lnTo>
                        <a:pt x="290" y="699"/>
                      </a:lnTo>
                      <a:lnTo>
                        <a:pt x="292" y="703"/>
                      </a:lnTo>
                      <a:lnTo>
                        <a:pt x="290" y="706"/>
                      </a:lnTo>
                      <a:lnTo>
                        <a:pt x="282" y="703"/>
                      </a:lnTo>
                      <a:lnTo>
                        <a:pt x="276" y="706"/>
                      </a:lnTo>
                      <a:lnTo>
                        <a:pt x="239" y="694"/>
                      </a:lnTo>
                      <a:lnTo>
                        <a:pt x="231" y="699"/>
                      </a:lnTo>
                      <a:lnTo>
                        <a:pt x="229" y="705"/>
                      </a:lnTo>
                      <a:lnTo>
                        <a:pt x="233" y="711"/>
                      </a:lnTo>
                      <a:lnTo>
                        <a:pt x="238" y="711"/>
                      </a:lnTo>
                      <a:lnTo>
                        <a:pt x="232" y="718"/>
                      </a:lnTo>
                      <a:lnTo>
                        <a:pt x="229" y="717"/>
                      </a:lnTo>
                      <a:lnTo>
                        <a:pt x="229" y="717"/>
                      </a:lnTo>
                      <a:lnTo>
                        <a:pt x="229" y="711"/>
                      </a:lnTo>
                      <a:lnTo>
                        <a:pt x="219" y="698"/>
                      </a:lnTo>
                      <a:lnTo>
                        <a:pt x="223" y="684"/>
                      </a:lnTo>
                      <a:lnTo>
                        <a:pt x="212" y="684"/>
                      </a:lnTo>
                      <a:lnTo>
                        <a:pt x="208" y="691"/>
                      </a:lnTo>
                      <a:lnTo>
                        <a:pt x="197" y="689"/>
                      </a:lnTo>
                      <a:lnTo>
                        <a:pt x="175" y="699"/>
                      </a:lnTo>
                      <a:lnTo>
                        <a:pt x="169" y="698"/>
                      </a:lnTo>
                      <a:lnTo>
                        <a:pt x="168" y="703"/>
                      </a:lnTo>
                      <a:lnTo>
                        <a:pt x="161" y="699"/>
                      </a:lnTo>
                      <a:lnTo>
                        <a:pt x="154" y="702"/>
                      </a:lnTo>
                      <a:lnTo>
                        <a:pt x="151" y="692"/>
                      </a:lnTo>
                      <a:lnTo>
                        <a:pt x="138" y="694"/>
                      </a:lnTo>
                      <a:lnTo>
                        <a:pt x="129" y="685"/>
                      </a:lnTo>
                      <a:lnTo>
                        <a:pt x="124" y="686"/>
                      </a:lnTo>
                      <a:lnTo>
                        <a:pt x="118" y="677"/>
                      </a:lnTo>
                      <a:lnTo>
                        <a:pt x="113" y="675"/>
                      </a:lnTo>
                      <a:lnTo>
                        <a:pt x="109" y="677"/>
                      </a:lnTo>
                      <a:lnTo>
                        <a:pt x="96" y="669"/>
                      </a:lnTo>
                      <a:lnTo>
                        <a:pt x="85" y="670"/>
                      </a:lnTo>
                      <a:lnTo>
                        <a:pt x="80" y="667"/>
                      </a:lnTo>
                      <a:lnTo>
                        <a:pt x="77" y="653"/>
                      </a:lnTo>
                      <a:lnTo>
                        <a:pt x="70" y="649"/>
                      </a:lnTo>
                      <a:lnTo>
                        <a:pt x="70" y="644"/>
                      </a:lnTo>
                      <a:lnTo>
                        <a:pt x="64" y="638"/>
                      </a:lnTo>
                      <a:lnTo>
                        <a:pt x="63" y="633"/>
                      </a:lnTo>
                      <a:lnTo>
                        <a:pt x="54" y="630"/>
                      </a:lnTo>
                      <a:lnTo>
                        <a:pt x="56" y="612"/>
                      </a:lnTo>
                      <a:lnTo>
                        <a:pt x="68" y="609"/>
                      </a:lnTo>
                      <a:lnTo>
                        <a:pt x="53" y="595"/>
                      </a:lnTo>
                      <a:lnTo>
                        <a:pt x="48" y="579"/>
                      </a:lnTo>
                      <a:lnTo>
                        <a:pt x="53" y="573"/>
                      </a:lnTo>
                      <a:lnTo>
                        <a:pt x="60" y="572"/>
                      </a:lnTo>
                      <a:lnTo>
                        <a:pt x="65" y="567"/>
                      </a:lnTo>
                      <a:lnTo>
                        <a:pt x="68" y="555"/>
                      </a:lnTo>
                      <a:lnTo>
                        <a:pt x="72" y="554"/>
                      </a:lnTo>
                      <a:lnTo>
                        <a:pt x="68" y="545"/>
                      </a:lnTo>
                      <a:lnTo>
                        <a:pt x="71" y="537"/>
                      </a:lnTo>
                      <a:lnTo>
                        <a:pt x="76" y="533"/>
                      </a:lnTo>
                      <a:lnTo>
                        <a:pt x="94" y="534"/>
                      </a:lnTo>
                      <a:lnTo>
                        <a:pt x="92" y="526"/>
                      </a:lnTo>
                      <a:lnTo>
                        <a:pt x="85" y="522"/>
                      </a:lnTo>
                      <a:lnTo>
                        <a:pt x="83" y="509"/>
                      </a:lnTo>
                      <a:lnTo>
                        <a:pt x="79" y="504"/>
                      </a:lnTo>
                      <a:lnTo>
                        <a:pt x="83" y="494"/>
                      </a:lnTo>
                      <a:lnTo>
                        <a:pt x="80" y="489"/>
                      </a:lnTo>
                      <a:lnTo>
                        <a:pt x="65" y="483"/>
                      </a:lnTo>
                      <a:lnTo>
                        <a:pt x="60" y="488"/>
                      </a:lnTo>
                      <a:lnTo>
                        <a:pt x="50" y="486"/>
                      </a:lnTo>
                      <a:lnTo>
                        <a:pt x="37" y="478"/>
                      </a:lnTo>
                      <a:lnTo>
                        <a:pt x="37" y="474"/>
                      </a:lnTo>
                      <a:lnTo>
                        <a:pt x="27" y="470"/>
                      </a:lnTo>
                      <a:lnTo>
                        <a:pt x="27" y="461"/>
                      </a:lnTo>
                      <a:lnTo>
                        <a:pt x="25" y="459"/>
                      </a:lnTo>
                      <a:lnTo>
                        <a:pt x="29" y="453"/>
                      </a:lnTo>
                      <a:lnTo>
                        <a:pt x="24" y="444"/>
                      </a:lnTo>
                      <a:lnTo>
                        <a:pt x="27" y="442"/>
                      </a:lnTo>
                      <a:lnTo>
                        <a:pt x="25" y="438"/>
                      </a:lnTo>
                      <a:lnTo>
                        <a:pt x="10" y="436"/>
                      </a:lnTo>
                      <a:lnTo>
                        <a:pt x="7" y="420"/>
                      </a:lnTo>
                      <a:lnTo>
                        <a:pt x="4" y="419"/>
                      </a:lnTo>
                      <a:lnTo>
                        <a:pt x="0" y="410"/>
                      </a:lnTo>
                      <a:lnTo>
                        <a:pt x="10" y="404"/>
                      </a:lnTo>
                      <a:lnTo>
                        <a:pt x="11" y="400"/>
                      </a:lnTo>
                      <a:lnTo>
                        <a:pt x="25" y="401"/>
                      </a:lnTo>
                      <a:lnTo>
                        <a:pt x="30" y="394"/>
                      </a:lnTo>
                      <a:lnTo>
                        <a:pt x="46" y="401"/>
                      </a:lnTo>
                      <a:lnTo>
                        <a:pt x="47" y="404"/>
                      </a:lnTo>
                      <a:lnTo>
                        <a:pt x="56" y="401"/>
                      </a:lnTo>
                      <a:lnTo>
                        <a:pt x="56" y="391"/>
                      </a:lnTo>
                      <a:lnTo>
                        <a:pt x="68" y="390"/>
                      </a:lnTo>
                      <a:lnTo>
                        <a:pt x="69" y="384"/>
                      </a:lnTo>
                      <a:lnTo>
                        <a:pt x="79" y="376"/>
                      </a:lnTo>
                      <a:lnTo>
                        <a:pt x="84" y="377"/>
                      </a:lnTo>
                      <a:lnTo>
                        <a:pt x="89" y="374"/>
                      </a:lnTo>
                      <a:lnTo>
                        <a:pt x="93" y="378"/>
                      </a:lnTo>
                      <a:lnTo>
                        <a:pt x="102" y="368"/>
                      </a:lnTo>
                      <a:lnTo>
                        <a:pt x="105" y="368"/>
                      </a:lnTo>
                      <a:lnTo>
                        <a:pt x="107" y="358"/>
                      </a:lnTo>
                      <a:lnTo>
                        <a:pt x="102" y="344"/>
                      </a:lnTo>
                      <a:lnTo>
                        <a:pt x="106" y="343"/>
                      </a:lnTo>
                      <a:lnTo>
                        <a:pt x="108" y="337"/>
                      </a:lnTo>
                      <a:lnTo>
                        <a:pt x="113" y="334"/>
                      </a:lnTo>
                      <a:lnTo>
                        <a:pt x="113" y="328"/>
                      </a:lnTo>
                      <a:lnTo>
                        <a:pt x="118" y="321"/>
                      </a:lnTo>
                      <a:lnTo>
                        <a:pt x="103" y="312"/>
                      </a:lnTo>
                      <a:lnTo>
                        <a:pt x="101" y="302"/>
                      </a:lnTo>
                      <a:lnTo>
                        <a:pt x="101" y="302"/>
                      </a:lnTo>
                      <a:lnTo>
                        <a:pt x="108" y="288"/>
                      </a:lnTo>
                      <a:lnTo>
                        <a:pt x="109" y="299"/>
                      </a:lnTo>
                      <a:lnTo>
                        <a:pt x="113" y="296"/>
                      </a:lnTo>
                      <a:lnTo>
                        <a:pt x="125" y="301"/>
                      </a:lnTo>
                      <a:lnTo>
                        <a:pt x="135" y="289"/>
                      </a:lnTo>
                      <a:lnTo>
                        <a:pt x="147" y="288"/>
                      </a:lnTo>
                      <a:lnTo>
                        <a:pt x="154" y="285"/>
                      </a:lnTo>
                      <a:lnTo>
                        <a:pt x="158" y="288"/>
                      </a:lnTo>
                      <a:lnTo>
                        <a:pt x="172" y="275"/>
                      </a:lnTo>
                      <a:lnTo>
                        <a:pt x="177" y="269"/>
                      </a:lnTo>
                      <a:lnTo>
                        <a:pt x="182" y="267"/>
                      </a:lnTo>
                      <a:lnTo>
                        <a:pt x="189" y="269"/>
                      </a:lnTo>
                      <a:lnTo>
                        <a:pt x="198" y="265"/>
                      </a:lnTo>
                      <a:lnTo>
                        <a:pt x="206" y="270"/>
                      </a:lnTo>
                      <a:lnTo>
                        <a:pt x="206" y="273"/>
                      </a:lnTo>
                      <a:lnTo>
                        <a:pt x="212" y="271"/>
                      </a:lnTo>
                      <a:lnTo>
                        <a:pt x="221" y="276"/>
                      </a:lnTo>
                      <a:lnTo>
                        <a:pt x="230" y="274"/>
                      </a:lnTo>
                      <a:lnTo>
                        <a:pt x="233" y="277"/>
                      </a:lnTo>
                      <a:lnTo>
                        <a:pt x="252" y="263"/>
                      </a:lnTo>
                      <a:lnTo>
                        <a:pt x="264" y="262"/>
                      </a:lnTo>
                      <a:lnTo>
                        <a:pt x="268" y="265"/>
                      </a:lnTo>
                      <a:lnTo>
                        <a:pt x="271" y="252"/>
                      </a:lnTo>
                      <a:lnTo>
                        <a:pt x="276" y="251"/>
                      </a:lnTo>
                      <a:lnTo>
                        <a:pt x="268" y="236"/>
                      </a:lnTo>
                      <a:lnTo>
                        <a:pt x="275" y="224"/>
                      </a:lnTo>
                      <a:lnTo>
                        <a:pt x="274" y="219"/>
                      </a:lnTo>
                      <a:lnTo>
                        <a:pt x="267" y="217"/>
                      </a:lnTo>
                      <a:lnTo>
                        <a:pt x="260" y="205"/>
                      </a:lnTo>
                      <a:lnTo>
                        <a:pt x="263" y="183"/>
                      </a:lnTo>
                      <a:lnTo>
                        <a:pt x="260" y="167"/>
                      </a:lnTo>
                      <a:lnTo>
                        <a:pt x="260" y="167"/>
                      </a:lnTo>
                      <a:lnTo>
                        <a:pt x="263" y="163"/>
                      </a:lnTo>
                      <a:lnTo>
                        <a:pt x="264" y="149"/>
                      </a:lnTo>
                      <a:lnTo>
                        <a:pt x="270" y="143"/>
                      </a:lnTo>
                      <a:lnTo>
                        <a:pt x="286" y="143"/>
                      </a:lnTo>
                      <a:lnTo>
                        <a:pt x="291" y="138"/>
                      </a:lnTo>
                      <a:lnTo>
                        <a:pt x="291" y="132"/>
                      </a:lnTo>
                      <a:lnTo>
                        <a:pt x="297" y="129"/>
                      </a:lnTo>
                      <a:lnTo>
                        <a:pt x="294" y="120"/>
                      </a:lnTo>
                      <a:lnTo>
                        <a:pt x="296" y="112"/>
                      </a:lnTo>
                      <a:lnTo>
                        <a:pt x="311" y="108"/>
                      </a:lnTo>
                      <a:lnTo>
                        <a:pt x="313" y="102"/>
                      </a:lnTo>
                      <a:lnTo>
                        <a:pt x="321" y="98"/>
                      </a:lnTo>
                      <a:lnTo>
                        <a:pt x="320" y="92"/>
                      </a:lnTo>
                      <a:lnTo>
                        <a:pt x="324" y="87"/>
                      </a:lnTo>
                      <a:lnTo>
                        <a:pt x="318" y="74"/>
                      </a:lnTo>
                      <a:lnTo>
                        <a:pt x="312" y="67"/>
                      </a:lnTo>
                      <a:lnTo>
                        <a:pt x="305" y="63"/>
                      </a:lnTo>
                      <a:lnTo>
                        <a:pt x="318" y="50"/>
                      </a:lnTo>
                      <a:lnTo>
                        <a:pt x="324" y="51"/>
                      </a:lnTo>
                      <a:lnTo>
                        <a:pt x="334" y="48"/>
                      </a:lnTo>
                      <a:lnTo>
                        <a:pt x="337" y="40"/>
                      </a:lnTo>
                      <a:lnTo>
                        <a:pt x="344" y="37"/>
                      </a:lnTo>
                      <a:lnTo>
                        <a:pt x="344" y="31"/>
                      </a:lnTo>
                      <a:lnTo>
                        <a:pt x="354" y="27"/>
                      </a:lnTo>
                      <a:lnTo>
                        <a:pt x="356" y="21"/>
                      </a:lnTo>
                      <a:lnTo>
                        <a:pt x="350" y="19"/>
                      </a:lnTo>
                      <a:lnTo>
                        <a:pt x="353" y="13"/>
                      </a:lnTo>
                      <a:lnTo>
                        <a:pt x="357" y="12"/>
                      </a:lnTo>
                      <a:lnTo>
                        <a:pt x="365" y="5"/>
                      </a:lnTo>
                      <a:lnTo>
                        <a:pt x="382"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1" name="Puglia" descr="{&quot;Key&quot;:&quot;puglia&quot;,&quot;Name&quot;:&quot;Puglia&quot;,&quot;Value&quot;:1.0,&quot;Formula&quot;:&quot;&quot;,&quot;Text&quot;:&quot;&quot;,&quot;OfficeApplication&quot;:1,&quot;HasValue&quot;:true}">
                  <a:extLst>
                    <a:ext uri="{FF2B5EF4-FFF2-40B4-BE49-F238E27FC236}">
                      <a16:creationId xmlns:a16="http://schemas.microsoft.com/office/drawing/2014/main" id="{FCD69E12-7F98-476A-BBBD-9B3300C9D0B5}"/>
                    </a:ext>
                  </a:extLst>
                </p:cNvPr>
                <p:cNvSpPr>
                  <a:spLocks/>
                </p:cNvSpPr>
                <p:nvPr/>
              </p:nvSpPr>
              <p:spPr bwMode="auto">
                <a:xfrm>
                  <a:off x="5403850" y="3532188"/>
                  <a:ext cx="1196975" cy="952500"/>
                </a:xfrm>
                <a:custGeom>
                  <a:avLst/>
                  <a:gdLst>
                    <a:gd name="T0" fmla="*/ 260 w 754"/>
                    <a:gd name="T1" fmla="*/ 25 h 600"/>
                    <a:gd name="T2" fmla="*/ 258 w 754"/>
                    <a:gd name="T3" fmla="*/ 55 h 600"/>
                    <a:gd name="T4" fmla="*/ 204 w 754"/>
                    <a:gd name="T5" fmla="*/ 117 h 600"/>
                    <a:gd name="T6" fmla="*/ 279 w 754"/>
                    <a:gd name="T7" fmla="*/ 174 h 600"/>
                    <a:gd name="T8" fmla="*/ 394 w 754"/>
                    <a:gd name="T9" fmla="*/ 226 h 600"/>
                    <a:gd name="T10" fmla="*/ 408 w 754"/>
                    <a:gd name="T11" fmla="*/ 231 h 600"/>
                    <a:gd name="T12" fmla="*/ 508 w 754"/>
                    <a:gd name="T13" fmla="*/ 292 h 600"/>
                    <a:gd name="T14" fmla="*/ 609 w 754"/>
                    <a:gd name="T15" fmla="*/ 350 h 600"/>
                    <a:gd name="T16" fmla="*/ 649 w 754"/>
                    <a:gd name="T17" fmla="*/ 365 h 600"/>
                    <a:gd name="T18" fmla="*/ 662 w 754"/>
                    <a:gd name="T19" fmla="*/ 397 h 600"/>
                    <a:gd name="T20" fmla="*/ 742 w 754"/>
                    <a:gd name="T21" fmla="*/ 479 h 600"/>
                    <a:gd name="T22" fmla="*/ 751 w 754"/>
                    <a:gd name="T23" fmla="*/ 507 h 600"/>
                    <a:gd name="T24" fmla="*/ 737 w 754"/>
                    <a:gd name="T25" fmla="*/ 535 h 600"/>
                    <a:gd name="T26" fmla="*/ 722 w 754"/>
                    <a:gd name="T27" fmla="*/ 598 h 600"/>
                    <a:gd name="T28" fmla="*/ 654 w 754"/>
                    <a:gd name="T29" fmla="*/ 561 h 600"/>
                    <a:gd name="T30" fmla="*/ 639 w 754"/>
                    <a:gd name="T31" fmla="*/ 527 h 600"/>
                    <a:gd name="T32" fmla="*/ 629 w 754"/>
                    <a:gd name="T33" fmla="*/ 481 h 600"/>
                    <a:gd name="T34" fmla="*/ 542 w 754"/>
                    <a:gd name="T35" fmla="*/ 461 h 600"/>
                    <a:gd name="T36" fmla="*/ 477 w 754"/>
                    <a:gd name="T37" fmla="*/ 429 h 600"/>
                    <a:gd name="T38" fmla="*/ 482 w 754"/>
                    <a:gd name="T39" fmla="*/ 410 h 600"/>
                    <a:gd name="T40" fmla="*/ 443 w 754"/>
                    <a:gd name="T41" fmla="*/ 402 h 600"/>
                    <a:gd name="T42" fmla="*/ 405 w 754"/>
                    <a:gd name="T43" fmla="*/ 437 h 600"/>
                    <a:gd name="T44" fmla="*/ 386 w 754"/>
                    <a:gd name="T45" fmla="*/ 412 h 600"/>
                    <a:gd name="T46" fmla="*/ 374 w 754"/>
                    <a:gd name="T47" fmla="*/ 398 h 600"/>
                    <a:gd name="T48" fmla="*/ 376 w 754"/>
                    <a:gd name="T49" fmla="*/ 376 h 600"/>
                    <a:gd name="T50" fmla="*/ 375 w 754"/>
                    <a:gd name="T51" fmla="*/ 345 h 600"/>
                    <a:gd name="T52" fmla="*/ 356 w 754"/>
                    <a:gd name="T53" fmla="*/ 332 h 600"/>
                    <a:gd name="T54" fmla="*/ 341 w 754"/>
                    <a:gd name="T55" fmla="*/ 334 h 600"/>
                    <a:gd name="T56" fmla="*/ 315 w 754"/>
                    <a:gd name="T57" fmla="*/ 349 h 600"/>
                    <a:gd name="T58" fmla="*/ 267 w 754"/>
                    <a:gd name="T59" fmla="*/ 289 h 600"/>
                    <a:gd name="T60" fmla="*/ 219 w 754"/>
                    <a:gd name="T61" fmla="*/ 278 h 600"/>
                    <a:gd name="T62" fmla="*/ 230 w 754"/>
                    <a:gd name="T63" fmla="*/ 260 h 600"/>
                    <a:gd name="T64" fmla="*/ 219 w 754"/>
                    <a:gd name="T65" fmla="*/ 242 h 600"/>
                    <a:gd name="T66" fmla="*/ 197 w 754"/>
                    <a:gd name="T67" fmla="*/ 228 h 600"/>
                    <a:gd name="T68" fmla="*/ 181 w 754"/>
                    <a:gd name="T69" fmla="*/ 235 h 600"/>
                    <a:gd name="T70" fmla="*/ 159 w 754"/>
                    <a:gd name="T71" fmla="*/ 243 h 600"/>
                    <a:gd name="T72" fmla="*/ 128 w 754"/>
                    <a:gd name="T73" fmla="*/ 251 h 600"/>
                    <a:gd name="T74" fmla="*/ 98 w 754"/>
                    <a:gd name="T75" fmla="*/ 236 h 600"/>
                    <a:gd name="T76" fmla="*/ 66 w 754"/>
                    <a:gd name="T77" fmla="*/ 234 h 600"/>
                    <a:gd name="T78" fmla="*/ 68 w 754"/>
                    <a:gd name="T79" fmla="*/ 211 h 600"/>
                    <a:gd name="T80" fmla="*/ 60 w 754"/>
                    <a:gd name="T81" fmla="*/ 192 h 600"/>
                    <a:gd name="T82" fmla="*/ 28 w 754"/>
                    <a:gd name="T83" fmla="*/ 174 h 600"/>
                    <a:gd name="T84" fmla="*/ 32 w 754"/>
                    <a:gd name="T85" fmla="*/ 152 h 600"/>
                    <a:gd name="T86" fmla="*/ 15 w 754"/>
                    <a:gd name="T87" fmla="*/ 131 h 600"/>
                    <a:gd name="T88" fmla="*/ 4 w 754"/>
                    <a:gd name="T89" fmla="*/ 96 h 600"/>
                    <a:gd name="T90" fmla="*/ 23 w 754"/>
                    <a:gd name="T91" fmla="*/ 82 h 600"/>
                    <a:gd name="T92" fmla="*/ 39 w 754"/>
                    <a:gd name="T93" fmla="*/ 72 h 600"/>
                    <a:gd name="T94" fmla="*/ 38 w 754"/>
                    <a:gd name="T95" fmla="*/ 56 h 600"/>
                    <a:gd name="T96" fmla="*/ 44 w 754"/>
                    <a:gd name="T97" fmla="*/ 20 h 600"/>
                    <a:gd name="T98" fmla="*/ 90 w 754"/>
                    <a:gd name="T99" fmla="*/ 13 h 600"/>
                    <a:gd name="T100" fmla="*/ 175 w 754"/>
                    <a:gd name="T101" fmla="*/ 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4" h="600">
                      <a:moveTo>
                        <a:pt x="228" y="0"/>
                      </a:moveTo>
                      <a:lnTo>
                        <a:pt x="243" y="3"/>
                      </a:lnTo>
                      <a:lnTo>
                        <a:pt x="263" y="19"/>
                      </a:lnTo>
                      <a:lnTo>
                        <a:pt x="260" y="25"/>
                      </a:lnTo>
                      <a:lnTo>
                        <a:pt x="266" y="34"/>
                      </a:lnTo>
                      <a:lnTo>
                        <a:pt x="266" y="41"/>
                      </a:lnTo>
                      <a:lnTo>
                        <a:pt x="263" y="49"/>
                      </a:lnTo>
                      <a:lnTo>
                        <a:pt x="258" y="55"/>
                      </a:lnTo>
                      <a:lnTo>
                        <a:pt x="239" y="68"/>
                      </a:lnTo>
                      <a:lnTo>
                        <a:pt x="238" y="72"/>
                      </a:lnTo>
                      <a:lnTo>
                        <a:pt x="203" y="94"/>
                      </a:lnTo>
                      <a:lnTo>
                        <a:pt x="204" y="117"/>
                      </a:lnTo>
                      <a:lnTo>
                        <a:pt x="214" y="137"/>
                      </a:lnTo>
                      <a:lnTo>
                        <a:pt x="229" y="147"/>
                      </a:lnTo>
                      <a:lnTo>
                        <a:pt x="267" y="164"/>
                      </a:lnTo>
                      <a:lnTo>
                        <a:pt x="279" y="174"/>
                      </a:lnTo>
                      <a:lnTo>
                        <a:pt x="312" y="187"/>
                      </a:lnTo>
                      <a:lnTo>
                        <a:pt x="347" y="208"/>
                      </a:lnTo>
                      <a:lnTo>
                        <a:pt x="388" y="221"/>
                      </a:lnTo>
                      <a:lnTo>
                        <a:pt x="394" y="226"/>
                      </a:lnTo>
                      <a:lnTo>
                        <a:pt x="402" y="227"/>
                      </a:lnTo>
                      <a:lnTo>
                        <a:pt x="403" y="230"/>
                      </a:lnTo>
                      <a:lnTo>
                        <a:pt x="407" y="228"/>
                      </a:lnTo>
                      <a:lnTo>
                        <a:pt x="408" y="231"/>
                      </a:lnTo>
                      <a:lnTo>
                        <a:pt x="426" y="238"/>
                      </a:lnTo>
                      <a:lnTo>
                        <a:pt x="453" y="248"/>
                      </a:lnTo>
                      <a:lnTo>
                        <a:pt x="493" y="273"/>
                      </a:lnTo>
                      <a:lnTo>
                        <a:pt x="508" y="292"/>
                      </a:lnTo>
                      <a:lnTo>
                        <a:pt x="516" y="296"/>
                      </a:lnTo>
                      <a:lnTo>
                        <a:pt x="535" y="313"/>
                      </a:lnTo>
                      <a:lnTo>
                        <a:pt x="584" y="333"/>
                      </a:lnTo>
                      <a:lnTo>
                        <a:pt x="609" y="350"/>
                      </a:lnTo>
                      <a:lnTo>
                        <a:pt x="632" y="353"/>
                      </a:lnTo>
                      <a:lnTo>
                        <a:pt x="637" y="361"/>
                      </a:lnTo>
                      <a:lnTo>
                        <a:pt x="635" y="364"/>
                      </a:lnTo>
                      <a:lnTo>
                        <a:pt x="649" y="365"/>
                      </a:lnTo>
                      <a:lnTo>
                        <a:pt x="648" y="369"/>
                      </a:lnTo>
                      <a:lnTo>
                        <a:pt x="654" y="377"/>
                      </a:lnTo>
                      <a:lnTo>
                        <a:pt x="652" y="385"/>
                      </a:lnTo>
                      <a:lnTo>
                        <a:pt x="662" y="397"/>
                      </a:lnTo>
                      <a:lnTo>
                        <a:pt x="671" y="406"/>
                      </a:lnTo>
                      <a:lnTo>
                        <a:pt x="696" y="419"/>
                      </a:lnTo>
                      <a:lnTo>
                        <a:pt x="733" y="460"/>
                      </a:lnTo>
                      <a:lnTo>
                        <a:pt x="742" y="479"/>
                      </a:lnTo>
                      <a:lnTo>
                        <a:pt x="741" y="486"/>
                      </a:lnTo>
                      <a:lnTo>
                        <a:pt x="748" y="501"/>
                      </a:lnTo>
                      <a:lnTo>
                        <a:pt x="753" y="504"/>
                      </a:lnTo>
                      <a:lnTo>
                        <a:pt x="751" y="507"/>
                      </a:lnTo>
                      <a:lnTo>
                        <a:pt x="754" y="514"/>
                      </a:lnTo>
                      <a:lnTo>
                        <a:pt x="747" y="520"/>
                      </a:lnTo>
                      <a:lnTo>
                        <a:pt x="745" y="530"/>
                      </a:lnTo>
                      <a:lnTo>
                        <a:pt x="737" y="535"/>
                      </a:lnTo>
                      <a:lnTo>
                        <a:pt x="730" y="549"/>
                      </a:lnTo>
                      <a:lnTo>
                        <a:pt x="727" y="567"/>
                      </a:lnTo>
                      <a:lnTo>
                        <a:pt x="727" y="592"/>
                      </a:lnTo>
                      <a:lnTo>
                        <a:pt x="722" y="598"/>
                      </a:lnTo>
                      <a:lnTo>
                        <a:pt x="717" y="600"/>
                      </a:lnTo>
                      <a:lnTo>
                        <a:pt x="702" y="588"/>
                      </a:lnTo>
                      <a:lnTo>
                        <a:pt x="681" y="583"/>
                      </a:lnTo>
                      <a:lnTo>
                        <a:pt x="654" y="561"/>
                      </a:lnTo>
                      <a:lnTo>
                        <a:pt x="643" y="542"/>
                      </a:lnTo>
                      <a:lnTo>
                        <a:pt x="648" y="540"/>
                      </a:lnTo>
                      <a:lnTo>
                        <a:pt x="647" y="532"/>
                      </a:lnTo>
                      <a:lnTo>
                        <a:pt x="639" y="527"/>
                      </a:lnTo>
                      <a:lnTo>
                        <a:pt x="645" y="523"/>
                      </a:lnTo>
                      <a:lnTo>
                        <a:pt x="647" y="513"/>
                      </a:lnTo>
                      <a:lnTo>
                        <a:pt x="628" y="489"/>
                      </a:lnTo>
                      <a:lnTo>
                        <a:pt x="629" y="481"/>
                      </a:lnTo>
                      <a:lnTo>
                        <a:pt x="625" y="472"/>
                      </a:lnTo>
                      <a:lnTo>
                        <a:pt x="614" y="463"/>
                      </a:lnTo>
                      <a:lnTo>
                        <a:pt x="578" y="458"/>
                      </a:lnTo>
                      <a:lnTo>
                        <a:pt x="542" y="461"/>
                      </a:lnTo>
                      <a:lnTo>
                        <a:pt x="528" y="451"/>
                      </a:lnTo>
                      <a:lnTo>
                        <a:pt x="518" y="450"/>
                      </a:lnTo>
                      <a:lnTo>
                        <a:pt x="482" y="429"/>
                      </a:lnTo>
                      <a:lnTo>
                        <a:pt x="477" y="429"/>
                      </a:lnTo>
                      <a:lnTo>
                        <a:pt x="479" y="426"/>
                      </a:lnTo>
                      <a:lnTo>
                        <a:pt x="486" y="422"/>
                      </a:lnTo>
                      <a:lnTo>
                        <a:pt x="487" y="416"/>
                      </a:lnTo>
                      <a:lnTo>
                        <a:pt x="482" y="410"/>
                      </a:lnTo>
                      <a:lnTo>
                        <a:pt x="473" y="410"/>
                      </a:lnTo>
                      <a:lnTo>
                        <a:pt x="470" y="404"/>
                      </a:lnTo>
                      <a:lnTo>
                        <a:pt x="458" y="399"/>
                      </a:lnTo>
                      <a:lnTo>
                        <a:pt x="443" y="402"/>
                      </a:lnTo>
                      <a:lnTo>
                        <a:pt x="429" y="409"/>
                      </a:lnTo>
                      <a:lnTo>
                        <a:pt x="413" y="422"/>
                      </a:lnTo>
                      <a:lnTo>
                        <a:pt x="405" y="437"/>
                      </a:lnTo>
                      <a:lnTo>
                        <a:pt x="405" y="437"/>
                      </a:lnTo>
                      <a:lnTo>
                        <a:pt x="402" y="429"/>
                      </a:lnTo>
                      <a:lnTo>
                        <a:pt x="395" y="423"/>
                      </a:lnTo>
                      <a:lnTo>
                        <a:pt x="393" y="416"/>
                      </a:lnTo>
                      <a:lnTo>
                        <a:pt x="386" y="412"/>
                      </a:lnTo>
                      <a:lnTo>
                        <a:pt x="378" y="414"/>
                      </a:lnTo>
                      <a:lnTo>
                        <a:pt x="375" y="410"/>
                      </a:lnTo>
                      <a:lnTo>
                        <a:pt x="379" y="402"/>
                      </a:lnTo>
                      <a:lnTo>
                        <a:pt x="374" y="398"/>
                      </a:lnTo>
                      <a:lnTo>
                        <a:pt x="376" y="395"/>
                      </a:lnTo>
                      <a:lnTo>
                        <a:pt x="372" y="390"/>
                      </a:lnTo>
                      <a:lnTo>
                        <a:pt x="374" y="378"/>
                      </a:lnTo>
                      <a:lnTo>
                        <a:pt x="376" y="376"/>
                      </a:lnTo>
                      <a:lnTo>
                        <a:pt x="373" y="368"/>
                      </a:lnTo>
                      <a:lnTo>
                        <a:pt x="376" y="353"/>
                      </a:lnTo>
                      <a:lnTo>
                        <a:pt x="371" y="347"/>
                      </a:lnTo>
                      <a:lnTo>
                        <a:pt x="375" y="345"/>
                      </a:lnTo>
                      <a:lnTo>
                        <a:pt x="364" y="336"/>
                      </a:lnTo>
                      <a:lnTo>
                        <a:pt x="362" y="339"/>
                      </a:lnTo>
                      <a:lnTo>
                        <a:pt x="357" y="336"/>
                      </a:lnTo>
                      <a:lnTo>
                        <a:pt x="356" y="332"/>
                      </a:lnTo>
                      <a:lnTo>
                        <a:pt x="352" y="335"/>
                      </a:lnTo>
                      <a:lnTo>
                        <a:pt x="345" y="332"/>
                      </a:lnTo>
                      <a:lnTo>
                        <a:pt x="345" y="339"/>
                      </a:lnTo>
                      <a:lnTo>
                        <a:pt x="341" y="334"/>
                      </a:lnTo>
                      <a:lnTo>
                        <a:pt x="337" y="335"/>
                      </a:lnTo>
                      <a:lnTo>
                        <a:pt x="337" y="342"/>
                      </a:lnTo>
                      <a:lnTo>
                        <a:pt x="329" y="332"/>
                      </a:lnTo>
                      <a:lnTo>
                        <a:pt x="315" y="349"/>
                      </a:lnTo>
                      <a:lnTo>
                        <a:pt x="309" y="347"/>
                      </a:lnTo>
                      <a:lnTo>
                        <a:pt x="306" y="340"/>
                      </a:lnTo>
                      <a:lnTo>
                        <a:pt x="278" y="315"/>
                      </a:lnTo>
                      <a:lnTo>
                        <a:pt x="267" y="289"/>
                      </a:lnTo>
                      <a:lnTo>
                        <a:pt x="258" y="286"/>
                      </a:lnTo>
                      <a:lnTo>
                        <a:pt x="249" y="294"/>
                      </a:lnTo>
                      <a:lnTo>
                        <a:pt x="243" y="288"/>
                      </a:lnTo>
                      <a:lnTo>
                        <a:pt x="219" y="278"/>
                      </a:lnTo>
                      <a:lnTo>
                        <a:pt x="217" y="273"/>
                      </a:lnTo>
                      <a:lnTo>
                        <a:pt x="223" y="274"/>
                      </a:lnTo>
                      <a:lnTo>
                        <a:pt x="231" y="266"/>
                      </a:lnTo>
                      <a:lnTo>
                        <a:pt x="230" y="260"/>
                      </a:lnTo>
                      <a:lnTo>
                        <a:pt x="233" y="256"/>
                      </a:lnTo>
                      <a:lnTo>
                        <a:pt x="224" y="250"/>
                      </a:lnTo>
                      <a:lnTo>
                        <a:pt x="222" y="251"/>
                      </a:lnTo>
                      <a:lnTo>
                        <a:pt x="219" y="242"/>
                      </a:lnTo>
                      <a:lnTo>
                        <a:pt x="214" y="240"/>
                      </a:lnTo>
                      <a:lnTo>
                        <a:pt x="213" y="236"/>
                      </a:lnTo>
                      <a:lnTo>
                        <a:pt x="206" y="234"/>
                      </a:lnTo>
                      <a:lnTo>
                        <a:pt x="197" y="228"/>
                      </a:lnTo>
                      <a:lnTo>
                        <a:pt x="191" y="231"/>
                      </a:lnTo>
                      <a:lnTo>
                        <a:pt x="188" y="230"/>
                      </a:lnTo>
                      <a:lnTo>
                        <a:pt x="189" y="233"/>
                      </a:lnTo>
                      <a:lnTo>
                        <a:pt x="181" y="235"/>
                      </a:lnTo>
                      <a:lnTo>
                        <a:pt x="182" y="239"/>
                      </a:lnTo>
                      <a:lnTo>
                        <a:pt x="175" y="243"/>
                      </a:lnTo>
                      <a:lnTo>
                        <a:pt x="169" y="238"/>
                      </a:lnTo>
                      <a:lnTo>
                        <a:pt x="159" y="243"/>
                      </a:lnTo>
                      <a:lnTo>
                        <a:pt x="140" y="239"/>
                      </a:lnTo>
                      <a:lnTo>
                        <a:pt x="132" y="240"/>
                      </a:lnTo>
                      <a:lnTo>
                        <a:pt x="126" y="246"/>
                      </a:lnTo>
                      <a:lnTo>
                        <a:pt x="128" y="251"/>
                      </a:lnTo>
                      <a:lnTo>
                        <a:pt x="128" y="251"/>
                      </a:lnTo>
                      <a:lnTo>
                        <a:pt x="113" y="244"/>
                      </a:lnTo>
                      <a:lnTo>
                        <a:pt x="106" y="244"/>
                      </a:lnTo>
                      <a:lnTo>
                        <a:pt x="98" y="236"/>
                      </a:lnTo>
                      <a:lnTo>
                        <a:pt x="91" y="242"/>
                      </a:lnTo>
                      <a:lnTo>
                        <a:pt x="80" y="236"/>
                      </a:lnTo>
                      <a:lnTo>
                        <a:pt x="75" y="240"/>
                      </a:lnTo>
                      <a:lnTo>
                        <a:pt x="66" y="234"/>
                      </a:lnTo>
                      <a:lnTo>
                        <a:pt x="63" y="227"/>
                      </a:lnTo>
                      <a:lnTo>
                        <a:pt x="57" y="224"/>
                      </a:lnTo>
                      <a:lnTo>
                        <a:pt x="60" y="216"/>
                      </a:lnTo>
                      <a:lnTo>
                        <a:pt x="68" y="211"/>
                      </a:lnTo>
                      <a:lnTo>
                        <a:pt x="65" y="200"/>
                      </a:lnTo>
                      <a:lnTo>
                        <a:pt x="72" y="196"/>
                      </a:lnTo>
                      <a:lnTo>
                        <a:pt x="66" y="191"/>
                      </a:lnTo>
                      <a:lnTo>
                        <a:pt x="60" y="192"/>
                      </a:lnTo>
                      <a:lnTo>
                        <a:pt x="56" y="186"/>
                      </a:lnTo>
                      <a:lnTo>
                        <a:pt x="42" y="186"/>
                      </a:lnTo>
                      <a:lnTo>
                        <a:pt x="41" y="178"/>
                      </a:lnTo>
                      <a:lnTo>
                        <a:pt x="28" y="174"/>
                      </a:lnTo>
                      <a:lnTo>
                        <a:pt x="26" y="162"/>
                      </a:lnTo>
                      <a:lnTo>
                        <a:pt x="29" y="157"/>
                      </a:lnTo>
                      <a:lnTo>
                        <a:pt x="34" y="157"/>
                      </a:lnTo>
                      <a:lnTo>
                        <a:pt x="32" y="152"/>
                      </a:lnTo>
                      <a:lnTo>
                        <a:pt x="36" y="149"/>
                      </a:lnTo>
                      <a:lnTo>
                        <a:pt x="35" y="146"/>
                      </a:lnTo>
                      <a:lnTo>
                        <a:pt x="22" y="142"/>
                      </a:lnTo>
                      <a:lnTo>
                        <a:pt x="15" y="131"/>
                      </a:lnTo>
                      <a:lnTo>
                        <a:pt x="15" y="131"/>
                      </a:lnTo>
                      <a:lnTo>
                        <a:pt x="7" y="121"/>
                      </a:lnTo>
                      <a:lnTo>
                        <a:pt x="1" y="118"/>
                      </a:lnTo>
                      <a:lnTo>
                        <a:pt x="4" y="96"/>
                      </a:lnTo>
                      <a:lnTo>
                        <a:pt x="0" y="93"/>
                      </a:lnTo>
                      <a:lnTo>
                        <a:pt x="5" y="85"/>
                      </a:lnTo>
                      <a:lnTo>
                        <a:pt x="18" y="92"/>
                      </a:lnTo>
                      <a:lnTo>
                        <a:pt x="23" y="82"/>
                      </a:lnTo>
                      <a:lnTo>
                        <a:pt x="33" y="78"/>
                      </a:lnTo>
                      <a:lnTo>
                        <a:pt x="33" y="75"/>
                      </a:lnTo>
                      <a:lnTo>
                        <a:pt x="36" y="78"/>
                      </a:lnTo>
                      <a:lnTo>
                        <a:pt x="39" y="72"/>
                      </a:lnTo>
                      <a:lnTo>
                        <a:pt x="47" y="68"/>
                      </a:lnTo>
                      <a:lnTo>
                        <a:pt x="39" y="65"/>
                      </a:lnTo>
                      <a:lnTo>
                        <a:pt x="35" y="59"/>
                      </a:lnTo>
                      <a:lnTo>
                        <a:pt x="38" y="56"/>
                      </a:lnTo>
                      <a:lnTo>
                        <a:pt x="34" y="51"/>
                      </a:lnTo>
                      <a:lnTo>
                        <a:pt x="38" y="44"/>
                      </a:lnTo>
                      <a:lnTo>
                        <a:pt x="35" y="32"/>
                      </a:lnTo>
                      <a:lnTo>
                        <a:pt x="44" y="20"/>
                      </a:lnTo>
                      <a:lnTo>
                        <a:pt x="43" y="6"/>
                      </a:lnTo>
                      <a:lnTo>
                        <a:pt x="43" y="6"/>
                      </a:lnTo>
                      <a:lnTo>
                        <a:pt x="85" y="9"/>
                      </a:lnTo>
                      <a:lnTo>
                        <a:pt x="90" y="13"/>
                      </a:lnTo>
                      <a:lnTo>
                        <a:pt x="103" y="13"/>
                      </a:lnTo>
                      <a:lnTo>
                        <a:pt x="144" y="6"/>
                      </a:lnTo>
                      <a:lnTo>
                        <a:pt x="158" y="10"/>
                      </a:lnTo>
                      <a:lnTo>
                        <a:pt x="175" y="9"/>
                      </a:lnTo>
                      <a:lnTo>
                        <a:pt x="228"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2" name="Sardinia" descr="{&quot;Key&quot;:&quot;sardinia&quot;,&quot;Name&quot;:&quot;Sardinia&quot;,&quot;Value&quot;:1.0,&quot;Formula&quot;:&quot;&quot;,&quot;Text&quot;:&quot;&quot;,&quot;OfficeApplication&quot;:1,&quot;HasValue&quot;:true}">
                  <a:extLst>
                    <a:ext uri="{FF2B5EF4-FFF2-40B4-BE49-F238E27FC236}">
                      <a16:creationId xmlns:a16="http://schemas.microsoft.com/office/drawing/2014/main" id="{7FA0C4FA-649A-4683-B162-3EA2E323D83A}"/>
                    </a:ext>
                  </a:extLst>
                </p:cNvPr>
                <p:cNvSpPr>
                  <a:spLocks noEditPoints="1"/>
                </p:cNvSpPr>
                <p:nvPr/>
              </p:nvSpPr>
              <p:spPr bwMode="auto">
                <a:xfrm>
                  <a:off x="3132138" y="3835401"/>
                  <a:ext cx="565150" cy="1046163"/>
                </a:xfrm>
                <a:custGeom>
                  <a:avLst/>
                  <a:gdLst>
                    <a:gd name="T0" fmla="*/ 65 w 356"/>
                    <a:gd name="T1" fmla="*/ 631 h 659"/>
                    <a:gd name="T2" fmla="*/ 36 w 356"/>
                    <a:gd name="T3" fmla="*/ 573 h 659"/>
                    <a:gd name="T4" fmla="*/ 18 w 356"/>
                    <a:gd name="T5" fmla="*/ 583 h 659"/>
                    <a:gd name="T6" fmla="*/ 328 w 356"/>
                    <a:gd name="T7" fmla="*/ 106 h 659"/>
                    <a:gd name="T8" fmla="*/ 17 w 356"/>
                    <a:gd name="T9" fmla="*/ 83 h 659"/>
                    <a:gd name="T10" fmla="*/ 45 w 356"/>
                    <a:gd name="T11" fmla="*/ 49 h 659"/>
                    <a:gd name="T12" fmla="*/ 24 w 356"/>
                    <a:gd name="T13" fmla="*/ 67 h 659"/>
                    <a:gd name="T14" fmla="*/ 18 w 356"/>
                    <a:gd name="T15" fmla="*/ 68 h 659"/>
                    <a:gd name="T16" fmla="*/ 30 w 356"/>
                    <a:gd name="T17" fmla="*/ 45 h 659"/>
                    <a:gd name="T18" fmla="*/ 283 w 356"/>
                    <a:gd name="T19" fmla="*/ 23 h 659"/>
                    <a:gd name="T20" fmla="*/ 258 w 356"/>
                    <a:gd name="T21" fmla="*/ 7 h 659"/>
                    <a:gd name="T22" fmla="*/ 237 w 356"/>
                    <a:gd name="T23" fmla="*/ 19 h 659"/>
                    <a:gd name="T24" fmla="*/ 261 w 356"/>
                    <a:gd name="T25" fmla="*/ 25 h 659"/>
                    <a:gd name="T26" fmla="*/ 276 w 356"/>
                    <a:gd name="T27" fmla="*/ 37 h 659"/>
                    <a:gd name="T28" fmla="*/ 292 w 356"/>
                    <a:gd name="T29" fmla="*/ 31 h 659"/>
                    <a:gd name="T30" fmla="*/ 302 w 356"/>
                    <a:gd name="T31" fmla="*/ 42 h 659"/>
                    <a:gd name="T32" fmla="*/ 296 w 356"/>
                    <a:gd name="T33" fmla="*/ 58 h 659"/>
                    <a:gd name="T34" fmla="*/ 300 w 356"/>
                    <a:gd name="T35" fmla="*/ 64 h 659"/>
                    <a:gd name="T36" fmla="*/ 307 w 356"/>
                    <a:gd name="T37" fmla="*/ 68 h 659"/>
                    <a:gd name="T38" fmla="*/ 307 w 356"/>
                    <a:gd name="T39" fmla="*/ 83 h 659"/>
                    <a:gd name="T40" fmla="*/ 292 w 356"/>
                    <a:gd name="T41" fmla="*/ 97 h 659"/>
                    <a:gd name="T42" fmla="*/ 312 w 356"/>
                    <a:gd name="T43" fmla="*/ 96 h 659"/>
                    <a:gd name="T44" fmla="*/ 325 w 356"/>
                    <a:gd name="T45" fmla="*/ 113 h 659"/>
                    <a:gd name="T46" fmla="*/ 328 w 356"/>
                    <a:gd name="T47" fmla="*/ 128 h 659"/>
                    <a:gd name="T48" fmla="*/ 341 w 356"/>
                    <a:gd name="T49" fmla="*/ 166 h 659"/>
                    <a:gd name="T50" fmla="*/ 356 w 356"/>
                    <a:gd name="T51" fmla="*/ 206 h 659"/>
                    <a:gd name="T52" fmla="*/ 319 w 356"/>
                    <a:gd name="T53" fmla="*/ 310 h 659"/>
                    <a:gd name="T54" fmla="*/ 328 w 356"/>
                    <a:gd name="T55" fmla="*/ 366 h 659"/>
                    <a:gd name="T56" fmla="*/ 322 w 356"/>
                    <a:gd name="T57" fmla="*/ 410 h 659"/>
                    <a:gd name="T58" fmla="*/ 318 w 356"/>
                    <a:gd name="T59" fmla="*/ 497 h 659"/>
                    <a:gd name="T60" fmla="*/ 304 w 356"/>
                    <a:gd name="T61" fmla="*/ 551 h 659"/>
                    <a:gd name="T62" fmla="*/ 292 w 356"/>
                    <a:gd name="T63" fmla="*/ 592 h 659"/>
                    <a:gd name="T64" fmla="*/ 274 w 356"/>
                    <a:gd name="T65" fmla="*/ 590 h 659"/>
                    <a:gd name="T66" fmla="*/ 204 w 356"/>
                    <a:gd name="T67" fmla="*/ 565 h 659"/>
                    <a:gd name="T68" fmla="*/ 186 w 356"/>
                    <a:gd name="T69" fmla="*/ 627 h 659"/>
                    <a:gd name="T70" fmla="*/ 143 w 356"/>
                    <a:gd name="T71" fmla="*/ 650 h 659"/>
                    <a:gd name="T72" fmla="*/ 111 w 356"/>
                    <a:gd name="T73" fmla="*/ 646 h 659"/>
                    <a:gd name="T74" fmla="*/ 108 w 356"/>
                    <a:gd name="T75" fmla="*/ 650 h 659"/>
                    <a:gd name="T76" fmla="*/ 83 w 356"/>
                    <a:gd name="T77" fmla="*/ 606 h 659"/>
                    <a:gd name="T78" fmla="*/ 63 w 356"/>
                    <a:gd name="T79" fmla="*/ 593 h 659"/>
                    <a:gd name="T80" fmla="*/ 63 w 356"/>
                    <a:gd name="T81" fmla="*/ 544 h 659"/>
                    <a:gd name="T82" fmla="*/ 58 w 356"/>
                    <a:gd name="T83" fmla="*/ 509 h 659"/>
                    <a:gd name="T84" fmla="*/ 70 w 356"/>
                    <a:gd name="T85" fmla="*/ 459 h 659"/>
                    <a:gd name="T86" fmla="*/ 65 w 356"/>
                    <a:gd name="T87" fmla="*/ 417 h 659"/>
                    <a:gd name="T88" fmla="*/ 86 w 356"/>
                    <a:gd name="T89" fmla="*/ 406 h 659"/>
                    <a:gd name="T90" fmla="*/ 55 w 356"/>
                    <a:gd name="T91" fmla="*/ 376 h 659"/>
                    <a:gd name="T92" fmla="*/ 58 w 356"/>
                    <a:gd name="T93" fmla="*/ 340 h 659"/>
                    <a:gd name="T94" fmla="*/ 73 w 356"/>
                    <a:gd name="T95" fmla="*/ 272 h 659"/>
                    <a:gd name="T96" fmla="*/ 56 w 356"/>
                    <a:gd name="T97" fmla="*/ 238 h 659"/>
                    <a:gd name="T98" fmla="*/ 23 w 356"/>
                    <a:gd name="T99" fmla="*/ 194 h 659"/>
                    <a:gd name="T100" fmla="*/ 5 w 356"/>
                    <a:gd name="T101" fmla="*/ 192 h 659"/>
                    <a:gd name="T102" fmla="*/ 8 w 356"/>
                    <a:gd name="T103" fmla="*/ 160 h 659"/>
                    <a:gd name="T104" fmla="*/ 19 w 356"/>
                    <a:gd name="T105" fmla="*/ 107 h 659"/>
                    <a:gd name="T106" fmla="*/ 38 w 356"/>
                    <a:gd name="T107" fmla="*/ 118 h 659"/>
                    <a:gd name="T108" fmla="*/ 118 w 356"/>
                    <a:gd name="T109" fmla="*/ 99 h 659"/>
                    <a:gd name="T110" fmla="*/ 185 w 356"/>
                    <a:gd name="T111" fmla="*/ 40 h 659"/>
                    <a:gd name="T112" fmla="*/ 215 w 356"/>
                    <a:gd name="T113" fmla="*/ 32 h 659"/>
                    <a:gd name="T114" fmla="*/ 213 w 356"/>
                    <a:gd name="T115" fmla="*/ 6 h 659"/>
                    <a:gd name="T116" fmla="*/ 270 w 356"/>
                    <a:gd name="T117" fmla="*/ 0 h 659"/>
                    <a:gd name="T118" fmla="*/ 267 w 356"/>
                    <a:gd name="T119" fmla="*/ 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659">
                      <a:moveTo>
                        <a:pt x="49" y="592"/>
                      </a:moveTo>
                      <a:lnTo>
                        <a:pt x="51" y="596"/>
                      </a:lnTo>
                      <a:lnTo>
                        <a:pt x="61" y="593"/>
                      </a:lnTo>
                      <a:lnTo>
                        <a:pt x="70" y="607"/>
                      </a:lnTo>
                      <a:lnTo>
                        <a:pt x="65" y="631"/>
                      </a:lnTo>
                      <a:lnTo>
                        <a:pt x="59" y="634"/>
                      </a:lnTo>
                      <a:lnTo>
                        <a:pt x="47" y="612"/>
                      </a:lnTo>
                      <a:lnTo>
                        <a:pt x="44" y="601"/>
                      </a:lnTo>
                      <a:lnTo>
                        <a:pt x="49" y="592"/>
                      </a:lnTo>
                      <a:close/>
                      <a:moveTo>
                        <a:pt x="36" y="573"/>
                      </a:moveTo>
                      <a:lnTo>
                        <a:pt x="36" y="596"/>
                      </a:lnTo>
                      <a:lnTo>
                        <a:pt x="29" y="597"/>
                      </a:lnTo>
                      <a:lnTo>
                        <a:pt x="24" y="593"/>
                      </a:lnTo>
                      <a:lnTo>
                        <a:pt x="24" y="587"/>
                      </a:lnTo>
                      <a:lnTo>
                        <a:pt x="18" y="583"/>
                      </a:lnTo>
                      <a:lnTo>
                        <a:pt x="27" y="573"/>
                      </a:lnTo>
                      <a:lnTo>
                        <a:pt x="36" y="573"/>
                      </a:lnTo>
                      <a:close/>
                      <a:moveTo>
                        <a:pt x="336" y="97"/>
                      </a:moveTo>
                      <a:lnTo>
                        <a:pt x="338" y="99"/>
                      </a:lnTo>
                      <a:lnTo>
                        <a:pt x="328" y="106"/>
                      </a:lnTo>
                      <a:lnTo>
                        <a:pt x="325" y="104"/>
                      </a:lnTo>
                      <a:lnTo>
                        <a:pt x="337" y="95"/>
                      </a:lnTo>
                      <a:lnTo>
                        <a:pt x="336" y="97"/>
                      </a:lnTo>
                      <a:close/>
                      <a:moveTo>
                        <a:pt x="20" y="81"/>
                      </a:moveTo>
                      <a:lnTo>
                        <a:pt x="17" y="83"/>
                      </a:lnTo>
                      <a:lnTo>
                        <a:pt x="17" y="79"/>
                      </a:lnTo>
                      <a:lnTo>
                        <a:pt x="20" y="81"/>
                      </a:lnTo>
                      <a:close/>
                      <a:moveTo>
                        <a:pt x="39" y="41"/>
                      </a:moveTo>
                      <a:lnTo>
                        <a:pt x="40" y="46"/>
                      </a:lnTo>
                      <a:lnTo>
                        <a:pt x="45" y="49"/>
                      </a:lnTo>
                      <a:lnTo>
                        <a:pt x="42" y="53"/>
                      </a:lnTo>
                      <a:lnTo>
                        <a:pt x="41" y="61"/>
                      </a:lnTo>
                      <a:lnTo>
                        <a:pt x="30" y="56"/>
                      </a:lnTo>
                      <a:lnTo>
                        <a:pt x="22" y="68"/>
                      </a:lnTo>
                      <a:lnTo>
                        <a:pt x="24" y="67"/>
                      </a:lnTo>
                      <a:lnTo>
                        <a:pt x="28" y="74"/>
                      </a:lnTo>
                      <a:lnTo>
                        <a:pt x="26" y="79"/>
                      </a:lnTo>
                      <a:lnTo>
                        <a:pt x="16" y="78"/>
                      </a:lnTo>
                      <a:lnTo>
                        <a:pt x="20" y="68"/>
                      </a:lnTo>
                      <a:lnTo>
                        <a:pt x="18" y="68"/>
                      </a:lnTo>
                      <a:lnTo>
                        <a:pt x="19" y="63"/>
                      </a:lnTo>
                      <a:lnTo>
                        <a:pt x="24" y="61"/>
                      </a:lnTo>
                      <a:lnTo>
                        <a:pt x="28" y="54"/>
                      </a:lnTo>
                      <a:lnTo>
                        <a:pt x="32" y="54"/>
                      </a:lnTo>
                      <a:lnTo>
                        <a:pt x="30" y="45"/>
                      </a:lnTo>
                      <a:lnTo>
                        <a:pt x="39" y="41"/>
                      </a:lnTo>
                      <a:close/>
                      <a:moveTo>
                        <a:pt x="281" y="7"/>
                      </a:moveTo>
                      <a:lnTo>
                        <a:pt x="284" y="14"/>
                      </a:lnTo>
                      <a:lnTo>
                        <a:pt x="279" y="22"/>
                      </a:lnTo>
                      <a:lnTo>
                        <a:pt x="283" y="23"/>
                      </a:lnTo>
                      <a:lnTo>
                        <a:pt x="274" y="25"/>
                      </a:lnTo>
                      <a:lnTo>
                        <a:pt x="278" y="6"/>
                      </a:lnTo>
                      <a:lnTo>
                        <a:pt x="281" y="7"/>
                      </a:lnTo>
                      <a:close/>
                      <a:moveTo>
                        <a:pt x="254" y="4"/>
                      </a:moveTo>
                      <a:lnTo>
                        <a:pt x="258" y="7"/>
                      </a:lnTo>
                      <a:lnTo>
                        <a:pt x="254" y="11"/>
                      </a:lnTo>
                      <a:lnTo>
                        <a:pt x="254" y="4"/>
                      </a:lnTo>
                      <a:close/>
                      <a:moveTo>
                        <a:pt x="230" y="3"/>
                      </a:moveTo>
                      <a:lnTo>
                        <a:pt x="240" y="11"/>
                      </a:lnTo>
                      <a:lnTo>
                        <a:pt x="237" y="19"/>
                      </a:lnTo>
                      <a:lnTo>
                        <a:pt x="242" y="24"/>
                      </a:lnTo>
                      <a:lnTo>
                        <a:pt x="253" y="23"/>
                      </a:lnTo>
                      <a:lnTo>
                        <a:pt x="254" y="18"/>
                      </a:lnTo>
                      <a:lnTo>
                        <a:pt x="259" y="17"/>
                      </a:lnTo>
                      <a:lnTo>
                        <a:pt x="261" y="25"/>
                      </a:lnTo>
                      <a:lnTo>
                        <a:pt x="263" y="25"/>
                      </a:lnTo>
                      <a:lnTo>
                        <a:pt x="271" y="25"/>
                      </a:lnTo>
                      <a:lnTo>
                        <a:pt x="267" y="30"/>
                      </a:lnTo>
                      <a:lnTo>
                        <a:pt x="272" y="31"/>
                      </a:lnTo>
                      <a:lnTo>
                        <a:pt x="276" y="37"/>
                      </a:lnTo>
                      <a:lnTo>
                        <a:pt x="275" y="49"/>
                      </a:lnTo>
                      <a:lnTo>
                        <a:pt x="281" y="39"/>
                      </a:lnTo>
                      <a:lnTo>
                        <a:pt x="280" y="35"/>
                      </a:lnTo>
                      <a:lnTo>
                        <a:pt x="291" y="35"/>
                      </a:lnTo>
                      <a:lnTo>
                        <a:pt x="292" y="31"/>
                      </a:lnTo>
                      <a:lnTo>
                        <a:pt x="296" y="36"/>
                      </a:lnTo>
                      <a:lnTo>
                        <a:pt x="293" y="37"/>
                      </a:lnTo>
                      <a:lnTo>
                        <a:pt x="297" y="37"/>
                      </a:lnTo>
                      <a:lnTo>
                        <a:pt x="296" y="42"/>
                      </a:lnTo>
                      <a:lnTo>
                        <a:pt x="302" y="42"/>
                      </a:lnTo>
                      <a:lnTo>
                        <a:pt x="303" y="47"/>
                      </a:lnTo>
                      <a:lnTo>
                        <a:pt x="299" y="54"/>
                      </a:lnTo>
                      <a:lnTo>
                        <a:pt x="296" y="51"/>
                      </a:lnTo>
                      <a:lnTo>
                        <a:pt x="295" y="52"/>
                      </a:lnTo>
                      <a:lnTo>
                        <a:pt x="296" y="58"/>
                      </a:lnTo>
                      <a:lnTo>
                        <a:pt x="293" y="60"/>
                      </a:lnTo>
                      <a:lnTo>
                        <a:pt x="290" y="72"/>
                      </a:lnTo>
                      <a:lnTo>
                        <a:pt x="293" y="72"/>
                      </a:lnTo>
                      <a:lnTo>
                        <a:pt x="293" y="67"/>
                      </a:lnTo>
                      <a:lnTo>
                        <a:pt x="300" y="64"/>
                      </a:lnTo>
                      <a:lnTo>
                        <a:pt x="298" y="73"/>
                      </a:lnTo>
                      <a:lnTo>
                        <a:pt x="304" y="74"/>
                      </a:lnTo>
                      <a:lnTo>
                        <a:pt x="303" y="70"/>
                      </a:lnTo>
                      <a:lnTo>
                        <a:pt x="305" y="72"/>
                      </a:lnTo>
                      <a:lnTo>
                        <a:pt x="307" y="68"/>
                      </a:lnTo>
                      <a:lnTo>
                        <a:pt x="321" y="76"/>
                      </a:lnTo>
                      <a:lnTo>
                        <a:pt x="319" y="79"/>
                      </a:lnTo>
                      <a:lnTo>
                        <a:pt x="310" y="74"/>
                      </a:lnTo>
                      <a:lnTo>
                        <a:pt x="304" y="79"/>
                      </a:lnTo>
                      <a:lnTo>
                        <a:pt x="307" y="83"/>
                      </a:lnTo>
                      <a:lnTo>
                        <a:pt x="302" y="91"/>
                      </a:lnTo>
                      <a:lnTo>
                        <a:pt x="303" y="95"/>
                      </a:lnTo>
                      <a:lnTo>
                        <a:pt x="292" y="93"/>
                      </a:lnTo>
                      <a:lnTo>
                        <a:pt x="287" y="95"/>
                      </a:lnTo>
                      <a:lnTo>
                        <a:pt x="292" y="97"/>
                      </a:lnTo>
                      <a:lnTo>
                        <a:pt x="301" y="97"/>
                      </a:lnTo>
                      <a:lnTo>
                        <a:pt x="304" y="98"/>
                      </a:lnTo>
                      <a:lnTo>
                        <a:pt x="302" y="100"/>
                      </a:lnTo>
                      <a:lnTo>
                        <a:pt x="306" y="105"/>
                      </a:lnTo>
                      <a:lnTo>
                        <a:pt x="312" y="96"/>
                      </a:lnTo>
                      <a:lnTo>
                        <a:pt x="317" y="97"/>
                      </a:lnTo>
                      <a:lnTo>
                        <a:pt x="311" y="105"/>
                      </a:lnTo>
                      <a:lnTo>
                        <a:pt x="320" y="109"/>
                      </a:lnTo>
                      <a:lnTo>
                        <a:pt x="318" y="115"/>
                      </a:lnTo>
                      <a:lnTo>
                        <a:pt x="325" y="113"/>
                      </a:lnTo>
                      <a:lnTo>
                        <a:pt x="334" y="119"/>
                      </a:lnTo>
                      <a:lnTo>
                        <a:pt x="331" y="121"/>
                      </a:lnTo>
                      <a:lnTo>
                        <a:pt x="326" y="120"/>
                      </a:lnTo>
                      <a:lnTo>
                        <a:pt x="325" y="124"/>
                      </a:lnTo>
                      <a:lnTo>
                        <a:pt x="328" y="128"/>
                      </a:lnTo>
                      <a:lnTo>
                        <a:pt x="323" y="130"/>
                      </a:lnTo>
                      <a:lnTo>
                        <a:pt x="323" y="135"/>
                      </a:lnTo>
                      <a:lnTo>
                        <a:pt x="333" y="144"/>
                      </a:lnTo>
                      <a:lnTo>
                        <a:pt x="333" y="155"/>
                      </a:lnTo>
                      <a:lnTo>
                        <a:pt x="341" y="166"/>
                      </a:lnTo>
                      <a:lnTo>
                        <a:pt x="338" y="176"/>
                      </a:lnTo>
                      <a:lnTo>
                        <a:pt x="341" y="186"/>
                      </a:lnTo>
                      <a:lnTo>
                        <a:pt x="348" y="193"/>
                      </a:lnTo>
                      <a:lnTo>
                        <a:pt x="349" y="202"/>
                      </a:lnTo>
                      <a:lnTo>
                        <a:pt x="356" y="206"/>
                      </a:lnTo>
                      <a:lnTo>
                        <a:pt x="343" y="243"/>
                      </a:lnTo>
                      <a:lnTo>
                        <a:pt x="328" y="257"/>
                      </a:lnTo>
                      <a:lnTo>
                        <a:pt x="314" y="280"/>
                      </a:lnTo>
                      <a:lnTo>
                        <a:pt x="314" y="294"/>
                      </a:lnTo>
                      <a:lnTo>
                        <a:pt x="319" y="310"/>
                      </a:lnTo>
                      <a:lnTo>
                        <a:pt x="328" y="322"/>
                      </a:lnTo>
                      <a:lnTo>
                        <a:pt x="336" y="327"/>
                      </a:lnTo>
                      <a:lnTo>
                        <a:pt x="336" y="333"/>
                      </a:lnTo>
                      <a:lnTo>
                        <a:pt x="326" y="357"/>
                      </a:lnTo>
                      <a:lnTo>
                        <a:pt x="328" y="366"/>
                      </a:lnTo>
                      <a:lnTo>
                        <a:pt x="332" y="367"/>
                      </a:lnTo>
                      <a:lnTo>
                        <a:pt x="333" y="370"/>
                      </a:lnTo>
                      <a:lnTo>
                        <a:pt x="325" y="378"/>
                      </a:lnTo>
                      <a:lnTo>
                        <a:pt x="329" y="390"/>
                      </a:lnTo>
                      <a:lnTo>
                        <a:pt x="322" y="410"/>
                      </a:lnTo>
                      <a:lnTo>
                        <a:pt x="324" y="430"/>
                      </a:lnTo>
                      <a:lnTo>
                        <a:pt x="318" y="446"/>
                      </a:lnTo>
                      <a:lnTo>
                        <a:pt x="320" y="469"/>
                      </a:lnTo>
                      <a:lnTo>
                        <a:pt x="315" y="487"/>
                      </a:lnTo>
                      <a:lnTo>
                        <a:pt x="318" y="497"/>
                      </a:lnTo>
                      <a:lnTo>
                        <a:pt x="308" y="528"/>
                      </a:lnTo>
                      <a:lnTo>
                        <a:pt x="309" y="537"/>
                      </a:lnTo>
                      <a:lnTo>
                        <a:pt x="315" y="543"/>
                      </a:lnTo>
                      <a:lnTo>
                        <a:pt x="309" y="545"/>
                      </a:lnTo>
                      <a:lnTo>
                        <a:pt x="304" y="551"/>
                      </a:lnTo>
                      <a:lnTo>
                        <a:pt x="300" y="570"/>
                      </a:lnTo>
                      <a:lnTo>
                        <a:pt x="304" y="575"/>
                      </a:lnTo>
                      <a:lnTo>
                        <a:pt x="300" y="588"/>
                      </a:lnTo>
                      <a:lnTo>
                        <a:pt x="295" y="588"/>
                      </a:lnTo>
                      <a:lnTo>
                        <a:pt x="292" y="592"/>
                      </a:lnTo>
                      <a:lnTo>
                        <a:pt x="292" y="597"/>
                      </a:lnTo>
                      <a:lnTo>
                        <a:pt x="287" y="594"/>
                      </a:lnTo>
                      <a:lnTo>
                        <a:pt x="287" y="588"/>
                      </a:lnTo>
                      <a:lnTo>
                        <a:pt x="284" y="587"/>
                      </a:lnTo>
                      <a:lnTo>
                        <a:pt x="274" y="590"/>
                      </a:lnTo>
                      <a:lnTo>
                        <a:pt x="244" y="565"/>
                      </a:lnTo>
                      <a:lnTo>
                        <a:pt x="226" y="562"/>
                      </a:lnTo>
                      <a:lnTo>
                        <a:pt x="218" y="567"/>
                      </a:lnTo>
                      <a:lnTo>
                        <a:pt x="216" y="574"/>
                      </a:lnTo>
                      <a:lnTo>
                        <a:pt x="204" y="565"/>
                      </a:lnTo>
                      <a:lnTo>
                        <a:pt x="196" y="569"/>
                      </a:lnTo>
                      <a:lnTo>
                        <a:pt x="186" y="583"/>
                      </a:lnTo>
                      <a:lnTo>
                        <a:pt x="186" y="599"/>
                      </a:lnTo>
                      <a:lnTo>
                        <a:pt x="191" y="607"/>
                      </a:lnTo>
                      <a:lnTo>
                        <a:pt x="186" y="627"/>
                      </a:lnTo>
                      <a:lnTo>
                        <a:pt x="184" y="625"/>
                      </a:lnTo>
                      <a:lnTo>
                        <a:pt x="181" y="627"/>
                      </a:lnTo>
                      <a:lnTo>
                        <a:pt x="152" y="655"/>
                      </a:lnTo>
                      <a:lnTo>
                        <a:pt x="147" y="655"/>
                      </a:lnTo>
                      <a:lnTo>
                        <a:pt x="143" y="650"/>
                      </a:lnTo>
                      <a:lnTo>
                        <a:pt x="140" y="653"/>
                      </a:lnTo>
                      <a:lnTo>
                        <a:pt x="135" y="645"/>
                      </a:lnTo>
                      <a:lnTo>
                        <a:pt x="123" y="639"/>
                      </a:lnTo>
                      <a:lnTo>
                        <a:pt x="122" y="643"/>
                      </a:lnTo>
                      <a:lnTo>
                        <a:pt x="111" y="646"/>
                      </a:lnTo>
                      <a:lnTo>
                        <a:pt x="113" y="650"/>
                      </a:lnTo>
                      <a:lnTo>
                        <a:pt x="108" y="652"/>
                      </a:lnTo>
                      <a:lnTo>
                        <a:pt x="110" y="658"/>
                      </a:lnTo>
                      <a:lnTo>
                        <a:pt x="107" y="659"/>
                      </a:lnTo>
                      <a:lnTo>
                        <a:pt x="108" y="650"/>
                      </a:lnTo>
                      <a:lnTo>
                        <a:pt x="100" y="651"/>
                      </a:lnTo>
                      <a:lnTo>
                        <a:pt x="103" y="638"/>
                      </a:lnTo>
                      <a:lnTo>
                        <a:pt x="91" y="628"/>
                      </a:lnTo>
                      <a:lnTo>
                        <a:pt x="90" y="610"/>
                      </a:lnTo>
                      <a:lnTo>
                        <a:pt x="83" y="606"/>
                      </a:lnTo>
                      <a:lnTo>
                        <a:pt x="71" y="606"/>
                      </a:lnTo>
                      <a:lnTo>
                        <a:pt x="73" y="599"/>
                      </a:lnTo>
                      <a:lnTo>
                        <a:pt x="70" y="593"/>
                      </a:lnTo>
                      <a:lnTo>
                        <a:pt x="68" y="590"/>
                      </a:lnTo>
                      <a:lnTo>
                        <a:pt x="63" y="593"/>
                      </a:lnTo>
                      <a:lnTo>
                        <a:pt x="63" y="581"/>
                      </a:lnTo>
                      <a:lnTo>
                        <a:pt x="48" y="565"/>
                      </a:lnTo>
                      <a:lnTo>
                        <a:pt x="48" y="561"/>
                      </a:lnTo>
                      <a:lnTo>
                        <a:pt x="61" y="550"/>
                      </a:lnTo>
                      <a:lnTo>
                        <a:pt x="63" y="544"/>
                      </a:lnTo>
                      <a:lnTo>
                        <a:pt x="60" y="533"/>
                      </a:lnTo>
                      <a:lnTo>
                        <a:pt x="54" y="531"/>
                      </a:lnTo>
                      <a:lnTo>
                        <a:pt x="54" y="524"/>
                      </a:lnTo>
                      <a:lnTo>
                        <a:pt x="49" y="521"/>
                      </a:lnTo>
                      <a:lnTo>
                        <a:pt x="58" y="509"/>
                      </a:lnTo>
                      <a:lnTo>
                        <a:pt x="58" y="503"/>
                      </a:lnTo>
                      <a:lnTo>
                        <a:pt x="51" y="499"/>
                      </a:lnTo>
                      <a:lnTo>
                        <a:pt x="52" y="495"/>
                      </a:lnTo>
                      <a:lnTo>
                        <a:pt x="67" y="475"/>
                      </a:lnTo>
                      <a:lnTo>
                        <a:pt x="70" y="459"/>
                      </a:lnTo>
                      <a:lnTo>
                        <a:pt x="66" y="450"/>
                      </a:lnTo>
                      <a:lnTo>
                        <a:pt x="68" y="442"/>
                      </a:lnTo>
                      <a:lnTo>
                        <a:pt x="65" y="438"/>
                      </a:lnTo>
                      <a:lnTo>
                        <a:pt x="67" y="431"/>
                      </a:lnTo>
                      <a:lnTo>
                        <a:pt x="65" y="417"/>
                      </a:lnTo>
                      <a:lnTo>
                        <a:pt x="68" y="414"/>
                      </a:lnTo>
                      <a:lnTo>
                        <a:pt x="75" y="426"/>
                      </a:lnTo>
                      <a:lnTo>
                        <a:pt x="78" y="426"/>
                      </a:lnTo>
                      <a:lnTo>
                        <a:pt x="79" y="417"/>
                      </a:lnTo>
                      <a:lnTo>
                        <a:pt x="86" y="406"/>
                      </a:lnTo>
                      <a:lnTo>
                        <a:pt x="88" y="388"/>
                      </a:lnTo>
                      <a:lnTo>
                        <a:pt x="81" y="377"/>
                      </a:lnTo>
                      <a:lnTo>
                        <a:pt x="72" y="377"/>
                      </a:lnTo>
                      <a:lnTo>
                        <a:pt x="64" y="384"/>
                      </a:lnTo>
                      <a:lnTo>
                        <a:pt x="55" y="376"/>
                      </a:lnTo>
                      <a:lnTo>
                        <a:pt x="54" y="358"/>
                      </a:lnTo>
                      <a:lnTo>
                        <a:pt x="59" y="345"/>
                      </a:lnTo>
                      <a:lnTo>
                        <a:pt x="50" y="341"/>
                      </a:lnTo>
                      <a:lnTo>
                        <a:pt x="56" y="337"/>
                      </a:lnTo>
                      <a:lnTo>
                        <a:pt x="58" y="340"/>
                      </a:lnTo>
                      <a:lnTo>
                        <a:pt x="67" y="337"/>
                      </a:lnTo>
                      <a:lnTo>
                        <a:pt x="74" y="329"/>
                      </a:lnTo>
                      <a:lnTo>
                        <a:pt x="75" y="323"/>
                      </a:lnTo>
                      <a:lnTo>
                        <a:pt x="68" y="302"/>
                      </a:lnTo>
                      <a:lnTo>
                        <a:pt x="73" y="272"/>
                      </a:lnTo>
                      <a:lnTo>
                        <a:pt x="68" y="263"/>
                      </a:lnTo>
                      <a:lnTo>
                        <a:pt x="60" y="258"/>
                      </a:lnTo>
                      <a:lnTo>
                        <a:pt x="52" y="258"/>
                      </a:lnTo>
                      <a:lnTo>
                        <a:pt x="51" y="252"/>
                      </a:lnTo>
                      <a:lnTo>
                        <a:pt x="56" y="238"/>
                      </a:lnTo>
                      <a:lnTo>
                        <a:pt x="50" y="216"/>
                      </a:lnTo>
                      <a:lnTo>
                        <a:pt x="42" y="214"/>
                      </a:lnTo>
                      <a:lnTo>
                        <a:pt x="35" y="189"/>
                      </a:lnTo>
                      <a:lnTo>
                        <a:pt x="24" y="191"/>
                      </a:lnTo>
                      <a:lnTo>
                        <a:pt x="23" y="194"/>
                      </a:lnTo>
                      <a:lnTo>
                        <a:pt x="15" y="195"/>
                      </a:lnTo>
                      <a:lnTo>
                        <a:pt x="15" y="188"/>
                      </a:lnTo>
                      <a:lnTo>
                        <a:pt x="18" y="186"/>
                      </a:lnTo>
                      <a:lnTo>
                        <a:pt x="13" y="181"/>
                      </a:lnTo>
                      <a:lnTo>
                        <a:pt x="5" y="192"/>
                      </a:lnTo>
                      <a:lnTo>
                        <a:pt x="3" y="192"/>
                      </a:lnTo>
                      <a:lnTo>
                        <a:pt x="2" y="180"/>
                      </a:lnTo>
                      <a:lnTo>
                        <a:pt x="10" y="176"/>
                      </a:lnTo>
                      <a:lnTo>
                        <a:pt x="16" y="162"/>
                      </a:lnTo>
                      <a:lnTo>
                        <a:pt x="8" y="160"/>
                      </a:lnTo>
                      <a:lnTo>
                        <a:pt x="0" y="150"/>
                      </a:lnTo>
                      <a:lnTo>
                        <a:pt x="7" y="140"/>
                      </a:lnTo>
                      <a:lnTo>
                        <a:pt x="6" y="133"/>
                      </a:lnTo>
                      <a:lnTo>
                        <a:pt x="11" y="128"/>
                      </a:lnTo>
                      <a:lnTo>
                        <a:pt x="19" y="107"/>
                      </a:lnTo>
                      <a:lnTo>
                        <a:pt x="9" y="93"/>
                      </a:lnTo>
                      <a:lnTo>
                        <a:pt x="15" y="83"/>
                      </a:lnTo>
                      <a:lnTo>
                        <a:pt x="22" y="89"/>
                      </a:lnTo>
                      <a:lnTo>
                        <a:pt x="21" y="100"/>
                      </a:lnTo>
                      <a:lnTo>
                        <a:pt x="38" y="118"/>
                      </a:lnTo>
                      <a:lnTo>
                        <a:pt x="50" y="120"/>
                      </a:lnTo>
                      <a:lnTo>
                        <a:pt x="60" y="119"/>
                      </a:lnTo>
                      <a:lnTo>
                        <a:pt x="68" y="124"/>
                      </a:lnTo>
                      <a:lnTo>
                        <a:pt x="90" y="121"/>
                      </a:lnTo>
                      <a:lnTo>
                        <a:pt x="118" y="99"/>
                      </a:lnTo>
                      <a:lnTo>
                        <a:pt x="139" y="96"/>
                      </a:lnTo>
                      <a:lnTo>
                        <a:pt x="155" y="76"/>
                      </a:lnTo>
                      <a:lnTo>
                        <a:pt x="155" y="71"/>
                      </a:lnTo>
                      <a:lnTo>
                        <a:pt x="167" y="64"/>
                      </a:lnTo>
                      <a:lnTo>
                        <a:pt x="185" y="40"/>
                      </a:lnTo>
                      <a:lnTo>
                        <a:pt x="191" y="37"/>
                      </a:lnTo>
                      <a:lnTo>
                        <a:pt x="194" y="40"/>
                      </a:lnTo>
                      <a:lnTo>
                        <a:pt x="204" y="38"/>
                      </a:lnTo>
                      <a:lnTo>
                        <a:pt x="207" y="32"/>
                      </a:lnTo>
                      <a:lnTo>
                        <a:pt x="215" y="32"/>
                      </a:lnTo>
                      <a:lnTo>
                        <a:pt x="218" y="28"/>
                      </a:lnTo>
                      <a:lnTo>
                        <a:pt x="215" y="20"/>
                      </a:lnTo>
                      <a:lnTo>
                        <a:pt x="217" y="11"/>
                      </a:lnTo>
                      <a:lnTo>
                        <a:pt x="212" y="10"/>
                      </a:lnTo>
                      <a:lnTo>
                        <a:pt x="213" y="6"/>
                      </a:lnTo>
                      <a:lnTo>
                        <a:pt x="217" y="9"/>
                      </a:lnTo>
                      <a:lnTo>
                        <a:pt x="223" y="6"/>
                      </a:lnTo>
                      <a:lnTo>
                        <a:pt x="223" y="10"/>
                      </a:lnTo>
                      <a:lnTo>
                        <a:pt x="230" y="3"/>
                      </a:lnTo>
                      <a:close/>
                      <a:moveTo>
                        <a:pt x="270" y="0"/>
                      </a:moveTo>
                      <a:lnTo>
                        <a:pt x="276" y="9"/>
                      </a:lnTo>
                      <a:lnTo>
                        <a:pt x="274" y="15"/>
                      </a:lnTo>
                      <a:lnTo>
                        <a:pt x="262" y="17"/>
                      </a:lnTo>
                      <a:lnTo>
                        <a:pt x="261" y="11"/>
                      </a:lnTo>
                      <a:lnTo>
                        <a:pt x="267" y="6"/>
                      </a:lnTo>
                      <a:lnTo>
                        <a:pt x="266" y="2"/>
                      </a:lnTo>
                      <a:lnTo>
                        <a:pt x="269" y="5"/>
                      </a:lnTo>
                      <a:lnTo>
                        <a:pt x="270"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3" name="Sicily" descr="{&quot;Key&quot;:&quot;sicily&quot;,&quot;Name&quot;:&quot;Sicily&quot;,&quot;Value&quot;:1.0,&quot;Formula&quot;:&quot;&quot;,&quot;Text&quot;:&quot;&quot;,&quot;OfficeApplication&quot;:1,&quot;HasValue&quot;:true}">
                  <a:extLst>
                    <a:ext uri="{FF2B5EF4-FFF2-40B4-BE49-F238E27FC236}">
                      <a16:creationId xmlns:a16="http://schemas.microsoft.com/office/drawing/2014/main" id="{91CF6F19-86A2-49BB-A50B-CE400138302C}"/>
                    </a:ext>
                  </a:extLst>
                </p:cNvPr>
                <p:cNvSpPr>
                  <a:spLocks noEditPoints="1"/>
                </p:cNvSpPr>
                <p:nvPr/>
              </p:nvSpPr>
              <p:spPr bwMode="auto">
                <a:xfrm>
                  <a:off x="4398963" y="4905376"/>
                  <a:ext cx="1246187" cy="1385888"/>
                </a:xfrm>
                <a:custGeom>
                  <a:avLst/>
                  <a:gdLst>
                    <a:gd name="T0" fmla="*/ 127 w 785"/>
                    <a:gd name="T1" fmla="*/ 864 h 873"/>
                    <a:gd name="T2" fmla="*/ 26 w 785"/>
                    <a:gd name="T3" fmla="*/ 543 h 873"/>
                    <a:gd name="T4" fmla="*/ 6 w 785"/>
                    <a:gd name="T5" fmla="*/ 523 h 873"/>
                    <a:gd name="T6" fmla="*/ 80 w 785"/>
                    <a:gd name="T7" fmla="*/ 229 h 873"/>
                    <a:gd name="T8" fmla="*/ 90 w 785"/>
                    <a:gd name="T9" fmla="*/ 241 h 873"/>
                    <a:gd name="T10" fmla="*/ 28 w 785"/>
                    <a:gd name="T11" fmla="*/ 219 h 873"/>
                    <a:gd name="T12" fmla="*/ 764 w 785"/>
                    <a:gd name="T13" fmla="*/ 137 h 873"/>
                    <a:gd name="T14" fmla="*/ 764 w 785"/>
                    <a:gd name="T15" fmla="*/ 166 h 873"/>
                    <a:gd name="T16" fmla="*/ 704 w 785"/>
                    <a:gd name="T17" fmla="*/ 260 h 873"/>
                    <a:gd name="T18" fmla="*/ 688 w 785"/>
                    <a:gd name="T19" fmla="*/ 308 h 873"/>
                    <a:gd name="T20" fmla="*/ 667 w 785"/>
                    <a:gd name="T21" fmla="*/ 396 h 873"/>
                    <a:gd name="T22" fmla="*/ 698 w 785"/>
                    <a:gd name="T23" fmla="*/ 420 h 873"/>
                    <a:gd name="T24" fmla="*/ 686 w 785"/>
                    <a:gd name="T25" fmla="*/ 431 h 873"/>
                    <a:gd name="T26" fmla="*/ 693 w 785"/>
                    <a:gd name="T27" fmla="*/ 444 h 873"/>
                    <a:gd name="T28" fmla="*/ 705 w 785"/>
                    <a:gd name="T29" fmla="*/ 464 h 873"/>
                    <a:gd name="T30" fmla="*/ 710 w 785"/>
                    <a:gd name="T31" fmla="*/ 477 h 873"/>
                    <a:gd name="T32" fmla="*/ 667 w 785"/>
                    <a:gd name="T33" fmla="*/ 534 h 873"/>
                    <a:gd name="T34" fmla="*/ 650 w 785"/>
                    <a:gd name="T35" fmla="*/ 559 h 873"/>
                    <a:gd name="T36" fmla="*/ 593 w 785"/>
                    <a:gd name="T37" fmla="*/ 555 h 873"/>
                    <a:gd name="T38" fmla="*/ 532 w 785"/>
                    <a:gd name="T39" fmla="*/ 529 h 873"/>
                    <a:gd name="T40" fmla="*/ 451 w 785"/>
                    <a:gd name="T41" fmla="*/ 452 h 873"/>
                    <a:gd name="T42" fmla="*/ 383 w 785"/>
                    <a:gd name="T43" fmla="*/ 442 h 873"/>
                    <a:gd name="T44" fmla="*/ 333 w 785"/>
                    <a:gd name="T45" fmla="*/ 405 h 873"/>
                    <a:gd name="T46" fmla="*/ 283 w 785"/>
                    <a:gd name="T47" fmla="*/ 378 h 873"/>
                    <a:gd name="T48" fmla="*/ 217 w 785"/>
                    <a:gd name="T49" fmla="*/ 333 h 873"/>
                    <a:gd name="T50" fmla="*/ 134 w 785"/>
                    <a:gd name="T51" fmla="*/ 306 h 873"/>
                    <a:gd name="T52" fmla="*/ 112 w 785"/>
                    <a:gd name="T53" fmla="*/ 265 h 873"/>
                    <a:gd name="T54" fmla="*/ 125 w 785"/>
                    <a:gd name="T55" fmla="*/ 219 h 873"/>
                    <a:gd name="T56" fmla="*/ 149 w 785"/>
                    <a:gd name="T57" fmla="*/ 197 h 873"/>
                    <a:gd name="T58" fmla="*/ 166 w 785"/>
                    <a:gd name="T59" fmla="*/ 170 h 873"/>
                    <a:gd name="T60" fmla="*/ 181 w 785"/>
                    <a:gd name="T61" fmla="*/ 181 h 873"/>
                    <a:gd name="T62" fmla="*/ 242 w 785"/>
                    <a:gd name="T63" fmla="*/ 193 h 873"/>
                    <a:gd name="T64" fmla="*/ 249 w 785"/>
                    <a:gd name="T65" fmla="*/ 165 h 873"/>
                    <a:gd name="T66" fmla="*/ 293 w 785"/>
                    <a:gd name="T67" fmla="*/ 157 h 873"/>
                    <a:gd name="T68" fmla="*/ 306 w 785"/>
                    <a:gd name="T69" fmla="*/ 188 h 873"/>
                    <a:gd name="T70" fmla="*/ 339 w 785"/>
                    <a:gd name="T71" fmla="*/ 199 h 873"/>
                    <a:gd name="T72" fmla="*/ 425 w 785"/>
                    <a:gd name="T73" fmla="*/ 208 h 873"/>
                    <a:gd name="T74" fmla="*/ 496 w 785"/>
                    <a:gd name="T75" fmla="*/ 215 h 873"/>
                    <a:gd name="T76" fmla="*/ 594 w 785"/>
                    <a:gd name="T77" fmla="*/ 172 h 873"/>
                    <a:gd name="T78" fmla="*/ 656 w 785"/>
                    <a:gd name="T79" fmla="*/ 176 h 873"/>
                    <a:gd name="T80" fmla="*/ 697 w 785"/>
                    <a:gd name="T81" fmla="*/ 151 h 873"/>
                    <a:gd name="T82" fmla="*/ 708 w 785"/>
                    <a:gd name="T83" fmla="*/ 161 h 873"/>
                    <a:gd name="T84" fmla="*/ 646 w 785"/>
                    <a:gd name="T85" fmla="*/ 111 h 873"/>
                    <a:gd name="T86" fmla="*/ 638 w 785"/>
                    <a:gd name="T87" fmla="*/ 101 h 873"/>
                    <a:gd name="T88" fmla="*/ 642 w 785"/>
                    <a:gd name="T89" fmla="*/ 87 h 873"/>
                    <a:gd name="T90" fmla="*/ 639 w 785"/>
                    <a:gd name="T91" fmla="*/ 77 h 873"/>
                    <a:gd name="T92" fmla="*/ 512 w 785"/>
                    <a:gd name="T93" fmla="*/ 68 h 873"/>
                    <a:gd name="T94" fmla="*/ 603 w 785"/>
                    <a:gd name="T95" fmla="*/ 67 h 873"/>
                    <a:gd name="T96" fmla="*/ 561 w 785"/>
                    <a:gd name="T97" fmla="*/ 68 h 873"/>
                    <a:gd name="T98" fmla="*/ 662 w 785"/>
                    <a:gd name="T99" fmla="*/ 48 h 873"/>
                    <a:gd name="T100" fmla="*/ 268 w 785"/>
                    <a:gd name="T101" fmla="*/ 27 h 873"/>
                    <a:gd name="T102" fmla="*/ 266 w 785"/>
                    <a:gd name="T103" fmla="*/ 26 h 873"/>
                    <a:gd name="T104" fmla="*/ 694 w 785"/>
                    <a:gd name="T105" fmla="*/ 0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5" h="873">
                      <a:moveTo>
                        <a:pt x="127" y="864"/>
                      </a:moveTo>
                      <a:lnTo>
                        <a:pt x="146" y="866"/>
                      </a:lnTo>
                      <a:lnTo>
                        <a:pt x="148" y="873"/>
                      </a:lnTo>
                      <a:lnTo>
                        <a:pt x="124" y="866"/>
                      </a:lnTo>
                      <a:lnTo>
                        <a:pt x="127" y="864"/>
                      </a:lnTo>
                      <a:close/>
                      <a:moveTo>
                        <a:pt x="6" y="523"/>
                      </a:moveTo>
                      <a:lnTo>
                        <a:pt x="15" y="528"/>
                      </a:lnTo>
                      <a:lnTo>
                        <a:pt x="18" y="527"/>
                      </a:lnTo>
                      <a:lnTo>
                        <a:pt x="26" y="533"/>
                      </a:lnTo>
                      <a:lnTo>
                        <a:pt x="26" y="543"/>
                      </a:lnTo>
                      <a:lnTo>
                        <a:pt x="21" y="550"/>
                      </a:lnTo>
                      <a:lnTo>
                        <a:pt x="13" y="550"/>
                      </a:lnTo>
                      <a:lnTo>
                        <a:pt x="0" y="533"/>
                      </a:lnTo>
                      <a:lnTo>
                        <a:pt x="0" y="526"/>
                      </a:lnTo>
                      <a:lnTo>
                        <a:pt x="6" y="523"/>
                      </a:lnTo>
                      <a:close/>
                      <a:moveTo>
                        <a:pt x="109" y="258"/>
                      </a:moveTo>
                      <a:lnTo>
                        <a:pt x="105" y="244"/>
                      </a:lnTo>
                      <a:lnTo>
                        <a:pt x="110" y="241"/>
                      </a:lnTo>
                      <a:lnTo>
                        <a:pt x="109" y="258"/>
                      </a:lnTo>
                      <a:close/>
                      <a:moveTo>
                        <a:pt x="80" y="229"/>
                      </a:moveTo>
                      <a:lnTo>
                        <a:pt x="84" y="235"/>
                      </a:lnTo>
                      <a:lnTo>
                        <a:pt x="88" y="233"/>
                      </a:lnTo>
                      <a:lnTo>
                        <a:pt x="92" y="236"/>
                      </a:lnTo>
                      <a:lnTo>
                        <a:pt x="92" y="241"/>
                      </a:lnTo>
                      <a:lnTo>
                        <a:pt x="90" y="241"/>
                      </a:lnTo>
                      <a:lnTo>
                        <a:pt x="86" y="237"/>
                      </a:lnTo>
                      <a:lnTo>
                        <a:pt x="75" y="238"/>
                      </a:lnTo>
                      <a:lnTo>
                        <a:pt x="72" y="233"/>
                      </a:lnTo>
                      <a:lnTo>
                        <a:pt x="80" y="229"/>
                      </a:lnTo>
                      <a:close/>
                      <a:moveTo>
                        <a:pt x="28" y="219"/>
                      </a:moveTo>
                      <a:lnTo>
                        <a:pt x="34" y="230"/>
                      </a:lnTo>
                      <a:lnTo>
                        <a:pt x="24" y="227"/>
                      </a:lnTo>
                      <a:lnTo>
                        <a:pt x="21" y="219"/>
                      </a:lnTo>
                      <a:lnTo>
                        <a:pt x="28" y="219"/>
                      </a:lnTo>
                      <a:close/>
                      <a:moveTo>
                        <a:pt x="764" y="137"/>
                      </a:moveTo>
                      <a:lnTo>
                        <a:pt x="773" y="143"/>
                      </a:lnTo>
                      <a:lnTo>
                        <a:pt x="785" y="146"/>
                      </a:lnTo>
                      <a:lnTo>
                        <a:pt x="773" y="149"/>
                      </a:lnTo>
                      <a:lnTo>
                        <a:pt x="767" y="154"/>
                      </a:lnTo>
                      <a:lnTo>
                        <a:pt x="764" y="166"/>
                      </a:lnTo>
                      <a:lnTo>
                        <a:pt x="768" y="165"/>
                      </a:lnTo>
                      <a:lnTo>
                        <a:pt x="751" y="196"/>
                      </a:lnTo>
                      <a:lnTo>
                        <a:pt x="711" y="249"/>
                      </a:lnTo>
                      <a:lnTo>
                        <a:pt x="711" y="256"/>
                      </a:lnTo>
                      <a:lnTo>
                        <a:pt x="704" y="260"/>
                      </a:lnTo>
                      <a:lnTo>
                        <a:pt x="705" y="264"/>
                      </a:lnTo>
                      <a:lnTo>
                        <a:pt x="691" y="281"/>
                      </a:lnTo>
                      <a:lnTo>
                        <a:pt x="689" y="287"/>
                      </a:lnTo>
                      <a:lnTo>
                        <a:pt x="692" y="293"/>
                      </a:lnTo>
                      <a:lnTo>
                        <a:pt x="688" y="308"/>
                      </a:lnTo>
                      <a:lnTo>
                        <a:pt x="683" y="314"/>
                      </a:lnTo>
                      <a:lnTo>
                        <a:pt x="684" y="329"/>
                      </a:lnTo>
                      <a:lnTo>
                        <a:pt x="671" y="341"/>
                      </a:lnTo>
                      <a:lnTo>
                        <a:pt x="665" y="352"/>
                      </a:lnTo>
                      <a:lnTo>
                        <a:pt x="667" y="396"/>
                      </a:lnTo>
                      <a:lnTo>
                        <a:pt x="681" y="405"/>
                      </a:lnTo>
                      <a:lnTo>
                        <a:pt x="687" y="407"/>
                      </a:lnTo>
                      <a:lnTo>
                        <a:pt x="690" y="404"/>
                      </a:lnTo>
                      <a:lnTo>
                        <a:pt x="700" y="417"/>
                      </a:lnTo>
                      <a:lnTo>
                        <a:pt x="698" y="420"/>
                      </a:lnTo>
                      <a:lnTo>
                        <a:pt x="694" y="417"/>
                      </a:lnTo>
                      <a:lnTo>
                        <a:pt x="693" y="424"/>
                      </a:lnTo>
                      <a:lnTo>
                        <a:pt x="691" y="416"/>
                      </a:lnTo>
                      <a:lnTo>
                        <a:pt x="687" y="418"/>
                      </a:lnTo>
                      <a:lnTo>
                        <a:pt x="686" y="431"/>
                      </a:lnTo>
                      <a:lnTo>
                        <a:pt x="690" y="441"/>
                      </a:lnTo>
                      <a:lnTo>
                        <a:pt x="695" y="439"/>
                      </a:lnTo>
                      <a:lnTo>
                        <a:pt x="697" y="443"/>
                      </a:lnTo>
                      <a:lnTo>
                        <a:pt x="694" y="441"/>
                      </a:lnTo>
                      <a:lnTo>
                        <a:pt x="693" y="444"/>
                      </a:lnTo>
                      <a:lnTo>
                        <a:pt x="695" y="450"/>
                      </a:lnTo>
                      <a:lnTo>
                        <a:pt x="701" y="453"/>
                      </a:lnTo>
                      <a:lnTo>
                        <a:pt x="709" y="453"/>
                      </a:lnTo>
                      <a:lnTo>
                        <a:pt x="709" y="465"/>
                      </a:lnTo>
                      <a:lnTo>
                        <a:pt x="705" y="464"/>
                      </a:lnTo>
                      <a:lnTo>
                        <a:pt x="705" y="470"/>
                      </a:lnTo>
                      <a:lnTo>
                        <a:pt x="708" y="472"/>
                      </a:lnTo>
                      <a:lnTo>
                        <a:pt x="711" y="470"/>
                      </a:lnTo>
                      <a:lnTo>
                        <a:pt x="717" y="480"/>
                      </a:lnTo>
                      <a:lnTo>
                        <a:pt x="710" y="477"/>
                      </a:lnTo>
                      <a:lnTo>
                        <a:pt x="705" y="479"/>
                      </a:lnTo>
                      <a:lnTo>
                        <a:pt x="701" y="488"/>
                      </a:lnTo>
                      <a:lnTo>
                        <a:pt x="690" y="491"/>
                      </a:lnTo>
                      <a:lnTo>
                        <a:pt x="679" y="503"/>
                      </a:lnTo>
                      <a:lnTo>
                        <a:pt x="667" y="534"/>
                      </a:lnTo>
                      <a:lnTo>
                        <a:pt x="676" y="564"/>
                      </a:lnTo>
                      <a:lnTo>
                        <a:pt x="674" y="568"/>
                      </a:lnTo>
                      <a:lnTo>
                        <a:pt x="671" y="566"/>
                      </a:lnTo>
                      <a:lnTo>
                        <a:pt x="664" y="573"/>
                      </a:lnTo>
                      <a:lnTo>
                        <a:pt x="650" y="559"/>
                      </a:lnTo>
                      <a:lnTo>
                        <a:pt x="638" y="562"/>
                      </a:lnTo>
                      <a:lnTo>
                        <a:pt x="629" y="554"/>
                      </a:lnTo>
                      <a:lnTo>
                        <a:pt x="620" y="552"/>
                      </a:lnTo>
                      <a:lnTo>
                        <a:pt x="600" y="559"/>
                      </a:lnTo>
                      <a:lnTo>
                        <a:pt x="593" y="555"/>
                      </a:lnTo>
                      <a:lnTo>
                        <a:pt x="581" y="555"/>
                      </a:lnTo>
                      <a:lnTo>
                        <a:pt x="570" y="543"/>
                      </a:lnTo>
                      <a:lnTo>
                        <a:pt x="560" y="539"/>
                      </a:lnTo>
                      <a:lnTo>
                        <a:pt x="539" y="537"/>
                      </a:lnTo>
                      <a:lnTo>
                        <a:pt x="532" y="529"/>
                      </a:lnTo>
                      <a:lnTo>
                        <a:pt x="529" y="515"/>
                      </a:lnTo>
                      <a:lnTo>
                        <a:pt x="516" y="491"/>
                      </a:lnTo>
                      <a:lnTo>
                        <a:pt x="491" y="466"/>
                      </a:lnTo>
                      <a:lnTo>
                        <a:pt x="471" y="457"/>
                      </a:lnTo>
                      <a:lnTo>
                        <a:pt x="451" y="452"/>
                      </a:lnTo>
                      <a:lnTo>
                        <a:pt x="430" y="453"/>
                      </a:lnTo>
                      <a:lnTo>
                        <a:pt x="416" y="456"/>
                      </a:lnTo>
                      <a:lnTo>
                        <a:pt x="410" y="454"/>
                      </a:lnTo>
                      <a:lnTo>
                        <a:pt x="399" y="443"/>
                      </a:lnTo>
                      <a:lnTo>
                        <a:pt x="383" y="442"/>
                      </a:lnTo>
                      <a:lnTo>
                        <a:pt x="365" y="430"/>
                      </a:lnTo>
                      <a:lnTo>
                        <a:pt x="361" y="421"/>
                      </a:lnTo>
                      <a:lnTo>
                        <a:pt x="342" y="406"/>
                      </a:lnTo>
                      <a:lnTo>
                        <a:pt x="336" y="408"/>
                      </a:lnTo>
                      <a:lnTo>
                        <a:pt x="333" y="405"/>
                      </a:lnTo>
                      <a:lnTo>
                        <a:pt x="320" y="404"/>
                      </a:lnTo>
                      <a:lnTo>
                        <a:pt x="310" y="393"/>
                      </a:lnTo>
                      <a:lnTo>
                        <a:pt x="294" y="385"/>
                      </a:lnTo>
                      <a:lnTo>
                        <a:pt x="288" y="379"/>
                      </a:lnTo>
                      <a:lnTo>
                        <a:pt x="283" y="378"/>
                      </a:lnTo>
                      <a:lnTo>
                        <a:pt x="279" y="369"/>
                      </a:lnTo>
                      <a:lnTo>
                        <a:pt x="260" y="351"/>
                      </a:lnTo>
                      <a:lnTo>
                        <a:pt x="242" y="348"/>
                      </a:lnTo>
                      <a:lnTo>
                        <a:pt x="229" y="350"/>
                      </a:lnTo>
                      <a:lnTo>
                        <a:pt x="217" y="333"/>
                      </a:lnTo>
                      <a:lnTo>
                        <a:pt x="208" y="329"/>
                      </a:lnTo>
                      <a:lnTo>
                        <a:pt x="179" y="328"/>
                      </a:lnTo>
                      <a:lnTo>
                        <a:pt x="158" y="334"/>
                      </a:lnTo>
                      <a:lnTo>
                        <a:pt x="143" y="312"/>
                      </a:lnTo>
                      <a:lnTo>
                        <a:pt x="134" y="306"/>
                      </a:lnTo>
                      <a:lnTo>
                        <a:pt x="125" y="307"/>
                      </a:lnTo>
                      <a:lnTo>
                        <a:pt x="116" y="297"/>
                      </a:lnTo>
                      <a:lnTo>
                        <a:pt x="114" y="285"/>
                      </a:lnTo>
                      <a:lnTo>
                        <a:pt x="104" y="270"/>
                      </a:lnTo>
                      <a:lnTo>
                        <a:pt x="112" y="265"/>
                      </a:lnTo>
                      <a:lnTo>
                        <a:pt x="118" y="251"/>
                      </a:lnTo>
                      <a:lnTo>
                        <a:pt x="111" y="241"/>
                      </a:lnTo>
                      <a:lnTo>
                        <a:pt x="120" y="229"/>
                      </a:lnTo>
                      <a:lnTo>
                        <a:pt x="120" y="221"/>
                      </a:lnTo>
                      <a:lnTo>
                        <a:pt x="125" y="219"/>
                      </a:lnTo>
                      <a:lnTo>
                        <a:pt x="119" y="213"/>
                      </a:lnTo>
                      <a:lnTo>
                        <a:pt x="125" y="211"/>
                      </a:lnTo>
                      <a:lnTo>
                        <a:pt x="135" y="198"/>
                      </a:lnTo>
                      <a:lnTo>
                        <a:pt x="142" y="199"/>
                      </a:lnTo>
                      <a:lnTo>
                        <a:pt x="149" y="197"/>
                      </a:lnTo>
                      <a:lnTo>
                        <a:pt x="154" y="192"/>
                      </a:lnTo>
                      <a:lnTo>
                        <a:pt x="154" y="187"/>
                      </a:lnTo>
                      <a:lnTo>
                        <a:pt x="165" y="188"/>
                      </a:lnTo>
                      <a:lnTo>
                        <a:pt x="170" y="180"/>
                      </a:lnTo>
                      <a:lnTo>
                        <a:pt x="166" y="170"/>
                      </a:lnTo>
                      <a:lnTo>
                        <a:pt x="169" y="166"/>
                      </a:lnTo>
                      <a:lnTo>
                        <a:pt x="171" y="169"/>
                      </a:lnTo>
                      <a:lnTo>
                        <a:pt x="177" y="169"/>
                      </a:lnTo>
                      <a:lnTo>
                        <a:pt x="177" y="177"/>
                      </a:lnTo>
                      <a:lnTo>
                        <a:pt x="181" y="181"/>
                      </a:lnTo>
                      <a:lnTo>
                        <a:pt x="181" y="187"/>
                      </a:lnTo>
                      <a:lnTo>
                        <a:pt x="186" y="195"/>
                      </a:lnTo>
                      <a:lnTo>
                        <a:pt x="205" y="211"/>
                      </a:lnTo>
                      <a:lnTo>
                        <a:pt x="223" y="205"/>
                      </a:lnTo>
                      <a:lnTo>
                        <a:pt x="242" y="193"/>
                      </a:lnTo>
                      <a:lnTo>
                        <a:pt x="237" y="180"/>
                      </a:lnTo>
                      <a:lnTo>
                        <a:pt x="241" y="179"/>
                      </a:lnTo>
                      <a:lnTo>
                        <a:pt x="244" y="174"/>
                      </a:lnTo>
                      <a:lnTo>
                        <a:pt x="242" y="170"/>
                      </a:lnTo>
                      <a:lnTo>
                        <a:pt x="249" y="165"/>
                      </a:lnTo>
                      <a:lnTo>
                        <a:pt x="266" y="172"/>
                      </a:lnTo>
                      <a:lnTo>
                        <a:pt x="275" y="167"/>
                      </a:lnTo>
                      <a:lnTo>
                        <a:pt x="277" y="162"/>
                      </a:lnTo>
                      <a:lnTo>
                        <a:pt x="284" y="163"/>
                      </a:lnTo>
                      <a:lnTo>
                        <a:pt x="293" y="157"/>
                      </a:lnTo>
                      <a:lnTo>
                        <a:pt x="295" y="163"/>
                      </a:lnTo>
                      <a:lnTo>
                        <a:pt x="303" y="168"/>
                      </a:lnTo>
                      <a:lnTo>
                        <a:pt x="305" y="177"/>
                      </a:lnTo>
                      <a:lnTo>
                        <a:pt x="302" y="182"/>
                      </a:lnTo>
                      <a:lnTo>
                        <a:pt x="306" y="188"/>
                      </a:lnTo>
                      <a:lnTo>
                        <a:pt x="320" y="192"/>
                      </a:lnTo>
                      <a:lnTo>
                        <a:pt x="329" y="189"/>
                      </a:lnTo>
                      <a:lnTo>
                        <a:pt x="333" y="185"/>
                      </a:lnTo>
                      <a:lnTo>
                        <a:pt x="339" y="187"/>
                      </a:lnTo>
                      <a:lnTo>
                        <a:pt x="339" y="199"/>
                      </a:lnTo>
                      <a:lnTo>
                        <a:pt x="345" y="206"/>
                      </a:lnTo>
                      <a:lnTo>
                        <a:pt x="376" y="223"/>
                      </a:lnTo>
                      <a:lnTo>
                        <a:pt x="387" y="225"/>
                      </a:lnTo>
                      <a:lnTo>
                        <a:pt x="408" y="219"/>
                      </a:lnTo>
                      <a:lnTo>
                        <a:pt x="425" y="208"/>
                      </a:lnTo>
                      <a:lnTo>
                        <a:pt x="441" y="205"/>
                      </a:lnTo>
                      <a:lnTo>
                        <a:pt x="450" y="212"/>
                      </a:lnTo>
                      <a:lnTo>
                        <a:pt x="459" y="213"/>
                      </a:lnTo>
                      <a:lnTo>
                        <a:pt x="466" y="208"/>
                      </a:lnTo>
                      <a:lnTo>
                        <a:pt x="496" y="215"/>
                      </a:lnTo>
                      <a:lnTo>
                        <a:pt x="515" y="212"/>
                      </a:lnTo>
                      <a:lnTo>
                        <a:pt x="526" y="205"/>
                      </a:lnTo>
                      <a:lnTo>
                        <a:pt x="537" y="207"/>
                      </a:lnTo>
                      <a:lnTo>
                        <a:pt x="571" y="196"/>
                      </a:lnTo>
                      <a:lnTo>
                        <a:pt x="594" y="172"/>
                      </a:lnTo>
                      <a:lnTo>
                        <a:pt x="603" y="176"/>
                      </a:lnTo>
                      <a:lnTo>
                        <a:pt x="623" y="170"/>
                      </a:lnTo>
                      <a:lnTo>
                        <a:pt x="629" y="165"/>
                      </a:lnTo>
                      <a:lnTo>
                        <a:pt x="641" y="176"/>
                      </a:lnTo>
                      <a:lnTo>
                        <a:pt x="656" y="176"/>
                      </a:lnTo>
                      <a:lnTo>
                        <a:pt x="659" y="182"/>
                      </a:lnTo>
                      <a:lnTo>
                        <a:pt x="668" y="184"/>
                      </a:lnTo>
                      <a:lnTo>
                        <a:pt x="684" y="175"/>
                      </a:lnTo>
                      <a:lnTo>
                        <a:pt x="693" y="164"/>
                      </a:lnTo>
                      <a:lnTo>
                        <a:pt x="697" y="151"/>
                      </a:lnTo>
                      <a:lnTo>
                        <a:pt x="694" y="144"/>
                      </a:lnTo>
                      <a:lnTo>
                        <a:pt x="697" y="144"/>
                      </a:lnTo>
                      <a:lnTo>
                        <a:pt x="700" y="150"/>
                      </a:lnTo>
                      <a:lnTo>
                        <a:pt x="698" y="158"/>
                      </a:lnTo>
                      <a:lnTo>
                        <a:pt x="708" y="161"/>
                      </a:lnTo>
                      <a:lnTo>
                        <a:pt x="731" y="154"/>
                      </a:lnTo>
                      <a:lnTo>
                        <a:pt x="757" y="137"/>
                      </a:lnTo>
                      <a:lnTo>
                        <a:pt x="764" y="137"/>
                      </a:lnTo>
                      <a:close/>
                      <a:moveTo>
                        <a:pt x="638" y="105"/>
                      </a:moveTo>
                      <a:lnTo>
                        <a:pt x="646" y="111"/>
                      </a:lnTo>
                      <a:lnTo>
                        <a:pt x="647" y="118"/>
                      </a:lnTo>
                      <a:lnTo>
                        <a:pt x="643" y="118"/>
                      </a:lnTo>
                      <a:lnTo>
                        <a:pt x="636" y="114"/>
                      </a:lnTo>
                      <a:lnTo>
                        <a:pt x="634" y="107"/>
                      </a:lnTo>
                      <a:lnTo>
                        <a:pt x="638" y="101"/>
                      </a:lnTo>
                      <a:lnTo>
                        <a:pt x="640" y="103"/>
                      </a:lnTo>
                      <a:lnTo>
                        <a:pt x="638" y="105"/>
                      </a:lnTo>
                      <a:close/>
                      <a:moveTo>
                        <a:pt x="639" y="77"/>
                      </a:moveTo>
                      <a:lnTo>
                        <a:pt x="639" y="85"/>
                      </a:lnTo>
                      <a:lnTo>
                        <a:pt x="642" y="87"/>
                      </a:lnTo>
                      <a:lnTo>
                        <a:pt x="637" y="89"/>
                      </a:lnTo>
                      <a:lnTo>
                        <a:pt x="637" y="99"/>
                      </a:lnTo>
                      <a:lnTo>
                        <a:pt x="625" y="86"/>
                      </a:lnTo>
                      <a:lnTo>
                        <a:pt x="628" y="78"/>
                      </a:lnTo>
                      <a:lnTo>
                        <a:pt x="639" y="77"/>
                      </a:lnTo>
                      <a:close/>
                      <a:moveTo>
                        <a:pt x="512" y="68"/>
                      </a:moveTo>
                      <a:lnTo>
                        <a:pt x="512" y="74"/>
                      </a:lnTo>
                      <a:lnTo>
                        <a:pt x="509" y="74"/>
                      </a:lnTo>
                      <a:lnTo>
                        <a:pt x="508" y="70"/>
                      </a:lnTo>
                      <a:lnTo>
                        <a:pt x="512" y="68"/>
                      </a:lnTo>
                      <a:close/>
                      <a:moveTo>
                        <a:pt x="609" y="61"/>
                      </a:moveTo>
                      <a:lnTo>
                        <a:pt x="619" y="61"/>
                      </a:lnTo>
                      <a:lnTo>
                        <a:pt x="619" y="73"/>
                      </a:lnTo>
                      <a:lnTo>
                        <a:pt x="616" y="74"/>
                      </a:lnTo>
                      <a:lnTo>
                        <a:pt x="603" y="67"/>
                      </a:lnTo>
                      <a:lnTo>
                        <a:pt x="606" y="61"/>
                      </a:lnTo>
                      <a:lnTo>
                        <a:pt x="609" y="61"/>
                      </a:lnTo>
                      <a:close/>
                      <a:moveTo>
                        <a:pt x="552" y="60"/>
                      </a:moveTo>
                      <a:lnTo>
                        <a:pt x="557" y="62"/>
                      </a:lnTo>
                      <a:lnTo>
                        <a:pt x="561" y="68"/>
                      </a:lnTo>
                      <a:lnTo>
                        <a:pt x="553" y="67"/>
                      </a:lnTo>
                      <a:lnTo>
                        <a:pt x="550" y="63"/>
                      </a:lnTo>
                      <a:lnTo>
                        <a:pt x="552" y="60"/>
                      </a:lnTo>
                      <a:close/>
                      <a:moveTo>
                        <a:pt x="662" y="44"/>
                      </a:moveTo>
                      <a:lnTo>
                        <a:pt x="662" y="48"/>
                      </a:lnTo>
                      <a:lnTo>
                        <a:pt x="658" y="49"/>
                      </a:lnTo>
                      <a:lnTo>
                        <a:pt x="658" y="44"/>
                      </a:lnTo>
                      <a:lnTo>
                        <a:pt x="662" y="44"/>
                      </a:lnTo>
                      <a:close/>
                      <a:moveTo>
                        <a:pt x="266" y="26"/>
                      </a:moveTo>
                      <a:lnTo>
                        <a:pt x="268" y="27"/>
                      </a:lnTo>
                      <a:lnTo>
                        <a:pt x="265" y="31"/>
                      </a:lnTo>
                      <a:lnTo>
                        <a:pt x="258" y="31"/>
                      </a:lnTo>
                      <a:lnTo>
                        <a:pt x="259" y="26"/>
                      </a:lnTo>
                      <a:lnTo>
                        <a:pt x="263" y="24"/>
                      </a:lnTo>
                      <a:lnTo>
                        <a:pt x="266" y="26"/>
                      </a:lnTo>
                      <a:close/>
                      <a:moveTo>
                        <a:pt x="694" y="0"/>
                      </a:moveTo>
                      <a:lnTo>
                        <a:pt x="697" y="2"/>
                      </a:lnTo>
                      <a:lnTo>
                        <a:pt x="691" y="10"/>
                      </a:lnTo>
                      <a:lnTo>
                        <a:pt x="686" y="5"/>
                      </a:lnTo>
                      <a:lnTo>
                        <a:pt x="694"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4" name="Tuscany" descr="{&quot;Key&quot;:&quot;tuscany&quot;,&quot;Name&quot;:&quot;Tuscany&quot;,&quot;Value&quot;:1.0,&quot;Formula&quot;:&quot;&quot;,&quot;Text&quot;:&quot;&quot;,&quot;OfficeApplication&quot;:1,&quot;HasValue&quot;:true}">
                  <a:extLst>
                    <a:ext uri="{FF2B5EF4-FFF2-40B4-BE49-F238E27FC236}">
                      <a16:creationId xmlns:a16="http://schemas.microsoft.com/office/drawing/2014/main" id="{3C9B132E-8674-46DB-A5A9-A23202901DC3}"/>
                    </a:ext>
                  </a:extLst>
                </p:cNvPr>
                <p:cNvSpPr>
                  <a:spLocks noEditPoints="1"/>
                </p:cNvSpPr>
                <p:nvPr/>
              </p:nvSpPr>
              <p:spPr bwMode="auto">
                <a:xfrm>
                  <a:off x="3648075" y="2376488"/>
                  <a:ext cx="898525" cy="990600"/>
                </a:xfrm>
                <a:custGeom>
                  <a:avLst/>
                  <a:gdLst>
                    <a:gd name="T0" fmla="*/ 134 w 566"/>
                    <a:gd name="T1" fmla="*/ 614 h 624"/>
                    <a:gd name="T2" fmla="*/ 254 w 566"/>
                    <a:gd name="T3" fmla="*/ 603 h 624"/>
                    <a:gd name="T4" fmla="*/ 85 w 566"/>
                    <a:gd name="T5" fmla="*/ 537 h 624"/>
                    <a:gd name="T6" fmla="*/ 159 w 566"/>
                    <a:gd name="T7" fmla="*/ 504 h 624"/>
                    <a:gd name="T8" fmla="*/ 135 w 566"/>
                    <a:gd name="T9" fmla="*/ 504 h 624"/>
                    <a:gd name="T10" fmla="*/ 100 w 566"/>
                    <a:gd name="T11" fmla="*/ 505 h 624"/>
                    <a:gd name="T12" fmla="*/ 108 w 566"/>
                    <a:gd name="T13" fmla="*/ 483 h 624"/>
                    <a:gd name="T14" fmla="*/ 123 w 566"/>
                    <a:gd name="T15" fmla="*/ 478 h 624"/>
                    <a:gd name="T16" fmla="*/ 32 w 566"/>
                    <a:gd name="T17" fmla="*/ 410 h 624"/>
                    <a:gd name="T18" fmla="*/ 32 w 566"/>
                    <a:gd name="T19" fmla="*/ 410 h 624"/>
                    <a:gd name="T20" fmla="*/ 524 w 566"/>
                    <a:gd name="T21" fmla="*/ 199 h 624"/>
                    <a:gd name="T22" fmla="*/ 15 w 566"/>
                    <a:gd name="T23" fmla="*/ 25 h 624"/>
                    <a:gd name="T24" fmla="*/ 65 w 566"/>
                    <a:gd name="T25" fmla="*/ 20 h 624"/>
                    <a:gd name="T26" fmla="*/ 139 w 566"/>
                    <a:gd name="T27" fmla="*/ 60 h 624"/>
                    <a:gd name="T28" fmla="*/ 177 w 566"/>
                    <a:gd name="T29" fmla="*/ 87 h 624"/>
                    <a:gd name="T30" fmla="*/ 225 w 566"/>
                    <a:gd name="T31" fmla="*/ 94 h 624"/>
                    <a:gd name="T32" fmla="*/ 280 w 566"/>
                    <a:gd name="T33" fmla="*/ 100 h 624"/>
                    <a:gd name="T34" fmla="*/ 323 w 566"/>
                    <a:gd name="T35" fmla="*/ 111 h 624"/>
                    <a:gd name="T36" fmla="*/ 346 w 566"/>
                    <a:gd name="T37" fmla="*/ 86 h 624"/>
                    <a:gd name="T38" fmla="*/ 380 w 566"/>
                    <a:gd name="T39" fmla="*/ 86 h 624"/>
                    <a:gd name="T40" fmla="*/ 402 w 566"/>
                    <a:gd name="T41" fmla="*/ 106 h 624"/>
                    <a:gd name="T42" fmla="*/ 417 w 566"/>
                    <a:gd name="T43" fmla="*/ 134 h 624"/>
                    <a:gd name="T44" fmla="*/ 428 w 566"/>
                    <a:gd name="T45" fmla="*/ 163 h 624"/>
                    <a:gd name="T46" fmla="*/ 478 w 566"/>
                    <a:gd name="T47" fmla="*/ 200 h 624"/>
                    <a:gd name="T48" fmla="*/ 495 w 566"/>
                    <a:gd name="T49" fmla="*/ 210 h 624"/>
                    <a:gd name="T50" fmla="*/ 517 w 566"/>
                    <a:gd name="T51" fmla="*/ 213 h 624"/>
                    <a:gd name="T52" fmla="*/ 547 w 566"/>
                    <a:gd name="T53" fmla="*/ 208 h 624"/>
                    <a:gd name="T54" fmla="*/ 559 w 566"/>
                    <a:gd name="T55" fmla="*/ 234 h 624"/>
                    <a:gd name="T56" fmla="*/ 540 w 566"/>
                    <a:gd name="T57" fmla="*/ 236 h 624"/>
                    <a:gd name="T58" fmla="*/ 520 w 566"/>
                    <a:gd name="T59" fmla="*/ 276 h 624"/>
                    <a:gd name="T60" fmla="*/ 509 w 566"/>
                    <a:gd name="T61" fmla="*/ 298 h 624"/>
                    <a:gd name="T62" fmla="*/ 504 w 566"/>
                    <a:gd name="T63" fmla="*/ 324 h 624"/>
                    <a:gd name="T64" fmla="*/ 526 w 566"/>
                    <a:gd name="T65" fmla="*/ 348 h 624"/>
                    <a:gd name="T66" fmla="*/ 498 w 566"/>
                    <a:gd name="T67" fmla="*/ 363 h 624"/>
                    <a:gd name="T68" fmla="*/ 476 w 566"/>
                    <a:gd name="T69" fmla="*/ 414 h 624"/>
                    <a:gd name="T70" fmla="*/ 475 w 566"/>
                    <a:gd name="T71" fmla="*/ 466 h 624"/>
                    <a:gd name="T72" fmla="*/ 445 w 566"/>
                    <a:gd name="T73" fmla="*/ 483 h 624"/>
                    <a:gd name="T74" fmla="*/ 443 w 566"/>
                    <a:gd name="T75" fmla="*/ 524 h 624"/>
                    <a:gd name="T76" fmla="*/ 427 w 566"/>
                    <a:gd name="T77" fmla="*/ 540 h 624"/>
                    <a:gd name="T78" fmla="*/ 403 w 566"/>
                    <a:gd name="T79" fmla="*/ 551 h 624"/>
                    <a:gd name="T80" fmla="*/ 380 w 566"/>
                    <a:gd name="T81" fmla="*/ 590 h 624"/>
                    <a:gd name="T82" fmla="*/ 323 w 566"/>
                    <a:gd name="T83" fmla="*/ 605 h 624"/>
                    <a:gd name="T84" fmla="*/ 296 w 566"/>
                    <a:gd name="T85" fmla="*/ 593 h 624"/>
                    <a:gd name="T86" fmla="*/ 311 w 566"/>
                    <a:gd name="T87" fmla="*/ 555 h 624"/>
                    <a:gd name="T88" fmla="*/ 275 w 566"/>
                    <a:gd name="T89" fmla="*/ 512 h 624"/>
                    <a:gd name="T90" fmla="*/ 229 w 566"/>
                    <a:gd name="T91" fmla="*/ 466 h 624"/>
                    <a:gd name="T92" fmla="*/ 183 w 566"/>
                    <a:gd name="T93" fmla="*/ 445 h 624"/>
                    <a:gd name="T94" fmla="*/ 178 w 566"/>
                    <a:gd name="T95" fmla="*/ 358 h 624"/>
                    <a:gd name="T96" fmla="*/ 137 w 566"/>
                    <a:gd name="T97" fmla="*/ 293 h 624"/>
                    <a:gd name="T98" fmla="*/ 118 w 566"/>
                    <a:gd name="T99" fmla="*/ 178 h 624"/>
                    <a:gd name="T100" fmla="*/ 82 w 566"/>
                    <a:gd name="T101" fmla="*/ 111 h 624"/>
                    <a:gd name="T102" fmla="*/ 46 w 566"/>
                    <a:gd name="T103" fmla="*/ 91 h 624"/>
                    <a:gd name="T104" fmla="*/ 38 w 566"/>
                    <a:gd name="T105" fmla="*/ 7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6" h="624">
                      <a:moveTo>
                        <a:pt x="134" y="614"/>
                      </a:moveTo>
                      <a:lnTo>
                        <a:pt x="137" y="621"/>
                      </a:lnTo>
                      <a:lnTo>
                        <a:pt x="134" y="624"/>
                      </a:lnTo>
                      <a:lnTo>
                        <a:pt x="130" y="623"/>
                      </a:lnTo>
                      <a:lnTo>
                        <a:pt x="129" y="615"/>
                      </a:lnTo>
                      <a:lnTo>
                        <a:pt x="134" y="614"/>
                      </a:lnTo>
                      <a:close/>
                      <a:moveTo>
                        <a:pt x="254" y="603"/>
                      </a:moveTo>
                      <a:lnTo>
                        <a:pt x="262" y="611"/>
                      </a:lnTo>
                      <a:lnTo>
                        <a:pt x="261" y="623"/>
                      </a:lnTo>
                      <a:lnTo>
                        <a:pt x="253" y="613"/>
                      </a:lnTo>
                      <a:lnTo>
                        <a:pt x="250" y="613"/>
                      </a:lnTo>
                      <a:lnTo>
                        <a:pt x="254" y="603"/>
                      </a:lnTo>
                      <a:close/>
                      <a:moveTo>
                        <a:pt x="85" y="537"/>
                      </a:moveTo>
                      <a:lnTo>
                        <a:pt x="89" y="546"/>
                      </a:lnTo>
                      <a:lnTo>
                        <a:pt x="86" y="552"/>
                      </a:lnTo>
                      <a:lnTo>
                        <a:pt x="76" y="548"/>
                      </a:lnTo>
                      <a:lnTo>
                        <a:pt x="83" y="545"/>
                      </a:lnTo>
                      <a:lnTo>
                        <a:pt x="85" y="537"/>
                      </a:lnTo>
                      <a:close/>
                      <a:moveTo>
                        <a:pt x="155" y="466"/>
                      </a:moveTo>
                      <a:lnTo>
                        <a:pt x="161" y="472"/>
                      </a:lnTo>
                      <a:lnTo>
                        <a:pt x="157" y="481"/>
                      </a:lnTo>
                      <a:lnTo>
                        <a:pt x="159" y="492"/>
                      </a:lnTo>
                      <a:lnTo>
                        <a:pt x="148" y="498"/>
                      </a:lnTo>
                      <a:lnTo>
                        <a:pt x="159" y="504"/>
                      </a:lnTo>
                      <a:lnTo>
                        <a:pt x="156" y="512"/>
                      </a:lnTo>
                      <a:lnTo>
                        <a:pt x="146" y="509"/>
                      </a:lnTo>
                      <a:lnTo>
                        <a:pt x="142" y="498"/>
                      </a:lnTo>
                      <a:lnTo>
                        <a:pt x="139" y="496"/>
                      </a:lnTo>
                      <a:lnTo>
                        <a:pt x="134" y="497"/>
                      </a:lnTo>
                      <a:lnTo>
                        <a:pt x="135" y="504"/>
                      </a:lnTo>
                      <a:lnTo>
                        <a:pt x="131" y="498"/>
                      </a:lnTo>
                      <a:lnTo>
                        <a:pt x="128" y="504"/>
                      </a:lnTo>
                      <a:lnTo>
                        <a:pt x="118" y="500"/>
                      </a:lnTo>
                      <a:lnTo>
                        <a:pt x="117" y="507"/>
                      </a:lnTo>
                      <a:lnTo>
                        <a:pt x="106" y="504"/>
                      </a:lnTo>
                      <a:lnTo>
                        <a:pt x="100" y="505"/>
                      </a:lnTo>
                      <a:lnTo>
                        <a:pt x="100" y="507"/>
                      </a:lnTo>
                      <a:lnTo>
                        <a:pt x="93" y="503"/>
                      </a:lnTo>
                      <a:lnTo>
                        <a:pt x="89" y="496"/>
                      </a:lnTo>
                      <a:lnTo>
                        <a:pt x="89" y="489"/>
                      </a:lnTo>
                      <a:lnTo>
                        <a:pt x="97" y="484"/>
                      </a:lnTo>
                      <a:lnTo>
                        <a:pt x="108" y="483"/>
                      </a:lnTo>
                      <a:lnTo>
                        <a:pt x="118" y="490"/>
                      </a:lnTo>
                      <a:lnTo>
                        <a:pt x="120" y="486"/>
                      </a:lnTo>
                      <a:lnTo>
                        <a:pt x="124" y="485"/>
                      </a:lnTo>
                      <a:lnTo>
                        <a:pt x="123" y="483"/>
                      </a:lnTo>
                      <a:lnTo>
                        <a:pt x="125" y="481"/>
                      </a:lnTo>
                      <a:lnTo>
                        <a:pt x="123" y="478"/>
                      </a:lnTo>
                      <a:lnTo>
                        <a:pt x="137" y="481"/>
                      </a:lnTo>
                      <a:lnTo>
                        <a:pt x="134" y="485"/>
                      </a:lnTo>
                      <a:lnTo>
                        <a:pt x="142" y="486"/>
                      </a:lnTo>
                      <a:lnTo>
                        <a:pt x="153" y="465"/>
                      </a:lnTo>
                      <a:lnTo>
                        <a:pt x="155" y="466"/>
                      </a:lnTo>
                      <a:close/>
                      <a:moveTo>
                        <a:pt x="32" y="410"/>
                      </a:moveTo>
                      <a:lnTo>
                        <a:pt x="34" y="418"/>
                      </a:lnTo>
                      <a:lnTo>
                        <a:pt x="27" y="428"/>
                      </a:lnTo>
                      <a:lnTo>
                        <a:pt x="23" y="423"/>
                      </a:lnTo>
                      <a:lnTo>
                        <a:pt x="25" y="413"/>
                      </a:lnTo>
                      <a:lnTo>
                        <a:pt x="30" y="408"/>
                      </a:lnTo>
                      <a:lnTo>
                        <a:pt x="32" y="410"/>
                      </a:lnTo>
                      <a:close/>
                      <a:moveTo>
                        <a:pt x="537" y="196"/>
                      </a:moveTo>
                      <a:lnTo>
                        <a:pt x="537" y="197"/>
                      </a:lnTo>
                      <a:lnTo>
                        <a:pt x="537" y="197"/>
                      </a:lnTo>
                      <a:lnTo>
                        <a:pt x="538" y="201"/>
                      </a:lnTo>
                      <a:lnTo>
                        <a:pt x="530" y="206"/>
                      </a:lnTo>
                      <a:lnTo>
                        <a:pt x="524" y="199"/>
                      </a:lnTo>
                      <a:lnTo>
                        <a:pt x="525" y="195"/>
                      </a:lnTo>
                      <a:lnTo>
                        <a:pt x="536" y="195"/>
                      </a:lnTo>
                      <a:lnTo>
                        <a:pt x="536" y="195"/>
                      </a:lnTo>
                      <a:lnTo>
                        <a:pt x="537" y="196"/>
                      </a:lnTo>
                      <a:close/>
                      <a:moveTo>
                        <a:pt x="0" y="34"/>
                      </a:moveTo>
                      <a:lnTo>
                        <a:pt x="15" y="25"/>
                      </a:lnTo>
                      <a:lnTo>
                        <a:pt x="29" y="3"/>
                      </a:lnTo>
                      <a:lnTo>
                        <a:pt x="51" y="0"/>
                      </a:lnTo>
                      <a:lnTo>
                        <a:pt x="61" y="4"/>
                      </a:lnTo>
                      <a:lnTo>
                        <a:pt x="63" y="9"/>
                      </a:lnTo>
                      <a:lnTo>
                        <a:pt x="67" y="10"/>
                      </a:lnTo>
                      <a:lnTo>
                        <a:pt x="65" y="20"/>
                      </a:lnTo>
                      <a:lnTo>
                        <a:pt x="70" y="26"/>
                      </a:lnTo>
                      <a:lnTo>
                        <a:pt x="88" y="38"/>
                      </a:lnTo>
                      <a:lnTo>
                        <a:pt x="98" y="36"/>
                      </a:lnTo>
                      <a:lnTo>
                        <a:pt x="121" y="60"/>
                      </a:lnTo>
                      <a:lnTo>
                        <a:pt x="131" y="55"/>
                      </a:lnTo>
                      <a:lnTo>
                        <a:pt x="139" y="60"/>
                      </a:lnTo>
                      <a:lnTo>
                        <a:pt x="146" y="60"/>
                      </a:lnTo>
                      <a:lnTo>
                        <a:pt x="159" y="73"/>
                      </a:lnTo>
                      <a:lnTo>
                        <a:pt x="165" y="72"/>
                      </a:lnTo>
                      <a:lnTo>
                        <a:pt x="170" y="75"/>
                      </a:lnTo>
                      <a:lnTo>
                        <a:pt x="170" y="80"/>
                      </a:lnTo>
                      <a:lnTo>
                        <a:pt x="177" y="87"/>
                      </a:lnTo>
                      <a:lnTo>
                        <a:pt x="178" y="93"/>
                      </a:lnTo>
                      <a:lnTo>
                        <a:pt x="192" y="106"/>
                      </a:lnTo>
                      <a:lnTo>
                        <a:pt x="199" y="104"/>
                      </a:lnTo>
                      <a:lnTo>
                        <a:pt x="199" y="98"/>
                      </a:lnTo>
                      <a:lnTo>
                        <a:pt x="203" y="93"/>
                      </a:lnTo>
                      <a:lnTo>
                        <a:pt x="225" y="94"/>
                      </a:lnTo>
                      <a:lnTo>
                        <a:pt x="246" y="111"/>
                      </a:lnTo>
                      <a:lnTo>
                        <a:pt x="255" y="113"/>
                      </a:lnTo>
                      <a:lnTo>
                        <a:pt x="258" y="117"/>
                      </a:lnTo>
                      <a:lnTo>
                        <a:pt x="257" y="120"/>
                      </a:lnTo>
                      <a:lnTo>
                        <a:pt x="259" y="122"/>
                      </a:lnTo>
                      <a:lnTo>
                        <a:pt x="280" y="100"/>
                      </a:lnTo>
                      <a:lnTo>
                        <a:pt x="281" y="103"/>
                      </a:lnTo>
                      <a:lnTo>
                        <a:pt x="279" y="107"/>
                      </a:lnTo>
                      <a:lnTo>
                        <a:pt x="285" y="112"/>
                      </a:lnTo>
                      <a:lnTo>
                        <a:pt x="296" y="113"/>
                      </a:lnTo>
                      <a:lnTo>
                        <a:pt x="310" y="108"/>
                      </a:lnTo>
                      <a:lnTo>
                        <a:pt x="323" y="111"/>
                      </a:lnTo>
                      <a:lnTo>
                        <a:pt x="333" y="110"/>
                      </a:lnTo>
                      <a:lnTo>
                        <a:pt x="332" y="106"/>
                      </a:lnTo>
                      <a:lnTo>
                        <a:pt x="320" y="98"/>
                      </a:lnTo>
                      <a:lnTo>
                        <a:pt x="321" y="95"/>
                      </a:lnTo>
                      <a:lnTo>
                        <a:pt x="337" y="94"/>
                      </a:lnTo>
                      <a:lnTo>
                        <a:pt x="346" y="86"/>
                      </a:lnTo>
                      <a:lnTo>
                        <a:pt x="347" y="81"/>
                      </a:lnTo>
                      <a:lnTo>
                        <a:pt x="358" y="80"/>
                      </a:lnTo>
                      <a:lnTo>
                        <a:pt x="367" y="71"/>
                      </a:lnTo>
                      <a:lnTo>
                        <a:pt x="373" y="76"/>
                      </a:lnTo>
                      <a:lnTo>
                        <a:pt x="374" y="84"/>
                      </a:lnTo>
                      <a:lnTo>
                        <a:pt x="380" y="86"/>
                      </a:lnTo>
                      <a:lnTo>
                        <a:pt x="387" y="94"/>
                      </a:lnTo>
                      <a:lnTo>
                        <a:pt x="391" y="95"/>
                      </a:lnTo>
                      <a:lnTo>
                        <a:pt x="397" y="91"/>
                      </a:lnTo>
                      <a:lnTo>
                        <a:pt x="407" y="93"/>
                      </a:lnTo>
                      <a:lnTo>
                        <a:pt x="408" y="97"/>
                      </a:lnTo>
                      <a:lnTo>
                        <a:pt x="402" y="106"/>
                      </a:lnTo>
                      <a:lnTo>
                        <a:pt x="413" y="108"/>
                      </a:lnTo>
                      <a:lnTo>
                        <a:pt x="436" y="103"/>
                      </a:lnTo>
                      <a:lnTo>
                        <a:pt x="434" y="114"/>
                      </a:lnTo>
                      <a:lnTo>
                        <a:pt x="425" y="123"/>
                      </a:lnTo>
                      <a:lnTo>
                        <a:pt x="423" y="131"/>
                      </a:lnTo>
                      <a:lnTo>
                        <a:pt x="417" y="134"/>
                      </a:lnTo>
                      <a:lnTo>
                        <a:pt x="417" y="139"/>
                      </a:lnTo>
                      <a:lnTo>
                        <a:pt x="415" y="139"/>
                      </a:lnTo>
                      <a:lnTo>
                        <a:pt x="414" y="143"/>
                      </a:lnTo>
                      <a:lnTo>
                        <a:pt x="422" y="151"/>
                      </a:lnTo>
                      <a:lnTo>
                        <a:pt x="421" y="158"/>
                      </a:lnTo>
                      <a:lnTo>
                        <a:pt x="428" y="163"/>
                      </a:lnTo>
                      <a:lnTo>
                        <a:pt x="427" y="176"/>
                      </a:lnTo>
                      <a:lnTo>
                        <a:pt x="443" y="184"/>
                      </a:lnTo>
                      <a:lnTo>
                        <a:pt x="451" y="194"/>
                      </a:lnTo>
                      <a:lnTo>
                        <a:pt x="469" y="195"/>
                      </a:lnTo>
                      <a:lnTo>
                        <a:pt x="472" y="200"/>
                      </a:lnTo>
                      <a:lnTo>
                        <a:pt x="478" y="200"/>
                      </a:lnTo>
                      <a:lnTo>
                        <a:pt x="478" y="200"/>
                      </a:lnTo>
                      <a:lnTo>
                        <a:pt x="479" y="204"/>
                      </a:lnTo>
                      <a:lnTo>
                        <a:pt x="485" y="209"/>
                      </a:lnTo>
                      <a:lnTo>
                        <a:pt x="485" y="209"/>
                      </a:lnTo>
                      <a:lnTo>
                        <a:pt x="489" y="207"/>
                      </a:lnTo>
                      <a:lnTo>
                        <a:pt x="495" y="210"/>
                      </a:lnTo>
                      <a:lnTo>
                        <a:pt x="499" y="209"/>
                      </a:lnTo>
                      <a:lnTo>
                        <a:pt x="499" y="209"/>
                      </a:lnTo>
                      <a:lnTo>
                        <a:pt x="503" y="216"/>
                      </a:lnTo>
                      <a:lnTo>
                        <a:pt x="511" y="211"/>
                      </a:lnTo>
                      <a:lnTo>
                        <a:pt x="511" y="211"/>
                      </a:lnTo>
                      <a:lnTo>
                        <a:pt x="517" y="213"/>
                      </a:lnTo>
                      <a:lnTo>
                        <a:pt x="523" y="208"/>
                      </a:lnTo>
                      <a:lnTo>
                        <a:pt x="529" y="219"/>
                      </a:lnTo>
                      <a:lnTo>
                        <a:pt x="532" y="210"/>
                      </a:lnTo>
                      <a:lnTo>
                        <a:pt x="540" y="211"/>
                      </a:lnTo>
                      <a:lnTo>
                        <a:pt x="547" y="208"/>
                      </a:lnTo>
                      <a:lnTo>
                        <a:pt x="547" y="208"/>
                      </a:lnTo>
                      <a:lnTo>
                        <a:pt x="548" y="208"/>
                      </a:lnTo>
                      <a:lnTo>
                        <a:pt x="548" y="208"/>
                      </a:lnTo>
                      <a:lnTo>
                        <a:pt x="557" y="213"/>
                      </a:lnTo>
                      <a:lnTo>
                        <a:pt x="566" y="225"/>
                      </a:lnTo>
                      <a:lnTo>
                        <a:pt x="558" y="225"/>
                      </a:lnTo>
                      <a:lnTo>
                        <a:pt x="559" y="234"/>
                      </a:lnTo>
                      <a:lnTo>
                        <a:pt x="555" y="234"/>
                      </a:lnTo>
                      <a:lnTo>
                        <a:pt x="553" y="219"/>
                      </a:lnTo>
                      <a:lnTo>
                        <a:pt x="551" y="231"/>
                      </a:lnTo>
                      <a:lnTo>
                        <a:pt x="545" y="234"/>
                      </a:lnTo>
                      <a:lnTo>
                        <a:pt x="540" y="233"/>
                      </a:lnTo>
                      <a:lnTo>
                        <a:pt x="540" y="236"/>
                      </a:lnTo>
                      <a:lnTo>
                        <a:pt x="537" y="240"/>
                      </a:lnTo>
                      <a:lnTo>
                        <a:pt x="527" y="243"/>
                      </a:lnTo>
                      <a:lnTo>
                        <a:pt x="533" y="253"/>
                      </a:lnTo>
                      <a:lnTo>
                        <a:pt x="533" y="253"/>
                      </a:lnTo>
                      <a:lnTo>
                        <a:pt x="523" y="266"/>
                      </a:lnTo>
                      <a:lnTo>
                        <a:pt x="520" y="276"/>
                      </a:lnTo>
                      <a:lnTo>
                        <a:pt x="511" y="276"/>
                      </a:lnTo>
                      <a:lnTo>
                        <a:pt x="508" y="278"/>
                      </a:lnTo>
                      <a:lnTo>
                        <a:pt x="507" y="285"/>
                      </a:lnTo>
                      <a:lnTo>
                        <a:pt x="519" y="292"/>
                      </a:lnTo>
                      <a:lnTo>
                        <a:pt x="519" y="294"/>
                      </a:lnTo>
                      <a:lnTo>
                        <a:pt x="509" y="298"/>
                      </a:lnTo>
                      <a:lnTo>
                        <a:pt x="505" y="304"/>
                      </a:lnTo>
                      <a:lnTo>
                        <a:pt x="501" y="303"/>
                      </a:lnTo>
                      <a:lnTo>
                        <a:pt x="494" y="310"/>
                      </a:lnTo>
                      <a:lnTo>
                        <a:pt x="495" y="314"/>
                      </a:lnTo>
                      <a:lnTo>
                        <a:pt x="504" y="313"/>
                      </a:lnTo>
                      <a:lnTo>
                        <a:pt x="504" y="324"/>
                      </a:lnTo>
                      <a:lnTo>
                        <a:pt x="511" y="322"/>
                      </a:lnTo>
                      <a:lnTo>
                        <a:pt x="513" y="324"/>
                      </a:lnTo>
                      <a:lnTo>
                        <a:pt x="517" y="334"/>
                      </a:lnTo>
                      <a:lnTo>
                        <a:pt x="515" y="341"/>
                      </a:lnTo>
                      <a:lnTo>
                        <a:pt x="517" y="345"/>
                      </a:lnTo>
                      <a:lnTo>
                        <a:pt x="526" y="348"/>
                      </a:lnTo>
                      <a:lnTo>
                        <a:pt x="529" y="339"/>
                      </a:lnTo>
                      <a:lnTo>
                        <a:pt x="535" y="344"/>
                      </a:lnTo>
                      <a:lnTo>
                        <a:pt x="508" y="361"/>
                      </a:lnTo>
                      <a:lnTo>
                        <a:pt x="499" y="356"/>
                      </a:lnTo>
                      <a:lnTo>
                        <a:pt x="496" y="357"/>
                      </a:lnTo>
                      <a:lnTo>
                        <a:pt x="498" y="363"/>
                      </a:lnTo>
                      <a:lnTo>
                        <a:pt x="494" y="375"/>
                      </a:lnTo>
                      <a:lnTo>
                        <a:pt x="473" y="387"/>
                      </a:lnTo>
                      <a:lnTo>
                        <a:pt x="470" y="392"/>
                      </a:lnTo>
                      <a:lnTo>
                        <a:pt x="474" y="403"/>
                      </a:lnTo>
                      <a:lnTo>
                        <a:pt x="473" y="408"/>
                      </a:lnTo>
                      <a:lnTo>
                        <a:pt x="476" y="414"/>
                      </a:lnTo>
                      <a:lnTo>
                        <a:pt x="480" y="410"/>
                      </a:lnTo>
                      <a:lnTo>
                        <a:pt x="485" y="415"/>
                      </a:lnTo>
                      <a:lnTo>
                        <a:pt x="475" y="456"/>
                      </a:lnTo>
                      <a:lnTo>
                        <a:pt x="479" y="459"/>
                      </a:lnTo>
                      <a:lnTo>
                        <a:pt x="480" y="466"/>
                      </a:lnTo>
                      <a:lnTo>
                        <a:pt x="475" y="466"/>
                      </a:lnTo>
                      <a:lnTo>
                        <a:pt x="466" y="476"/>
                      </a:lnTo>
                      <a:lnTo>
                        <a:pt x="466" y="476"/>
                      </a:lnTo>
                      <a:lnTo>
                        <a:pt x="456" y="475"/>
                      </a:lnTo>
                      <a:lnTo>
                        <a:pt x="450" y="480"/>
                      </a:lnTo>
                      <a:lnTo>
                        <a:pt x="448" y="488"/>
                      </a:lnTo>
                      <a:lnTo>
                        <a:pt x="445" y="483"/>
                      </a:lnTo>
                      <a:lnTo>
                        <a:pt x="440" y="481"/>
                      </a:lnTo>
                      <a:lnTo>
                        <a:pt x="435" y="491"/>
                      </a:lnTo>
                      <a:lnTo>
                        <a:pt x="451" y="503"/>
                      </a:lnTo>
                      <a:lnTo>
                        <a:pt x="446" y="512"/>
                      </a:lnTo>
                      <a:lnTo>
                        <a:pt x="441" y="512"/>
                      </a:lnTo>
                      <a:lnTo>
                        <a:pt x="443" y="524"/>
                      </a:lnTo>
                      <a:lnTo>
                        <a:pt x="447" y="526"/>
                      </a:lnTo>
                      <a:lnTo>
                        <a:pt x="448" y="530"/>
                      </a:lnTo>
                      <a:lnTo>
                        <a:pt x="442" y="534"/>
                      </a:lnTo>
                      <a:lnTo>
                        <a:pt x="437" y="533"/>
                      </a:lnTo>
                      <a:lnTo>
                        <a:pt x="433" y="541"/>
                      </a:lnTo>
                      <a:lnTo>
                        <a:pt x="427" y="540"/>
                      </a:lnTo>
                      <a:lnTo>
                        <a:pt x="421" y="545"/>
                      </a:lnTo>
                      <a:lnTo>
                        <a:pt x="420" y="549"/>
                      </a:lnTo>
                      <a:lnTo>
                        <a:pt x="413" y="554"/>
                      </a:lnTo>
                      <a:lnTo>
                        <a:pt x="410" y="552"/>
                      </a:lnTo>
                      <a:lnTo>
                        <a:pt x="407" y="556"/>
                      </a:lnTo>
                      <a:lnTo>
                        <a:pt x="403" y="551"/>
                      </a:lnTo>
                      <a:lnTo>
                        <a:pt x="400" y="552"/>
                      </a:lnTo>
                      <a:lnTo>
                        <a:pt x="402" y="560"/>
                      </a:lnTo>
                      <a:lnTo>
                        <a:pt x="396" y="568"/>
                      </a:lnTo>
                      <a:lnTo>
                        <a:pt x="408" y="576"/>
                      </a:lnTo>
                      <a:lnTo>
                        <a:pt x="408" y="590"/>
                      </a:lnTo>
                      <a:lnTo>
                        <a:pt x="380" y="590"/>
                      </a:lnTo>
                      <a:lnTo>
                        <a:pt x="372" y="607"/>
                      </a:lnTo>
                      <a:lnTo>
                        <a:pt x="372" y="607"/>
                      </a:lnTo>
                      <a:lnTo>
                        <a:pt x="338" y="600"/>
                      </a:lnTo>
                      <a:lnTo>
                        <a:pt x="333" y="596"/>
                      </a:lnTo>
                      <a:lnTo>
                        <a:pt x="322" y="599"/>
                      </a:lnTo>
                      <a:lnTo>
                        <a:pt x="323" y="605"/>
                      </a:lnTo>
                      <a:lnTo>
                        <a:pt x="319" y="607"/>
                      </a:lnTo>
                      <a:lnTo>
                        <a:pt x="318" y="611"/>
                      </a:lnTo>
                      <a:lnTo>
                        <a:pt x="310" y="612"/>
                      </a:lnTo>
                      <a:lnTo>
                        <a:pt x="304" y="605"/>
                      </a:lnTo>
                      <a:lnTo>
                        <a:pt x="298" y="603"/>
                      </a:lnTo>
                      <a:lnTo>
                        <a:pt x="296" y="593"/>
                      </a:lnTo>
                      <a:lnTo>
                        <a:pt x="300" y="587"/>
                      </a:lnTo>
                      <a:lnTo>
                        <a:pt x="303" y="590"/>
                      </a:lnTo>
                      <a:lnTo>
                        <a:pt x="312" y="590"/>
                      </a:lnTo>
                      <a:lnTo>
                        <a:pt x="317" y="581"/>
                      </a:lnTo>
                      <a:lnTo>
                        <a:pt x="318" y="569"/>
                      </a:lnTo>
                      <a:lnTo>
                        <a:pt x="311" y="555"/>
                      </a:lnTo>
                      <a:lnTo>
                        <a:pt x="303" y="556"/>
                      </a:lnTo>
                      <a:lnTo>
                        <a:pt x="300" y="544"/>
                      </a:lnTo>
                      <a:lnTo>
                        <a:pt x="295" y="539"/>
                      </a:lnTo>
                      <a:lnTo>
                        <a:pt x="296" y="535"/>
                      </a:lnTo>
                      <a:lnTo>
                        <a:pt x="279" y="528"/>
                      </a:lnTo>
                      <a:lnTo>
                        <a:pt x="275" y="512"/>
                      </a:lnTo>
                      <a:lnTo>
                        <a:pt x="266" y="503"/>
                      </a:lnTo>
                      <a:lnTo>
                        <a:pt x="248" y="496"/>
                      </a:lnTo>
                      <a:lnTo>
                        <a:pt x="234" y="495"/>
                      </a:lnTo>
                      <a:lnTo>
                        <a:pt x="221" y="486"/>
                      </a:lnTo>
                      <a:lnTo>
                        <a:pt x="229" y="482"/>
                      </a:lnTo>
                      <a:lnTo>
                        <a:pt x="229" y="466"/>
                      </a:lnTo>
                      <a:lnTo>
                        <a:pt x="233" y="461"/>
                      </a:lnTo>
                      <a:lnTo>
                        <a:pt x="230" y="455"/>
                      </a:lnTo>
                      <a:lnTo>
                        <a:pt x="223" y="450"/>
                      </a:lnTo>
                      <a:lnTo>
                        <a:pt x="210" y="444"/>
                      </a:lnTo>
                      <a:lnTo>
                        <a:pt x="199" y="443"/>
                      </a:lnTo>
                      <a:lnTo>
                        <a:pt x="183" y="445"/>
                      </a:lnTo>
                      <a:lnTo>
                        <a:pt x="181" y="452"/>
                      </a:lnTo>
                      <a:lnTo>
                        <a:pt x="172" y="449"/>
                      </a:lnTo>
                      <a:lnTo>
                        <a:pt x="170" y="432"/>
                      </a:lnTo>
                      <a:lnTo>
                        <a:pt x="176" y="429"/>
                      </a:lnTo>
                      <a:lnTo>
                        <a:pt x="181" y="404"/>
                      </a:lnTo>
                      <a:lnTo>
                        <a:pt x="178" y="358"/>
                      </a:lnTo>
                      <a:lnTo>
                        <a:pt x="174" y="346"/>
                      </a:lnTo>
                      <a:lnTo>
                        <a:pt x="165" y="337"/>
                      </a:lnTo>
                      <a:lnTo>
                        <a:pt x="157" y="314"/>
                      </a:lnTo>
                      <a:lnTo>
                        <a:pt x="152" y="314"/>
                      </a:lnTo>
                      <a:lnTo>
                        <a:pt x="148" y="301"/>
                      </a:lnTo>
                      <a:lnTo>
                        <a:pt x="137" y="293"/>
                      </a:lnTo>
                      <a:lnTo>
                        <a:pt x="131" y="275"/>
                      </a:lnTo>
                      <a:lnTo>
                        <a:pt x="132" y="266"/>
                      </a:lnTo>
                      <a:lnTo>
                        <a:pt x="125" y="234"/>
                      </a:lnTo>
                      <a:lnTo>
                        <a:pt x="127" y="230"/>
                      </a:lnTo>
                      <a:lnTo>
                        <a:pt x="126" y="214"/>
                      </a:lnTo>
                      <a:lnTo>
                        <a:pt x="118" y="178"/>
                      </a:lnTo>
                      <a:lnTo>
                        <a:pt x="97" y="146"/>
                      </a:lnTo>
                      <a:lnTo>
                        <a:pt x="81" y="131"/>
                      </a:lnTo>
                      <a:lnTo>
                        <a:pt x="71" y="127"/>
                      </a:lnTo>
                      <a:lnTo>
                        <a:pt x="71" y="127"/>
                      </a:lnTo>
                      <a:lnTo>
                        <a:pt x="81" y="117"/>
                      </a:lnTo>
                      <a:lnTo>
                        <a:pt x="82" y="111"/>
                      </a:lnTo>
                      <a:lnTo>
                        <a:pt x="72" y="105"/>
                      </a:lnTo>
                      <a:lnTo>
                        <a:pt x="65" y="111"/>
                      </a:lnTo>
                      <a:lnTo>
                        <a:pt x="67" y="106"/>
                      </a:lnTo>
                      <a:lnTo>
                        <a:pt x="63" y="101"/>
                      </a:lnTo>
                      <a:lnTo>
                        <a:pt x="62" y="90"/>
                      </a:lnTo>
                      <a:lnTo>
                        <a:pt x="46" y="91"/>
                      </a:lnTo>
                      <a:lnTo>
                        <a:pt x="51" y="83"/>
                      </a:lnTo>
                      <a:lnTo>
                        <a:pt x="54" y="83"/>
                      </a:lnTo>
                      <a:lnTo>
                        <a:pt x="49" y="79"/>
                      </a:lnTo>
                      <a:lnTo>
                        <a:pt x="39" y="86"/>
                      </a:lnTo>
                      <a:lnTo>
                        <a:pt x="42" y="75"/>
                      </a:lnTo>
                      <a:lnTo>
                        <a:pt x="38" y="72"/>
                      </a:lnTo>
                      <a:lnTo>
                        <a:pt x="37" y="62"/>
                      </a:lnTo>
                      <a:lnTo>
                        <a:pt x="27" y="56"/>
                      </a:lnTo>
                      <a:lnTo>
                        <a:pt x="11" y="44"/>
                      </a:lnTo>
                      <a:lnTo>
                        <a:pt x="7" y="33"/>
                      </a:lnTo>
                      <a:lnTo>
                        <a:pt x="0" y="34"/>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5" name="Trentino Alto Adige" descr="{&quot;Key&quot;:&quot;trentino alto adige&quot;,&quot;Name&quot;:&quot;Trentino Alto Adige&quot;,&quot;Value&quot;:1.0,&quot;Formula&quot;:&quot;&quot;,&quot;Text&quot;:&quot;&quot;,&quot;OfficeApplication&quot;:1,&quot;HasValue&quot;:true}">
                  <a:extLst>
                    <a:ext uri="{FF2B5EF4-FFF2-40B4-BE49-F238E27FC236}">
                      <a16:creationId xmlns:a16="http://schemas.microsoft.com/office/drawing/2014/main" id="{EC7B1BBD-B4F0-45E6-8AC0-CD52BA7E0409}"/>
                    </a:ext>
                  </a:extLst>
                </p:cNvPr>
                <p:cNvSpPr>
                  <a:spLocks/>
                </p:cNvSpPr>
                <p:nvPr/>
              </p:nvSpPr>
              <p:spPr bwMode="auto">
                <a:xfrm>
                  <a:off x="3883025" y="1125538"/>
                  <a:ext cx="700087" cy="684213"/>
                </a:xfrm>
                <a:custGeom>
                  <a:avLst/>
                  <a:gdLst>
                    <a:gd name="T0" fmla="*/ 383 w 441"/>
                    <a:gd name="T1" fmla="*/ 20 h 431"/>
                    <a:gd name="T2" fmla="*/ 375 w 441"/>
                    <a:gd name="T3" fmla="*/ 48 h 431"/>
                    <a:gd name="T4" fmla="*/ 391 w 441"/>
                    <a:gd name="T5" fmla="*/ 63 h 431"/>
                    <a:gd name="T6" fmla="*/ 399 w 441"/>
                    <a:gd name="T7" fmla="*/ 95 h 431"/>
                    <a:gd name="T8" fmla="*/ 441 w 441"/>
                    <a:gd name="T9" fmla="*/ 127 h 431"/>
                    <a:gd name="T10" fmla="*/ 422 w 441"/>
                    <a:gd name="T11" fmla="*/ 143 h 431"/>
                    <a:gd name="T12" fmla="*/ 399 w 441"/>
                    <a:gd name="T13" fmla="*/ 146 h 431"/>
                    <a:gd name="T14" fmla="*/ 374 w 441"/>
                    <a:gd name="T15" fmla="*/ 140 h 431"/>
                    <a:gd name="T16" fmla="*/ 349 w 441"/>
                    <a:gd name="T17" fmla="*/ 149 h 431"/>
                    <a:gd name="T18" fmla="*/ 333 w 441"/>
                    <a:gd name="T19" fmla="*/ 169 h 431"/>
                    <a:gd name="T20" fmla="*/ 301 w 441"/>
                    <a:gd name="T21" fmla="*/ 189 h 431"/>
                    <a:gd name="T22" fmla="*/ 305 w 441"/>
                    <a:gd name="T23" fmla="*/ 223 h 431"/>
                    <a:gd name="T24" fmla="*/ 307 w 441"/>
                    <a:gd name="T25" fmla="*/ 241 h 431"/>
                    <a:gd name="T26" fmla="*/ 318 w 441"/>
                    <a:gd name="T27" fmla="*/ 258 h 431"/>
                    <a:gd name="T28" fmla="*/ 332 w 441"/>
                    <a:gd name="T29" fmla="*/ 275 h 431"/>
                    <a:gd name="T30" fmla="*/ 301 w 441"/>
                    <a:gd name="T31" fmla="*/ 303 h 431"/>
                    <a:gd name="T32" fmla="*/ 275 w 441"/>
                    <a:gd name="T33" fmla="*/ 305 h 431"/>
                    <a:gd name="T34" fmla="*/ 273 w 441"/>
                    <a:gd name="T35" fmla="*/ 325 h 431"/>
                    <a:gd name="T36" fmla="*/ 254 w 441"/>
                    <a:gd name="T37" fmla="*/ 343 h 431"/>
                    <a:gd name="T38" fmla="*/ 224 w 441"/>
                    <a:gd name="T39" fmla="*/ 340 h 431"/>
                    <a:gd name="T40" fmla="*/ 202 w 441"/>
                    <a:gd name="T41" fmla="*/ 358 h 431"/>
                    <a:gd name="T42" fmla="*/ 193 w 441"/>
                    <a:gd name="T43" fmla="*/ 359 h 431"/>
                    <a:gd name="T44" fmla="*/ 173 w 441"/>
                    <a:gd name="T45" fmla="*/ 400 h 431"/>
                    <a:gd name="T46" fmla="*/ 150 w 441"/>
                    <a:gd name="T47" fmla="*/ 426 h 431"/>
                    <a:gd name="T48" fmla="*/ 126 w 441"/>
                    <a:gd name="T49" fmla="*/ 428 h 431"/>
                    <a:gd name="T50" fmla="*/ 114 w 441"/>
                    <a:gd name="T51" fmla="*/ 422 h 431"/>
                    <a:gd name="T52" fmla="*/ 103 w 441"/>
                    <a:gd name="T53" fmla="*/ 396 h 431"/>
                    <a:gd name="T54" fmla="*/ 81 w 441"/>
                    <a:gd name="T55" fmla="*/ 381 h 431"/>
                    <a:gd name="T56" fmla="*/ 56 w 441"/>
                    <a:gd name="T57" fmla="*/ 392 h 431"/>
                    <a:gd name="T58" fmla="*/ 32 w 441"/>
                    <a:gd name="T59" fmla="*/ 394 h 431"/>
                    <a:gd name="T60" fmla="*/ 27 w 441"/>
                    <a:gd name="T61" fmla="*/ 359 h 431"/>
                    <a:gd name="T62" fmla="*/ 15 w 441"/>
                    <a:gd name="T63" fmla="*/ 337 h 431"/>
                    <a:gd name="T64" fmla="*/ 34 w 441"/>
                    <a:gd name="T65" fmla="*/ 301 h 431"/>
                    <a:gd name="T66" fmla="*/ 41 w 441"/>
                    <a:gd name="T67" fmla="*/ 250 h 431"/>
                    <a:gd name="T68" fmla="*/ 28 w 441"/>
                    <a:gd name="T69" fmla="*/ 229 h 431"/>
                    <a:gd name="T70" fmla="*/ 49 w 441"/>
                    <a:gd name="T71" fmla="*/ 207 h 431"/>
                    <a:gd name="T72" fmla="*/ 20 w 441"/>
                    <a:gd name="T73" fmla="*/ 183 h 431"/>
                    <a:gd name="T74" fmla="*/ 23 w 441"/>
                    <a:gd name="T75" fmla="*/ 148 h 431"/>
                    <a:gd name="T76" fmla="*/ 6 w 441"/>
                    <a:gd name="T77" fmla="*/ 117 h 431"/>
                    <a:gd name="T78" fmla="*/ 14 w 441"/>
                    <a:gd name="T79" fmla="*/ 89 h 431"/>
                    <a:gd name="T80" fmla="*/ 34 w 441"/>
                    <a:gd name="T81" fmla="*/ 79 h 431"/>
                    <a:gd name="T82" fmla="*/ 78 w 441"/>
                    <a:gd name="T83" fmla="*/ 80 h 431"/>
                    <a:gd name="T84" fmla="*/ 84 w 441"/>
                    <a:gd name="T85" fmla="*/ 91 h 431"/>
                    <a:gd name="T86" fmla="*/ 112 w 441"/>
                    <a:gd name="T87" fmla="*/ 99 h 431"/>
                    <a:gd name="T88" fmla="*/ 145 w 441"/>
                    <a:gd name="T89" fmla="*/ 74 h 431"/>
                    <a:gd name="T90" fmla="*/ 159 w 441"/>
                    <a:gd name="T91" fmla="*/ 51 h 431"/>
                    <a:gd name="T92" fmla="*/ 174 w 441"/>
                    <a:gd name="T93" fmla="*/ 40 h 431"/>
                    <a:gd name="T94" fmla="*/ 215 w 441"/>
                    <a:gd name="T95" fmla="*/ 40 h 431"/>
                    <a:gd name="T96" fmla="*/ 260 w 441"/>
                    <a:gd name="T97" fmla="*/ 25 h 431"/>
                    <a:gd name="T98" fmla="*/ 287 w 441"/>
                    <a:gd name="T99" fmla="*/ 38 h 431"/>
                    <a:gd name="T100" fmla="*/ 329 w 441"/>
                    <a:gd name="T101" fmla="*/ 18 h 431"/>
                    <a:gd name="T102" fmla="*/ 355 w 441"/>
                    <a:gd name="T103" fmla="*/ 10 h 431"/>
                    <a:gd name="T104" fmla="*/ 383 w 441"/>
                    <a:gd name="T105" fmla="*/ 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1" h="431">
                      <a:moveTo>
                        <a:pt x="383" y="2"/>
                      </a:moveTo>
                      <a:lnTo>
                        <a:pt x="390" y="7"/>
                      </a:lnTo>
                      <a:lnTo>
                        <a:pt x="385" y="10"/>
                      </a:lnTo>
                      <a:lnTo>
                        <a:pt x="383" y="20"/>
                      </a:lnTo>
                      <a:lnTo>
                        <a:pt x="371" y="21"/>
                      </a:lnTo>
                      <a:lnTo>
                        <a:pt x="366" y="26"/>
                      </a:lnTo>
                      <a:lnTo>
                        <a:pt x="369" y="42"/>
                      </a:lnTo>
                      <a:lnTo>
                        <a:pt x="375" y="48"/>
                      </a:lnTo>
                      <a:lnTo>
                        <a:pt x="370" y="56"/>
                      </a:lnTo>
                      <a:lnTo>
                        <a:pt x="379" y="58"/>
                      </a:lnTo>
                      <a:lnTo>
                        <a:pt x="385" y="67"/>
                      </a:lnTo>
                      <a:lnTo>
                        <a:pt x="391" y="63"/>
                      </a:lnTo>
                      <a:lnTo>
                        <a:pt x="398" y="65"/>
                      </a:lnTo>
                      <a:lnTo>
                        <a:pt x="405" y="78"/>
                      </a:lnTo>
                      <a:lnTo>
                        <a:pt x="399" y="85"/>
                      </a:lnTo>
                      <a:lnTo>
                        <a:pt x="399" y="95"/>
                      </a:lnTo>
                      <a:lnTo>
                        <a:pt x="415" y="98"/>
                      </a:lnTo>
                      <a:lnTo>
                        <a:pt x="420" y="115"/>
                      </a:lnTo>
                      <a:lnTo>
                        <a:pt x="441" y="127"/>
                      </a:lnTo>
                      <a:lnTo>
                        <a:pt x="441" y="127"/>
                      </a:lnTo>
                      <a:lnTo>
                        <a:pt x="430" y="131"/>
                      </a:lnTo>
                      <a:lnTo>
                        <a:pt x="424" y="139"/>
                      </a:lnTo>
                      <a:lnTo>
                        <a:pt x="420" y="138"/>
                      </a:lnTo>
                      <a:lnTo>
                        <a:pt x="422" y="143"/>
                      </a:lnTo>
                      <a:lnTo>
                        <a:pt x="420" y="145"/>
                      </a:lnTo>
                      <a:lnTo>
                        <a:pt x="415" y="145"/>
                      </a:lnTo>
                      <a:lnTo>
                        <a:pt x="412" y="142"/>
                      </a:lnTo>
                      <a:lnTo>
                        <a:pt x="399" y="146"/>
                      </a:lnTo>
                      <a:lnTo>
                        <a:pt x="394" y="143"/>
                      </a:lnTo>
                      <a:lnTo>
                        <a:pt x="381" y="153"/>
                      </a:lnTo>
                      <a:lnTo>
                        <a:pt x="380" y="144"/>
                      </a:lnTo>
                      <a:lnTo>
                        <a:pt x="374" y="140"/>
                      </a:lnTo>
                      <a:lnTo>
                        <a:pt x="371" y="141"/>
                      </a:lnTo>
                      <a:lnTo>
                        <a:pt x="354" y="128"/>
                      </a:lnTo>
                      <a:lnTo>
                        <a:pt x="355" y="138"/>
                      </a:lnTo>
                      <a:lnTo>
                        <a:pt x="349" y="149"/>
                      </a:lnTo>
                      <a:lnTo>
                        <a:pt x="350" y="155"/>
                      </a:lnTo>
                      <a:lnTo>
                        <a:pt x="340" y="172"/>
                      </a:lnTo>
                      <a:lnTo>
                        <a:pt x="338" y="169"/>
                      </a:lnTo>
                      <a:lnTo>
                        <a:pt x="333" y="169"/>
                      </a:lnTo>
                      <a:lnTo>
                        <a:pt x="328" y="174"/>
                      </a:lnTo>
                      <a:lnTo>
                        <a:pt x="321" y="172"/>
                      </a:lnTo>
                      <a:lnTo>
                        <a:pt x="301" y="182"/>
                      </a:lnTo>
                      <a:lnTo>
                        <a:pt x="301" y="189"/>
                      </a:lnTo>
                      <a:lnTo>
                        <a:pt x="313" y="190"/>
                      </a:lnTo>
                      <a:lnTo>
                        <a:pt x="316" y="196"/>
                      </a:lnTo>
                      <a:lnTo>
                        <a:pt x="306" y="208"/>
                      </a:lnTo>
                      <a:lnTo>
                        <a:pt x="305" y="223"/>
                      </a:lnTo>
                      <a:lnTo>
                        <a:pt x="302" y="220"/>
                      </a:lnTo>
                      <a:lnTo>
                        <a:pt x="293" y="225"/>
                      </a:lnTo>
                      <a:lnTo>
                        <a:pt x="304" y="235"/>
                      </a:lnTo>
                      <a:lnTo>
                        <a:pt x="307" y="241"/>
                      </a:lnTo>
                      <a:lnTo>
                        <a:pt x="304" y="249"/>
                      </a:lnTo>
                      <a:lnTo>
                        <a:pt x="307" y="252"/>
                      </a:lnTo>
                      <a:lnTo>
                        <a:pt x="316" y="250"/>
                      </a:lnTo>
                      <a:lnTo>
                        <a:pt x="318" y="258"/>
                      </a:lnTo>
                      <a:lnTo>
                        <a:pt x="320" y="256"/>
                      </a:lnTo>
                      <a:lnTo>
                        <a:pt x="326" y="259"/>
                      </a:lnTo>
                      <a:lnTo>
                        <a:pt x="322" y="266"/>
                      </a:lnTo>
                      <a:lnTo>
                        <a:pt x="332" y="275"/>
                      </a:lnTo>
                      <a:lnTo>
                        <a:pt x="330" y="283"/>
                      </a:lnTo>
                      <a:lnTo>
                        <a:pt x="326" y="280"/>
                      </a:lnTo>
                      <a:lnTo>
                        <a:pt x="318" y="297"/>
                      </a:lnTo>
                      <a:lnTo>
                        <a:pt x="301" y="303"/>
                      </a:lnTo>
                      <a:lnTo>
                        <a:pt x="292" y="302"/>
                      </a:lnTo>
                      <a:lnTo>
                        <a:pt x="289" y="305"/>
                      </a:lnTo>
                      <a:lnTo>
                        <a:pt x="286" y="302"/>
                      </a:lnTo>
                      <a:lnTo>
                        <a:pt x="275" y="305"/>
                      </a:lnTo>
                      <a:lnTo>
                        <a:pt x="274" y="313"/>
                      </a:lnTo>
                      <a:lnTo>
                        <a:pt x="278" y="320"/>
                      </a:lnTo>
                      <a:lnTo>
                        <a:pt x="270" y="323"/>
                      </a:lnTo>
                      <a:lnTo>
                        <a:pt x="273" y="325"/>
                      </a:lnTo>
                      <a:lnTo>
                        <a:pt x="270" y="329"/>
                      </a:lnTo>
                      <a:lnTo>
                        <a:pt x="275" y="337"/>
                      </a:lnTo>
                      <a:lnTo>
                        <a:pt x="271" y="344"/>
                      </a:lnTo>
                      <a:lnTo>
                        <a:pt x="254" y="343"/>
                      </a:lnTo>
                      <a:lnTo>
                        <a:pt x="252" y="332"/>
                      </a:lnTo>
                      <a:lnTo>
                        <a:pt x="243" y="329"/>
                      </a:lnTo>
                      <a:lnTo>
                        <a:pt x="235" y="331"/>
                      </a:lnTo>
                      <a:lnTo>
                        <a:pt x="224" y="340"/>
                      </a:lnTo>
                      <a:lnTo>
                        <a:pt x="209" y="339"/>
                      </a:lnTo>
                      <a:lnTo>
                        <a:pt x="211" y="350"/>
                      </a:lnTo>
                      <a:lnTo>
                        <a:pt x="205" y="351"/>
                      </a:lnTo>
                      <a:lnTo>
                        <a:pt x="202" y="358"/>
                      </a:lnTo>
                      <a:lnTo>
                        <a:pt x="203" y="362"/>
                      </a:lnTo>
                      <a:lnTo>
                        <a:pt x="193" y="356"/>
                      </a:lnTo>
                      <a:lnTo>
                        <a:pt x="193" y="352"/>
                      </a:lnTo>
                      <a:lnTo>
                        <a:pt x="193" y="359"/>
                      </a:lnTo>
                      <a:lnTo>
                        <a:pt x="184" y="358"/>
                      </a:lnTo>
                      <a:lnTo>
                        <a:pt x="180" y="378"/>
                      </a:lnTo>
                      <a:lnTo>
                        <a:pt x="171" y="389"/>
                      </a:lnTo>
                      <a:lnTo>
                        <a:pt x="173" y="400"/>
                      </a:lnTo>
                      <a:lnTo>
                        <a:pt x="166" y="399"/>
                      </a:lnTo>
                      <a:lnTo>
                        <a:pt x="166" y="413"/>
                      </a:lnTo>
                      <a:lnTo>
                        <a:pt x="156" y="427"/>
                      </a:lnTo>
                      <a:lnTo>
                        <a:pt x="150" y="426"/>
                      </a:lnTo>
                      <a:lnTo>
                        <a:pt x="142" y="419"/>
                      </a:lnTo>
                      <a:lnTo>
                        <a:pt x="136" y="422"/>
                      </a:lnTo>
                      <a:lnTo>
                        <a:pt x="134" y="417"/>
                      </a:lnTo>
                      <a:lnTo>
                        <a:pt x="126" y="428"/>
                      </a:lnTo>
                      <a:lnTo>
                        <a:pt x="124" y="424"/>
                      </a:lnTo>
                      <a:lnTo>
                        <a:pt x="118" y="431"/>
                      </a:lnTo>
                      <a:lnTo>
                        <a:pt x="112" y="427"/>
                      </a:lnTo>
                      <a:lnTo>
                        <a:pt x="114" y="422"/>
                      </a:lnTo>
                      <a:lnTo>
                        <a:pt x="106" y="418"/>
                      </a:lnTo>
                      <a:lnTo>
                        <a:pt x="97" y="418"/>
                      </a:lnTo>
                      <a:lnTo>
                        <a:pt x="106" y="402"/>
                      </a:lnTo>
                      <a:lnTo>
                        <a:pt x="103" y="396"/>
                      </a:lnTo>
                      <a:lnTo>
                        <a:pt x="108" y="391"/>
                      </a:lnTo>
                      <a:lnTo>
                        <a:pt x="97" y="384"/>
                      </a:lnTo>
                      <a:lnTo>
                        <a:pt x="97" y="384"/>
                      </a:lnTo>
                      <a:lnTo>
                        <a:pt x="81" y="381"/>
                      </a:lnTo>
                      <a:lnTo>
                        <a:pt x="79" y="385"/>
                      </a:lnTo>
                      <a:lnTo>
                        <a:pt x="74" y="381"/>
                      </a:lnTo>
                      <a:lnTo>
                        <a:pt x="58" y="384"/>
                      </a:lnTo>
                      <a:lnTo>
                        <a:pt x="56" y="392"/>
                      </a:lnTo>
                      <a:lnTo>
                        <a:pt x="47" y="393"/>
                      </a:lnTo>
                      <a:lnTo>
                        <a:pt x="38" y="399"/>
                      </a:lnTo>
                      <a:lnTo>
                        <a:pt x="33" y="398"/>
                      </a:lnTo>
                      <a:lnTo>
                        <a:pt x="32" y="394"/>
                      </a:lnTo>
                      <a:lnTo>
                        <a:pt x="34" y="388"/>
                      </a:lnTo>
                      <a:lnTo>
                        <a:pt x="25" y="385"/>
                      </a:lnTo>
                      <a:lnTo>
                        <a:pt x="23" y="367"/>
                      </a:lnTo>
                      <a:lnTo>
                        <a:pt x="27" y="359"/>
                      </a:lnTo>
                      <a:lnTo>
                        <a:pt x="22" y="350"/>
                      </a:lnTo>
                      <a:lnTo>
                        <a:pt x="22" y="342"/>
                      </a:lnTo>
                      <a:lnTo>
                        <a:pt x="15" y="341"/>
                      </a:lnTo>
                      <a:lnTo>
                        <a:pt x="15" y="337"/>
                      </a:lnTo>
                      <a:lnTo>
                        <a:pt x="17" y="329"/>
                      </a:lnTo>
                      <a:lnTo>
                        <a:pt x="22" y="325"/>
                      </a:lnTo>
                      <a:lnTo>
                        <a:pt x="21" y="317"/>
                      </a:lnTo>
                      <a:lnTo>
                        <a:pt x="34" y="301"/>
                      </a:lnTo>
                      <a:lnTo>
                        <a:pt x="38" y="283"/>
                      </a:lnTo>
                      <a:lnTo>
                        <a:pt x="34" y="276"/>
                      </a:lnTo>
                      <a:lnTo>
                        <a:pt x="43" y="259"/>
                      </a:lnTo>
                      <a:lnTo>
                        <a:pt x="41" y="250"/>
                      </a:lnTo>
                      <a:lnTo>
                        <a:pt x="37" y="249"/>
                      </a:lnTo>
                      <a:lnTo>
                        <a:pt x="41" y="242"/>
                      </a:lnTo>
                      <a:lnTo>
                        <a:pt x="39" y="234"/>
                      </a:lnTo>
                      <a:lnTo>
                        <a:pt x="28" y="229"/>
                      </a:lnTo>
                      <a:lnTo>
                        <a:pt x="38" y="219"/>
                      </a:lnTo>
                      <a:lnTo>
                        <a:pt x="46" y="219"/>
                      </a:lnTo>
                      <a:lnTo>
                        <a:pt x="53" y="212"/>
                      </a:lnTo>
                      <a:lnTo>
                        <a:pt x="49" y="207"/>
                      </a:lnTo>
                      <a:lnTo>
                        <a:pt x="51" y="197"/>
                      </a:lnTo>
                      <a:lnTo>
                        <a:pt x="46" y="192"/>
                      </a:lnTo>
                      <a:lnTo>
                        <a:pt x="35" y="185"/>
                      </a:lnTo>
                      <a:lnTo>
                        <a:pt x="20" y="183"/>
                      </a:lnTo>
                      <a:lnTo>
                        <a:pt x="15" y="173"/>
                      </a:lnTo>
                      <a:lnTo>
                        <a:pt x="15" y="173"/>
                      </a:lnTo>
                      <a:lnTo>
                        <a:pt x="19" y="169"/>
                      </a:lnTo>
                      <a:lnTo>
                        <a:pt x="23" y="148"/>
                      </a:lnTo>
                      <a:lnTo>
                        <a:pt x="14" y="139"/>
                      </a:lnTo>
                      <a:lnTo>
                        <a:pt x="4" y="141"/>
                      </a:lnTo>
                      <a:lnTo>
                        <a:pt x="0" y="125"/>
                      </a:lnTo>
                      <a:lnTo>
                        <a:pt x="6" y="117"/>
                      </a:lnTo>
                      <a:lnTo>
                        <a:pt x="3" y="110"/>
                      </a:lnTo>
                      <a:lnTo>
                        <a:pt x="13" y="103"/>
                      </a:lnTo>
                      <a:lnTo>
                        <a:pt x="7" y="93"/>
                      </a:lnTo>
                      <a:lnTo>
                        <a:pt x="14" y="89"/>
                      </a:lnTo>
                      <a:lnTo>
                        <a:pt x="20" y="72"/>
                      </a:lnTo>
                      <a:lnTo>
                        <a:pt x="24" y="76"/>
                      </a:lnTo>
                      <a:lnTo>
                        <a:pt x="36" y="75"/>
                      </a:lnTo>
                      <a:lnTo>
                        <a:pt x="34" y="79"/>
                      </a:lnTo>
                      <a:lnTo>
                        <a:pt x="60" y="67"/>
                      </a:lnTo>
                      <a:lnTo>
                        <a:pt x="65" y="70"/>
                      </a:lnTo>
                      <a:lnTo>
                        <a:pt x="65" y="75"/>
                      </a:lnTo>
                      <a:lnTo>
                        <a:pt x="78" y="80"/>
                      </a:lnTo>
                      <a:lnTo>
                        <a:pt x="79" y="83"/>
                      </a:lnTo>
                      <a:lnTo>
                        <a:pt x="72" y="94"/>
                      </a:lnTo>
                      <a:lnTo>
                        <a:pt x="78" y="95"/>
                      </a:lnTo>
                      <a:lnTo>
                        <a:pt x="84" y="91"/>
                      </a:lnTo>
                      <a:lnTo>
                        <a:pt x="91" y="98"/>
                      </a:lnTo>
                      <a:lnTo>
                        <a:pt x="96" y="96"/>
                      </a:lnTo>
                      <a:lnTo>
                        <a:pt x="106" y="102"/>
                      </a:lnTo>
                      <a:lnTo>
                        <a:pt x="112" y="99"/>
                      </a:lnTo>
                      <a:lnTo>
                        <a:pt x="134" y="101"/>
                      </a:lnTo>
                      <a:lnTo>
                        <a:pt x="138" y="88"/>
                      </a:lnTo>
                      <a:lnTo>
                        <a:pt x="147" y="84"/>
                      </a:lnTo>
                      <a:lnTo>
                        <a:pt x="145" y="74"/>
                      </a:lnTo>
                      <a:lnTo>
                        <a:pt x="150" y="63"/>
                      </a:lnTo>
                      <a:lnTo>
                        <a:pt x="150" y="56"/>
                      </a:lnTo>
                      <a:lnTo>
                        <a:pt x="153" y="50"/>
                      </a:lnTo>
                      <a:lnTo>
                        <a:pt x="159" y="51"/>
                      </a:lnTo>
                      <a:lnTo>
                        <a:pt x="163" y="47"/>
                      </a:lnTo>
                      <a:lnTo>
                        <a:pt x="164" y="39"/>
                      </a:lnTo>
                      <a:lnTo>
                        <a:pt x="170" y="38"/>
                      </a:lnTo>
                      <a:lnTo>
                        <a:pt x="174" y="40"/>
                      </a:lnTo>
                      <a:lnTo>
                        <a:pt x="197" y="31"/>
                      </a:lnTo>
                      <a:lnTo>
                        <a:pt x="200" y="34"/>
                      </a:lnTo>
                      <a:lnTo>
                        <a:pt x="204" y="32"/>
                      </a:lnTo>
                      <a:lnTo>
                        <a:pt x="215" y="40"/>
                      </a:lnTo>
                      <a:lnTo>
                        <a:pt x="222" y="36"/>
                      </a:lnTo>
                      <a:lnTo>
                        <a:pt x="230" y="26"/>
                      </a:lnTo>
                      <a:lnTo>
                        <a:pt x="242" y="34"/>
                      </a:lnTo>
                      <a:lnTo>
                        <a:pt x="260" y="25"/>
                      </a:lnTo>
                      <a:lnTo>
                        <a:pt x="269" y="31"/>
                      </a:lnTo>
                      <a:lnTo>
                        <a:pt x="279" y="31"/>
                      </a:lnTo>
                      <a:lnTo>
                        <a:pt x="282" y="37"/>
                      </a:lnTo>
                      <a:lnTo>
                        <a:pt x="287" y="38"/>
                      </a:lnTo>
                      <a:lnTo>
                        <a:pt x="294" y="32"/>
                      </a:lnTo>
                      <a:lnTo>
                        <a:pt x="305" y="31"/>
                      </a:lnTo>
                      <a:lnTo>
                        <a:pt x="322" y="19"/>
                      </a:lnTo>
                      <a:lnTo>
                        <a:pt x="329" y="18"/>
                      </a:lnTo>
                      <a:lnTo>
                        <a:pt x="335" y="13"/>
                      </a:lnTo>
                      <a:lnTo>
                        <a:pt x="344" y="14"/>
                      </a:lnTo>
                      <a:lnTo>
                        <a:pt x="348" y="9"/>
                      </a:lnTo>
                      <a:lnTo>
                        <a:pt x="355" y="10"/>
                      </a:lnTo>
                      <a:lnTo>
                        <a:pt x="360" y="4"/>
                      </a:lnTo>
                      <a:lnTo>
                        <a:pt x="365" y="6"/>
                      </a:lnTo>
                      <a:lnTo>
                        <a:pt x="378" y="0"/>
                      </a:lnTo>
                      <a:lnTo>
                        <a:pt x="383" y="2"/>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6" name="Umbria" descr="{&quot;Key&quot;:&quot;umbria&quot;,&quot;Name&quot;:&quot;Umbria&quot;,&quot;Value&quot;:1.0,&quot;Formula&quot;:&quot;&quot;,&quot;Text&quot;:&quot;&quot;,&quot;OfficeApplication&quot;:1,&quot;HasValue&quot;:true}">
                  <a:extLst>
                    <a:ext uri="{FF2B5EF4-FFF2-40B4-BE49-F238E27FC236}">
                      <a16:creationId xmlns:a16="http://schemas.microsoft.com/office/drawing/2014/main" id="{DEAD9510-916C-43C2-BC77-A2218CC7682B}"/>
                    </a:ext>
                  </a:extLst>
                </p:cNvPr>
                <p:cNvSpPr>
                  <a:spLocks noEditPoints="1"/>
                </p:cNvSpPr>
                <p:nvPr/>
              </p:nvSpPr>
              <p:spPr bwMode="auto">
                <a:xfrm>
                  <a:off x="4387850" y="2776538"/>
                  <a:ext cx="458787" cy="569913"/>
                </a:xfrm>
                <a:custGeom>
                  <a:avLst/>
                  <a:gdLst>
                    <a:gd name="T0" fmla="*/ 110 w 289"/>
                    <a:gd name="T1" fmla="*/ 5 h 359"/>
                    <a:gd name="T2" fmla="*/ 110 w 289"/>
                    <a:gd name="T3" fmla="*/ 2 h 359"/>
                    <a:gd name="T4" fmla="*/ 113 w 289"/>
                    <a:gd name="T5" fmla="*/ 5 h 359"/>
                    <a:gd name="T6" fmla="*/ 67 w 289"/>
                    <a:gd name="T7" fmla="*/ 1 h 359"/>
                    <a:gd name="T8" fmla="*/ 85 w 289"/>
                    <a:gd name="T9" fmla="*/ 8 h 359"/>
                    <a:gd name="T10" fmla="*/ 98 w 289"/>
                    <a:gd name="T11" fmla="*/ 4 h 359"/>
                    <a:gd name="T12" fmla="*/ 94 w 289"/>
                    <a:gd name="T13" fmla="*/ 26 h 359"/>
                    <a:gd name="T14" fmla="*/ 110 w 289"/>
                    <a:gd name="T15" fmla="*/ 21 h 359"/>
                    <a:gd name="T16" fmla="*/ 121 w 289"/>
                    <a:gd name="T17" fmla="*/ 28 h 359"/>
                    <a:gd name="T18" fmla="*/ 153 w 289"/>
                    <a:gd name="T19" fmla="*/ 56 h 359"/>
                    <a:gd name="T20" fmla="*/ 176 w 289"/>
                    <a:gd name="T21" fmla="*/ 44 h 359"/>
                    <a:gd name="T22" fmla="*/ 187 w 289"/>
                    <a:gd name="T23" fmla="*/ 57 h 359"/>
                    <a:gd name="T24" fmla="*/ 189 w 289"/>
                    <a:gd name="T25" fmla="*/ 80 h 359"/>
                    <a:gd name="T26" fmla="*/ 195 w 289"/>
                    <a:gd name="T27" fmla="*/ 100 h 359"/>
                    <a:gd name="T28" fmla="*/ 204 w 289"/>
                    <a:gd name="T29" fmla="*/ 129 h 359"/>
                    <a:gd name="T30" fmla="*/ 209 w 289"/>
                    <a:gd name="T31" fmla="*/ 143 h 359"/>
                    <a:gd name="T32" fmla="*/ 213 w 289"/>
                    <a:gd name="T33" fmla="*/ 170 h 359"/>
                    <a:gd name="T34" fmla="*/ 211 w 289"/>
                    <a:gd name="T35" fmla="*/ 188 h 359"/>
                    <a:gd name="T36" fmla="*/ 227 w 289"/>
                    <a:gd name="T37" fmla="*/ 198 h 359"/>
                    <a:gd name="T38" fmla="*/ 232 w 289"/>
                    <a:gd name="T39" fmla="*/ 202 h 359"/>
                    <a:gd name="T40" fmla="*/ 256 w 289"/>
                    <a:gd name="T41" fmla="*/ 209 h 359"/>
                    <a:gd name="T42" fmla="*/ 283 w 289"/>
                    <a:gd name="T43" fmla="*/ 215 h 359"/>
                    <a:gd name="T44" fmla="*/ 284 w 289"/>
                    <a:gd name="T45" fmla="*/ 245 h 359"/>
                    <a:gd name="T46" fmla="*/ 273 w 289"/>
                    <a:gd name="T47" fmla="*/ 253 h 359"/>
                    <a:gd name="T48" fmla="*/ 264 w 289"/>
                    <a:gd name="T49" fmla="*/ 277 h 359"/>
                    <a:gd name="T50" fmla="*/ 246 w 289"/>
                    <a:gd name="T51" fmla="*/ 285 h 359"/>
                    <a:gd name="T52" fmla="*/ 221 w 289"/>
                    <a:gd name="T53" fmla="*/ 286 h 359"/>
                    <a:gd name="T54" fmla="*/ 208 w 289"/>
                    <a:gd name="T55" fmla="*/ 291 h 359"/>
                    <a:gd name="T56" fmla="*/ 194 w 289"/>
                    <a:gd name="T57" fmla="*/ 311 h 359"/>
                    <a:gd name="T58" fmla="*/ 172 w 289"/>
                    <a:gd name="T59" fmla="*/ 320 h 359"/>
                    <a:gd name="T60" fmla="*/ 160 w 289"/>
                    <a:gd name="T61" fmla="*/ 336 h 359"/>
                    <a:gd name="T62" fmla="*/ 151 w 289"/>
                    <a:gd name="T63" fmla="*/ 346 h 359"/>
                    <a:gd name="T64" fmla="*/ 130 w 289"/>
                    <a:gd name="T65" fmla="*/ 348 h 359"/>
                    <a:gd name="T66" fmla="*/ 110 w 289"/>
                    <a:gd name="T67" fmla="*/ 342 h 359"/>
                    <a:gd name="T68" fmla="*/ 109 w 289"/>
                    <a:gd name="T69" fmla="*/ 329 h 359"/>
                    <a:gd name="T70" fmla="*/ 97 w 289"/>
                    <a:gd name="T71" fmla="*/ 327 h 359"/>
                    <a:gd name="T72" fmla="*/ 87 w 289"/>
                    <a:gd name="T73" fmla="*/ 321 h 359"/>
                    <a:gd name="T74" fmla="*/ 79 w 289"/>
                    <a:gd name="T75" fmla="*/ 312 h 359"/>
                    <a:gd name="T76" fmla="*/ 71 w 289"/>
                    <a:gd name="T77" fmla="*/ 282 h 359"/>
                    <a:gd name="T78" fmla="*/ 52 w 289"/>
                    <a:gd name="T79" fmla="*/ 276 h 359"/>
                    <a:gd name="T80" fmla="*/ 45 w 289"/>
                    <a:gd name="T81" fmla="*/ 274 h 359"/>
                    <a:gd name="T82" fmla="*/ 7 w 289"/>
                    <a:gd name="T83" fmla="*/ 259 h 359"/>
                    <a:gd name="T84" fmla="*/ 8 w 289"/>
                    <a:gd name="T85" fmla="*/ 240 h 359"/>
                    <a:gd name="T86" fmla="*/ 9 w 289"/>
                    <a:gd name="T87" fmla="*/ 214 h 359"/>
                    <a:gd name="T88" fmla="*/ 9 w 289"/>
                    <a:gd name="T89" fmla="*/ 204 h 359"/>
                    <a:gd name="T90" fmla="*/ 10 w 289"/>
                    <a:gd name="T91" fmla="*/ 162 h 359"/>
                    <a:gd name="T92" fmla="*/ 4 w 289"/>
                    <a:gd name="T93" fmla="*/ 140 h 359"/>
                    <a:gd name="T94" fmla="*/ 32 w 289"/>
                    <a:gd name="T95" fmla="*/ 111 h 359"/>
                    <a:gd name="T96" fmla="*/ 42 w 289"/>
                    <a:gd name="T97" fmla="*/ 109 h 359"/>
                    <a:gd name="T98" fmla="*/ 60 w 289"/>
                    <a:gd name="T99" fmla="*/ 96 h 359"/>
                    <a:gd name="T100" fmla="*/ 52 w 289"/>
                    <a:gd name="T101" fmla="*/ 82 h 359"/>
                    <a:gd name="T102" fmla="*/ 38 w 289"/>
                    <a:gd name="T103" fmla="*/ 72 h 359"/>
                    <a:gd name="T104" fmla="*/ 28 w 289"/>
                    <a:gd name="T105" fmla="*/ 58 h 359"/>
                    <a:gd name="T106" fmla="*/ 43 w 289"/>
                    <a:gd name="T107" fmla="*/ 46 h 359"/>
                    <a:gd name="T108" fmla="*/ 42 w 289"/>
                    <a:gd name="T109" fmla="*/ 33 h 359"/>
                    <a:gd name="T110" fmla="*/ 54 w 289"/>
                    <a:gd name="T111" fmla="*/ 2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359">
                      <a:moveTo>
                        <a:pt x="112" y="7"/>
                      </a:moveTo>
                      <a:lnTo>
                        <a:pt x="110" y="5"/>
                      </a:lnTo>
                      <a:lnTo>
                        <a:pt x="110" y="5"/>
                      </a:lnTo>
                      <a:lnTo>
                        <a:pt x="109" y="4"/>
                      </a:lnTo>
                      <a:lnTo>
                        <a:pt x="109" y="4"/>
                      </a:lnTo>
                      <a:lnTo>
                        <a:pt x="110" y="2"/>
                      </a:lnTo>
                      <a:lnTo>
                        <a:pt x="113" y="3"/>
                      </a:lnTo>
                      <a:lnTo>
                        <a:pt x="113" y="3"/>
                      </a:lnTo>
                      <a:lnTo>
                        <a:pt x="113" y="5"/>
                      </a:lnTo>
                      <a:lnTo>
                        <a:pt x="113" y="5"/>
                      </a:lnTo>
                      <a:lnTo>
                        <a:pt x="112" y="7"/>
                      </a:lnTo>
                      <a:close/>
                      <a:moveTo>
                        <a:pt x="67" y="1"/>
                      </a:moveTo>
                      <a:lnTo>
                        <a:pt x="70" y="6"/>
                      </a:lnTo>
                      <a:lnTo>
                        <a:pt x="82" y="5"/>
                      </a:lnTo>
                      <a:lnTo>
                        <a:pt x="85" y="8"/>
                      </a:lnTo>
                      <a:lnTo>
                        <a:pt x="93" y="1"/>
                      </a:lnTo>
                      <a:lnTo>
                        <a:pt x="100" y="0"/>
                      </a:lnTo>
                      <a:lnTo>
                        <a:pt x="98" y="4"/>
                      </a:lnTo>
                      <a:lnTo>
                        <a:pt x="100" y="9"/>
                      </a:lnTo>
                      <a:lnTo>
                        <a:pt x="89" y="20"/>
                      </a:lnTo>
                      <a:lnTo>
                        <a:pt x="94" y="26"/>
                      </a:lnTo>
                      <a:lnTo>
                        <a:pt x="100" y="23"/>
                      </a:lnTo>
                      <a:lnTo>
                        <a:pt x="105" y="30"/>
                      </a:lnTo>
                      <a:lnTo>
                        <a:pt x="110" y="21"/>
                      </a:lnTo>
                      <a:lnTo>
                        <a:pt x="114" y="22"/>
                      </a:lnTo>
                      <a:lnTo>
                        <a:pt x="118" y="28"/>
                      </a:lnTo>
                      <a:lnTo>
                        <a:pt x="121" y="28"/>
                      </a:lnTo>
                      <a:lnTo>
                        <a:pt x="124" y="24"/>
                      </a:lnTo>
                      <a:lnTo>
                        <a:pt x="127" y="26"/>
                      </a:lnTo>
                      <a:lnTo>
                        <a:pt x="153" y="56"/>
                      </a:lnTo>
                      <a:lnTo>
                        <a:pt x="161" y="51"/>
                      </a:lnTo>
                      <a:lnTo>
                        <a:pt x="171" y="54"/>
                      </a:lnTo>
                      <a:lnTo>
                        <a:pt x="176" y="44"/>
                      </a:lnTo>
                      <a:lnTo>
                        <a:pt x="185" y="46"/>
                      </a:lnTo>
                      <a:lnTo>
                        <a:pt x="183" y="54"/>
                      </a:lnTo>
                      <a:lnTo>
                        <a:pt x="187" y="57"/>
                      </a:lnTo>
                      <a:lnTo>
                        <a:pt x="180" y="64"/>
                      </a:lnTo>
                      <a:lnTo>
                        <a:pt x="180" y="67"/>
                      </a:lnTo>
                      <a:lnTo>
                        <a:pt x="189" y="80"/>
                      </a:lnTo>
                      <a:lnTo>
                        <a:pt x="190" y="92"/>
                      </a:lnTo>
                      <a:lnTo>
                        <a:pt x="188" y="95"/>
                      </a:lnTo>
                      <a:lnTo>
                        <a:pt x="195" y="100"/>
                      </a:lnTo>
                      <a:lnTo>
                        <a:pt x="198" y="115"/>
                      </a:lnTo>
                      <a:lnTo>
                        <a:pt x="205" y="117"/>
                      </a:lnTo>
                      <a:lnTo>
                        <a:pt x="204" y="129"/>
                      </a:lnTo>
                      <a:lnTo>
                        <a:pt x="197" y="135"/>
                      </a:lnTo>
                      <a:lnTo>
                        <a:pt x="199" y="141"/>
                      </a:lnTo>
                      <a:lnTo>
                        <a:pt x="209" y="143"/>
                      </a:lnTo>
                      <a:lnTo>
                        <a:pt x="211" y="151"/>
                      </a:lnTo>
                      <a:lnTo>
                        <a:pt x="210" y="162"/>
                      </a:lnTo>
                      <a:lnTo>
                        <a:pt x="213" y="170"/>
                      </a:lnTo>
                      <a:lnTo>
                        <a:pt x="209" y="173"/>
                      </a:lnTo>
                      <a:lnTo>
                        <a:pt x="213" y="181"/>
                      </a:lnTo>
                      <a:lnTo>
                        <a:pt x="211" y="188"/>
                      </a:lnTo>
                      <a:lnTo>
                        <a:pt x="222" y="194"/>
                      </a:lnTo>
                      <a:lnTo>
                        <a:pt x="223" y="198"/>
                      </a:lnTo>
                      <a:lnTo>
                        <a:pt x="227" y="198"/>
                      </a:lnTo>
                      <a:lnTo>
                        <a:pt x="227" y="214"/>
                      </a:lnTo>
                      <a:lnTo>
                        <a:pt x="232" y="209"/>
                      </a:lnTo>
                      <a:lnTo>
                        <a:pt x="232" y="202"/>
                      </a:lnTo>
                      <a:lnTo>
                        <a:pt x="238" y="205"/>
                      </a:lnTo>
                      <a:lnTo>
                        <a:pt x="244" y="200"/>
                      </a:lnTo>
                      <a:lnTo>
                        <a:pt x="256" y="209"/>
                      </a:lnTo>
                      <a:lnTo>
                        <a:pt x="266" y="226"/>
                      </a:lnTo>
                      <a:lnTo>
                        <a:pt x="277" y="222"/>
                      </a:lnTo>
                      <a:lnTo>
                        <a:pt x="283" y="215"/>
                      </a:lnTo>
                      <a:lnTo>
                        <a:pt x="289" y="230"/>
                      </a:lnTo>
                      <a:lnTo>
                        <a:pt x="288" y="238"/>
                      </a:lnTo>
                      <a:lnTo>
                        <a:pt x="284" y="245"/>
                      </a:lnTo>
                      <a:lnTo>
                        <a:pt x="282" y="242"/>
                      </a:lnTo>
                      <a:lnTo>
                        <a:pt x="274" y="245"/>
                      </a:lnTo>
                      <a:lnTo>
                        <a:pt x="273" y="253"/>
                      </a:lnTo>
                      <a:lnTo>
                        <a:pt x="273" y="253"/>
                      </a:lnTo>
                      <a:lnTo>
                        <a:pt x="270" y="272"/>
                      </a:lnTo>
                      <a:lnTo>
                        <a:pt x="264" y="277"/>
                      </a:lnTo>
                      <a:lnTo>
                        <a:pt x="258" y="275"/>
                      </a:lnTo>
                      <a:lnTo>
                        <a:pt x="258" y="278"/>
                      </a:lnTo>
                      <a:lnTo>
                        <a:pt x="246" y="285"/>
                      </a:lnTo>
                      <a:lnTo>
                        <a:pt x="237" y="280"/>
                      </a:lnTo>
                      <a:lnTo>
                        <a:pt x="234" y="287"/>
                      </a:lnTo>
                      <a:lnTo>
                        <a:pt x="221" y="286"/>
                      </a:lnTo>
                      <a:lnTo>
                        <a:pt x="218" y="290"/>
                      </a:lnTo>
                      <a:lnTo>
                        <a:pt x="210" y="286"/>
                      </a:lnTo>
                      <a:lnTo>
                        <a:pt x="208" y="291"/>
                      </a:lnTo>
                      <a:lnTo>
                        <a:pt x="210" y="302"/>
                      </a:lnTo>
                      <a:lnTo>
                        <a:pt x="202" y="305"/>
                      </a:lnTo>
                      <a:lnTo>
                        <a:pt x="194" y="311"/>
                      </a:lnTo>
                      <a:lnTo>
                        <a:pt x="185" y="311"/>
                      </a:lnTo>
                      <a:lnTo>
                        <a:pt x="185" y="316"/>
                      </a:lnTo>
                      <a:lnTo>
                        <a:pt x="172" y="320"/>
                      </a:lnTo>
                      <a:lnTo>
                        <a:pt x="178" y="328"/>
                      </a:lnTo>
                      <a:lnTo>
                        <a:pt x="166" y="336"/>
                      </a:lnTo>
                      <a:lnTo>
                        <a:pt x="160" y="336"/>
                      </a:lnTo>
                      <a:lnTo>
                        <a:pt x="157" y="329"/>
                      </a:lnTo>
                      <a:lnTo>
                        <a:pt x="152" y="329"/>
                      </a:lnTo>
                      <a:lnTo>
                        <a:pt x="151" y="346"/>
                      </a:lnTo>
                      <a:lnTo>
                        <a:pt x="134" y="359"/>
                      </a:lnTo>
                      <a:lnTo>
                        <a:pt x="130" y="355"/>
                      </a:lnTo>
                      <a:lnTo>
                        <a:pt x="130" y="348"/>
                      </a:lnTo>
                      <a:lnTo>
                        <a:pt x="115" y="350"/>
                      </a:lnTo>
                      <a:lnTo>
                        <a:pt x="119" y="345"/>
                      </a:lnTo>
                      <a:lnTo>
                        <a:pt x="110" y="342"/>
                      </a:lnTo>
                      <a:lnTo>
                        <a:pt x="110" y="332"/>
                      </a:lnTo>
                      <a:lnTo>
                        <a:pt x="112" y="331"/>
                      </a:lnTo>
                      <a:lnTo>
                        <a:pt x="109" y="329"/>
                      </a:lnTo>
                      <a:lnTo>
                        <a:pt x="110" y="321"/>
                      </a:lnTo>
                      <a:lnTo>
                        <a:pt x="105" y="321"/>
                      </a:lnTo>
                      <a:lnTo>
                        <a:pt x="97" y="327"/>
                      </a:lnTo>
                      <a:lnTo>
                        <a:pt x="92" y="322"/>
                      </a:lnTo>
                      <a:lnTo>
                        <a:pt x="84" y="323"/>
                      </a:lnTo>
                      <a:lnTo>
                        <a:pt x="87" y="321"/>
                      </a:lnTo>
                      <a:lnTo>
                        <a:pt x="80" y="318"/>
                      </a:lnTo>
                      <a:lnTo>
                        <a:pt x="84" y="315"/>
                      </a:lnTo>
                      <a:lnTo>
                        <a:pt x="79" y="312"/>
                      </a:lnTo>
                      <a:lnTo>
                        <a:pt x="79" y="304"/>
                      </a:lnTo>
                      <a:lnTo>
                        <a:pt x="73" y="300"/>
                      </a:lnTo>
                      <a:lnTo>
                        <a:pt x="71" y="282"/>
                      </a:lnTo>
                      <a:lnTo>
                        <a:pt x="64" y="274"/>
                      </a:lnTo>
                      <a:lnTo>
                        <a:pt x="57" y="271"/>
                      </a:lnTo>
                      <a:lnTo>
                        <a:pt x="52" y="276"/>
                      </a:lnTo>
                      <a:lnTo>
                        <a:pt x="49" y="275"/>
                      </a:lnTo>
                      <a:lnTo>
                        <a:pt x="49" y="278"/>
                      </a:lnTo>
                      <a:lnTo>
                        <a:pt x="45" y="274"/>
                      </a:lnTo>
                      <a:lnTo>
                        <a:pt x="29" y="279"/>
                      </a:lnTo>
                      <a:lnTo>
                        <a:pt x="12" y="269"/>
                      </a:lnTo>
                      <a:lnTo>
                        <a:pt x="7" y="259"/>
                      </a:lnTo>
                      <a:lnTo>
                        <a:pt x="15" y="255"/>
                      </a:lnTo>
                      <a:lnTo>
                        <a:pt x="19" y="247"/>
                      </a:lnTo>
                      <a:lnTo>
                        <a:pt x="8" y="240"/>
                      </a:lnTo>
                      <a:lnTo>
                        <a:pt x="0" y="223"/>
                      </a:lnTo>
                      <a:lnTo>
                        <a:pt x="0" y="223"/>
                      </a:lnTo>
                      <a:lnTo>
                        <a:pt x="9" y="214"/>
                      </a:lnTo>
                      <a:lnTo>
                        <a:pt x="14" y="214"/>
                      </a:lnTo>
                      <a:lnTo>
                        <a:pt x="13" y="207"/>
                      </a:lnTo>
                      <a:lnTo>
                        <a:pt x="9" y="204"/>
                      </a:lnTo>
                      <a:lnTo>
                        <a:pt x="19" y="163"/>
                      </a:lnTo>
                      <a:lnTo>
                        <a:pt x="14" y="158"/>
                      </a:lnTo>
                      <a:lnTo>
                        <a:pt x="10" y="162"/>
                      </a:lnTo>
                      <a:lnTo>
                        <a:pt x="7" y="156"/>
                      </a:lnTo>
                      <a:lnTo>
                        <a:pt x="9" y="151"/>
                      </a:lnTo>
                      <a:lnTo>
                        <a:pt x="4" y="140"/>
                      </a:lnTo>
                      <a:lnTo>
                        <a:pt x="7" y="135"/>
                      </a:lnTo>
                      <a:lnTo>
                        <a:pt x="28" y="123"/>
                      </a:lnTo>
                      <a:lnTo>
                        <a:pt x="32" y="111"/>
                      </a:lnTo>
                      <a:lnTo>
                        <a:pt x="30" y="105"/>
                      </a:lnTo>
                      <a:lnTo>
                        <a:pt x="33" y="104"/>
                      </a:lnTo>
                      <a:lnTo>
                        <a:pt x="42" y="109"/>
                      </a:lnTo>
                      <a:lnTo>
                        <a:pt x="69" y="92"/>
                      </a:lnTo>
                      <a:lnTo>
                        <a:pt x="63" y="87"/>
                      </a:lnTo>
                      <a:lnTo>
                        <a:pt x="60" y="96"/>
                      </a:lnTo>
                      <a:lnTo>
                        <a:pt x="51" y="93"/>
                      </a:lnTo>
                      <a:lnTo>
                        <a:pt x="49" y="89"/>
                      </a:lnTo>
                      <a:lnTo>
                        <a:pt x="52" y="82"/>
                      </a:lnTo>
                      <a:lnTo>
                        <a:pt x="48" y="72"/>
                      </a:lnTo>
                      <a:lnTo>
                        <a:pt x="45" y="70"/>
                      </a:lnTo>
                      <a:lnTo>
                        <a:pt x="38" y="72"/>
                      </a:lnTo>
                      <a:lnTo>
                        <a:pt x="38" y="61"/>
                      </a:lnTo>
                      <a:lnTo>
                        <a:pt x="29" y="62"/>
                      </a:lnTo>
                      <a:lnTo>
                        <a:pt x="28" y="58"/>
                      </a:lnTo>
                      <a:lnTo>
                        <a:pt x="35" y="51"/>
                      </a:lnTo>
                      <a:lnTo>
                        <a:pt x="39" y="52"/>
                      </a:lnTo>
                      <a:lnTo>
                        <a:pt x="43" y="46"/>
                      </a:lnTo>
                      <a:lnTo>
                        <a:pt x="53" y="42"/>
                      </a:lnTo>
                      <a:lnTo>
                        <a:pt x="53" y="40"/>
                      </a:lnTo>
                      <a:lnTo>
                        <a:pt x="42" y="33"/>
                      </a:lnTo>
                      <a:lnTo>
                        <a:pt x="42" y="26"/>
                      </a:lnTo>
                      <a:lnTo>
                        <a:pt x="46" y="24"/>
                      </a:lnTo>
                      <a:lnTo>
                        <a:pt x="54" y="24"/>
                      </a:lnTo>
                      <a:lnTo>
                        <a:pt x="57" y="14"/>
                      </a:lnTo>
                      <a:lnTo>
                        <a:pt x="67" y="1"/>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7" name="Aosta Valley" descr="{&quot;Key&quot;:&quot;aosta valley&quot;,&quot;Name&quot;:&quot;Aosta Valley&quot;,&quot;Value&quot;:1.0,&quot;Formula&quot;:&quot;&quot;,&quot;Text&quot;:&quot;&quot;,&quot;OfficeApplication&quot;:1,&quot;HasValue&quot;:true}">
                  <a:extLst>
                    <a:ext uri="{FF2B5EF4-FFF2-40B4-BE49-F238E27FC236}">
                      <a16:creationId xmlns:a16="http://schemas.microsoft.com/office/drawing/2014/main" id="{B26213C0-5F17-466D-9633-90FDC3F00464}"/>
                    </a:ext>
                  </a:extLst>
                </p:cNvPr>
                <p:cNvSpPr>
                  <a:spLocks/>
                </p:cNvSpPr>
                <p:nvPr/>
              </p:nvSpPr>
              <p:spPr bwMode="auto">
                <a:xfrm>
                  <a:off x="2686050" y="1662113"/>
                  <a:ext cx="379412" cy="247650"/>
                </a:xfrm>
                <a:custGeom>
                  <a:avLst/>
                  <a:gdLst>
                    <a:gd name="T0" fmla="*/ 165 w 239"/>
                    <a:gd name="T1" fmla="*/ 4 h 156"/>
                    <a:gd name="T2" fmla="*/ 185 w 239"/>
                    <a:gd name="T3" fmla="*/ 8 h 156"/>
                    <a:gd name="T4" fmla="*/ 193 w 239"/>
                    <a:gd name="T5" fmla="*/ 18 h 156"/>
                    <a:gd name="T6" fmla="*/ 209 w 239"/>
                    <a:gd name="T7" fmla="*/ 21 h 156"/>
                    <a:gd name="T8" fmla="*/ 223 w 239"/>
                    <a:gd name="T9" fmla="*/ 21 h 156"/>
                    <a:gd name="T10" fmla="*/ 226 w 239"/>
                    <a:gd name="T11" fmla="*/ 37 h 156"/>
                    <a:gd name="T12" fmla="*/ 230 w 239"/>
                    <a:gd name="T13" fmla="*/ 71 h 156"/>
                    <a:gd name="T14" fmla="*/ 238 w 239"/>
                    <a:gd name="T15" fmla="*/ 78 h 156"/>
                    <a:gd name="T16" fmla="*/ 239 w 239"/>
                    <a:gd name="T17" fmla="*/ 105 h 156"/>
                    <a:gd name="T18" fmla="*/ 231 w 239"/>
                    <a:gd name="T19" fmla="*/ 119 h 156"/>
                    <a:gd name="T20" fmla="*/ 215 w 239"/>
                    <a:gd name="T21" fmla="*/ 117 h 156"/>
                    <a:gd name="T22" fmla="*/ 193 w 239"/>
                    <a:gd name="T23" fmla="*/ 128 h 156"/>
                    <a:gd name="T24" fmla="*/ 175 w 239"/>
                    <a:gd name="T25" fmla="*/ 125 h 156"/>
                    <a:gd name="T26" fmla="*/ 169 w 239"/>
                    <a:gd name="T27" fmla="*/ 124 h 156"/>
                    <a:gd name="T28" fmla="*/ 152 w 239"/>
                    <a:gd name="T29" fmla="*/ 123 h 156"/>
                    <a:gd name="T30" fmla="*/ 140 w 239"/>
                    <a:gd name="T31" fmla="*/ 123 h 156"/>
                    <a:gd name="T32" fmla="*/ 121 w 239"/>
                    <a:gd name="T33" fmla="*/ 142 h 156"/>
                    <a:gd name="T34" fmla="*/ 110 w 239"/>
                    <a:gd name="T35" fmla="*/ 142 h 156"/>
                    <a:gd name="T36" fmla="*/ 88 w 239"/>
                    <a:gd name="T37" fmla="*/ 155 h 156"/>
                    <a:gd name="T38" fmla="*/ 72 w 239"/>
                    <a:gd name="T39" fmla="*/ 153 h 156"/>
                    <a:gd name="T40" fmla="*/ 64 w 239"/>
                    <a:gd name="T41" fmla="*/ 156 h 156"/>
                    <a:gd name="T42" fmla="*/ 52 w 239"/>
                    <a:gd name="T43" fmla="*/ 154 h 156"/>
                    <a:gd name="T44" fmla="*/ 42 w 239"/>
                    <a:gd name="T45" fmla="*/ 145 h 156"/>
                    <a:gd name="T46" fmla="*/ 37 w 239"/>
                    <a:gd name="T47" fmla="*/ 120 h 156"/>
                    <a:gd name="T48" fmla="*/ 35 w 239"/>
                    <a:gd name="T49" fmla="*/ 100 h 156"/>
                    <a:gd name="T50" fmla="*/ 21 w 239"/>
                    <a:gd name="T51" fmla="*/ 94 h 156"/>
                    <a:gd name="T52" fmla="*/ 1 w 239"/>
                    <a:gd name="T53" fmla="*/ 79 h 156"/>
                    <a:gd name="T54" fmla="*/ 0 w 239"/>
                    <a:gd name="T55" fmla="*/ 62 h 156"/>
                    <a:gd name="T56" fmla="*/ 9 w 239"/>
                    <a:gd name="T57" fmla="*/ 43 h 156"/>
                    <a:gd name="T58" fmla="*/ 16 w 239"/>
                    <a:gd name="T59" fmla="*/ 41 h 156"/>
                    <a:gd name="T60" fmla="*/ 30 w 239"/>
                    <a:gd name="T61" fmla="*/ 42 h 156"/>
                    <a:gd name="T62" fmla="*/ 41 w 239"/>
                    <a:gd name="T63" fmla="*/ 34 h 156"/>
                    <a:gd name="T64" fmla="*/ 51 w 239"/>
                    <a:gd name="T65" fmla="*/ 18 h 156"/>
                    <a:gd name="T66" fmla="*/ 74 w 239"/>
                    <a:gd name="T67" fmla="*/ 32 h 156"/>
                    <a:gd name="T68" fmla="*/ 87 w 239"/>
                    <a:gd name="T69" fmla="*/ 30 h 156"/>
                    <a:gd name="T70" fmla="*/ 104 w 239"/>
                    <a:gd name="T71" fmla="*/ 20 h 156"/>
                    <a:gd name="T72" fmla="*/ 141 w 239"/>
                    <a:gd name="T73" fmla="*/ 15 h 156"/>
                    <a:gd name="T74" fmla="*/ 147 w 239"/>
                    <a:gd name="T75" fmla="*/ 7 h 156"/>
                    <a:gd name="T76" fmla="*/ 157 w 239"/>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9" h="156">
                      <a:moveTo>
                        <a:pt x="163" y="0"/>
                      </a:moveTo>
                      <a:lnTo>
                        <a:pt x="165" y="4"/>
                      </a:lnTo>
                      <a:lnTo>
                        <a:pt x="182" y="2"/>
                      </a:lnTo>
                      <a:lnTo>
                        <a:pt x="185" y="8"/>
                      </a:lnTo>
                      <a:lnTo>
                        <a:pt x="191" y="10"/>
                      </a:lnTo>
                      <a:lnTo>
                        <a:pt x="193" y="18"/>
                      </a:lnTo>
                      <a:lnTo>
                        <a:pt x="200" y="13"/>
                      </a:lnTo>
                      <a:lnTo>
                        <a:pt x="209" y="21"/>
                      </a:lnTo>
                      <a:lnTo>
                        <a:pt x="214" y="17"/>
                      </a:lnTo>
                      <a:lnTo>
                        <a:pt x="223" y="21"/>
                      </a:lnTo>
                      <a:lnTo>
                        <a:pt x="223" y="21"/>
                      </a:lnTo>
                      <a:lnTo>
                        <a:pt x="226" y="37"/>
                      </a:lnTo>
                      <a:lnTo>
                        <a:pt x="223" y="59"/>
                      </a:lnTo>
                      <a:lnTo>
                        <a:pt x="230" y="71"/>
                      </a:lnTo>
                      <a:lnTo>
                        <a:pt x="237" y="73"/>
                      </a:lnTo>
                      <a:lnTo>
                        <a:pt x="238" y="78"/>
                      </a:lnTo>
                      <a:lnTo>
                        <a:pt x="231" y="90"/>
                      </a:lnTo>
                      <a:lnTo>
                        <a:pt x="239" y="105"/>
                      </a:lnTo>
                      <a:lnTo>
                        <a:pt x="234" y="106"/>
                      </a:lnTo>
                      <a:lnTo>
                        <a:pt x="231" y="119"/>
                      </a:lnTo>
                      <a:lnTo>
                        <a:pt x="227" y="116"/>
                      </a:lnTo>
                      <a:lnTo>
                        <a:pt x="215" y="117"/>
                      </a:lnTo>
                      <a:lnTo>
                        <a:pt x="196" y="131"/>
                      </a:lnTo>
                      <a:lnTo>
                        <a:pt x="193" y="128"/>
                      </a:lnTo>
                      <a:lnTo>
                        <a:pt x="184" y="130"/>
                      </a:lnTo>
                      <a:lnTo>
                        <a:pt x="175" y="125"/>
                      </a:lnTo>
                      <a:lnTo>
                        <a:pt x="169" y="127"/>
                      </a:lnTo>
                      <a:lnTo>
                        <a:pt x="169" y="124"/>
                      </a:lnTo>
                      <a:lnTo>
                        <a:pt x="161" y="119"/>
                      </a:lnTo>
                      <a:lnTo>
                        <a:pt x="152" y="123"/>
                      </a:lnTo>
                      <a:lnTo>
                        <a:pt x="145" y="121"/>
                      </a:lnTo>
                      <a:lnTo>
                        <a:pt x="140" y="123"/>
                      </a:lnTo>
                      <a:lnTo>
                        <a:pt x="135" y="129"/>
                      </a:lnTo>
                      <a:lnTo>
                        <a:pt x="121" y="142"/>
                      </a:lnTo>
                      <a:lnTo>
                        <a:pt x="117" y="139"/>
                      </a:lnTo>
                      <a:lnTo>
                        <a:pt x="110" y="142"/>
                      </a:lnTo>
                      <a:lnTo>
                        <a:pt x="98" y="143"/>
                      </a:lnTo>
                      <a:lnTo>
                        <a:pt x="88" y="155"/>
                      </a:lnTo>
                      <a:lnTo>
                        <a:pt x="76" y="150"/>
                      </a:lnTo>
                      <a:lnTo>
                        <a:pt x="72" y="153"/>
                      </a:lnTo>
                      <a:lnTo>
                        <a:pt x="71" y="142"/>
                      </a:lnTo>
                      <a:lnTo>
                        <a:pt x="64" y="156"/>
                      </a:lnTo>
                      <a:lnTo>
                        <a:pt x="64" y="156"/>
                      </a:lnTo>
                      <a:lnTo>
                        <a:pt x="52" y="154"/>
                      </a:lnTo>
                      <a:lnTo>
                        <a:pt x="53" y="148"/>
                      </a:lnTo>
                      <a:lnTo>
                        <a:pt x="42" y="145"/>
                      </a:lnTo>
                      <a:lnTo>
                        <a:pt x="41" y="124"/>
                      </a:lnTo>
                      <a:lnTo>
                        <a:pt x="37" y="120"/>
                      </a:lnTo>
                      <a:lnTo>
                        <a:pt x="42" y="104"/>
                      </a:lnTo>
                      <a:lnTo>
                        <a:pt x="35" y="100"/>
                      </a:lnTo>
                      <a:lnTo>
                        <a:pt x="24" y="101"/>
                      </a:lnTo>
                      <a:lnTo>
                        <a:pt x="21" y="94"/>
                      </a:lnTo>
                      <a:lnTo>
                        <a:pt x="12" y="91"/>
                      </a:lnTo>
                      <a:lnTo>
                        <a:pt x="1" y="79"/>
                      </a:lnTo>
                      <a:lnTo>
                        <a:pt x="3" y="74"/>
                      </a:lnTo>
                      <a:lnTo>
                        <a:pt x="0" y="62"/>
                      </a:lnTo>
                      <a:lnTo>
                        <a:pt x="4" y="45"/>
                      </a:lnTo>
                      <a:lnTo>
                        <a:pt x="9" y="43"/>
                      </a:lnTo>
                      <a:lnTo>
                        <a:pt x="13" y="46"/>
                      </a:lnTo>
                      <a:lnTo>
                        <a:pt x="16" y="41"/>
                      </a:lnTo>
                      <a:lnTo>
                        <a:pt x="24" y="44"/>
                      </a:lnTo>
                      <a:lnTo>
                        <a:pt x="30" y="42"/>
                      </a:lnTo>
                      <a:lnTo>
                        <a:pt x="32" y="38"/>
                      </a:lnTo>
                      <a:lnTo>
                        <a:pt x="41" y="34"/>
                      </a:lnTo>
                      <a:lnTo>
                        <a:pt x="42" y="26"/>
                      </a:lnTo>
                      <a:lnTo>
                        <a:pt x="51" y="18"/>
                      </a:lnTo>
                      <a:lnTo>
                        <a:pt x="64" y="38"/>
                      </a:lnTo>
                      <a:lnTo>
                        <a:pt x="74" y="32"/>
                      </a:lnTo>
                      <a:lnTo>
                        <a:pt x="82" y="38"/>
                      </a:lnTo>
                      <a:lnTo>
                        <a:pt x="87" y="30"/>
                      </a:lnTo>
                      <a:lnTo>
                        <a:pt x="95" y="30"/>
                      </a:lnTo>
                      <a:lnTo>
                        <a:pt x="104" y="20"/>
                      </a:lnTo>
                      <a:lnTo>
                        <a:pt x="123" y="27"/>
                      </a:lnTo>
                      <a:lnTo>
                        <a:pt x="141" y="15"/>
                      </a:lnTo>
                      <a:lnTo>
                        <a:pt x="141" y="11"/>
                      </a:lnTo>
                      <a:lnTo>
                        <a:pt x="147" y="7"/>
                      </a:lnTo>
                      <a:lnTo>
                        <a:pt x="156" y="9"/>
                      </a:lnTo>
                      <a:lnTo>
                        <a:pt x="157" y="0"/>
                      </a:lnTo>
                      <a:lnTo>
                        <a:pt x="163"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138" name="Veneto" descr="{&quot;Key&quot;:&quot;veneto&quot;,&quot;Name&quot;:&quot;Veneto&quot;,&quot;Value&quot;:1.0,&quot;Formula&quot;:&quot;&quot;,&quot;Text&quot;:&quot;&quot;,&quot;OfficeApplication&quot;:1,&quot;HasValue&quot;:true}">
                  <a:extLst>
                    <a:ext uri="{FF2B5EF4-FFF2-40B4-BE49-F238E27FC236}">
                      <a16:creationId xmlns:a16="http://schemas.microsoft.com/office/drawing/2014/main" id="{3B732CF3-B026-4A96-BD2D-432373728480}"/>
                    </a:ext>
                  </a:extLst>
                </p:cNvPr>
                <p:cNvSpPr>
                  <a:spLocks noEditPoints="1"/>
                </p:cNvSpPr>
                <p:nvPr/>
              </p:nvSpPr>
              <p:spPr bwMode="auto">
                <a:xfrm>
                  <a:off x="3965575" y="1327151"/>
                  <a:ext cx="825500" cy="900113"/>
                </a:xfrm>
                <a:custGeom>
                  <a:avLst/>
                  <a:gdLst>
                    <a:gd name="T0" fmla="*/ 405 w 520"/>
                    <a:gd name="T1" fmla="*/ 515 h 567"/>
                    <a:gd name="T2" fmla="*/ 395 w 520"/>
                    <a:gd name="T3" fmla="*/ 509 h 567"/>
                    <a:gd name="T4" fmla="*/ 438 w 520"/>
                    <a:gd name="T5" fmla="*/ 10 h 567"/>
                    <a:gd name="T6" fmla="*/ 442 w 520"/>
                    <a:gd name="T7" fmla="*/ 37 h 567"/>
                    <a:gd name="T8" fmla="*/ 425 w 520"/>
                    <a:gd name="T9" fmla="*/ 58 h 567"/>
                    <a:gd name="T10" fmla="*/ 401 w 520"/>
                    <a:gd name="T11" fmla="*/ 67 h 567"/>
                    <a:gd name="T12" fmla="*/ 385 w 520"/>
                    <a:gd name="T13" fmla="*/ 94 h 567"/>
                    <a:gd name="T14" fmla="*/ 367 w 520"/>
                    <a:gd name="T15" fmla="*/ 106 h 567"/>
                    <a:gd name="T16" fmla="*/ 373 w 520"/>
                    <a:gd name="T17" fmla="*/ 138 h 567"/>
                    <a:gd name="T18" fmla="*/ 391 w 520"/>
                    <a:gd name="T19" fmla="*/ 175 h 567"/>
                    <a:gd name="T20" fmla="*/ 378 w 520"/>
                    <a:gd name="T21" fmla="*/ 223 h 567"/>
                    <a:gd name="T22" fmla="*/ 405 w 520"/>
                    <a:gd name="T23" fmla="*/ 253 h 567"/>
                    <a:gd name="T24" fmla="*/ 421 w 520"/>
                    <a:gd name="T25" fmla="*/ 262 h 567"/>
                    <a:gd name="T26" fmla="*/ 453 w 520"/>
                    <a:gd name="T27" fmla="*/ 250 h 567"/>
                    <a:gd name="T28" fmla="*/ 470 w 520"/>
                    <a:gd name="T29" fmla="*/ 252 h 567"/>
                    <a:gd name="T30" fmla="*/ 484 w 520"/>
                    <a:gd name="T31" fmla="*/ 262 h 567"/>
                    <a:gd name="T32" fmla="*/ 493 w 520"/>
                    <a:gd name="T33" fmla="*/ 261 h 567"/>
                    <a:gd name="T34" fmla="*/ 501 w 520"/>
                    <a:gd name="T35" fmla="*/ 278 h 567"/>
                    <a:gd name="T36" fmla="*/ 507 w 520"/>
                    <a:gd name="T37" fmla="*/ 297 h 567"/>
                    <a:gd name="T38" fmla="*/ 516 w 520"/>
                    <a:gd name="T39" fmla="*/ 310 h 567"/>
                    <a:gd name="T40" fmla="*/ 497 w 520"/>
                    <a:gd name="T41" fmla="*/ 320 h 567"/>
                    <a:gd name="T42" fmla="*/ 476 w 520"/>
                    <a:gd name="T43" fmla="*/ 327 h 567"/>
                    <a:gd name="T44" fmla="*/ 364 w 520"/>
                    <a:gd name="T45" fmla="*/ 389 h 567"/>
                    <a:gd name="T46" fmla="*/ 350 w 520"/>
                    <a:gd name="T47" fmla="*/ 435 h 567"/>
                    <a:gd name="T48" fmla="*/ 358 w 520"/>
                    <a:gd name="T49" fmla="*/ 479 h 567"/>
                    <a:gd name="T50" fmla="*/ 368 w 520"/>
                    <a:gd name="T51" fmla="*/ 502 h 567"/>
                    <a:gd name="T52" fmla="*/ 373 w 520"/>
                    <a:gd name="T53" fmla="*/ 496 h 567"/>
                    <a:gd name="T54" fmla="*/ 386 w 520"/>
                    <a:gd name="T55" fmla="*/ 552 h 567"/>
                    <a:gd name="T56" fmla="*/ 370 w 520"/>
                    <a:gd name="T57" fmla="*/ 545 h 567"/>
                    <a:gd name="T58" fmla="*/ 378 w 520"/>
                    <a:gd name="T59" fmla="*/ 561 h 567"/>
                    <a:gd name="T60" fmla="*/ 360 w 520"/>
                    <a:gd name="T61" fmla="*/ 550 h 567"/>
                    <a:gd name="T62" fmla="*/ 346 w 520"/>
                    <a:gd name="T63" fmla="*/ 523 h 567"/>
                    <a:gd name="T64" fmla="*/ 318 w 520"/>
                    <a:gd name="T65" fmla="*/ 527 h 567"/>
                    <a:gd name="T66" fmla="*/ 235 w 520"/>
                    <a:gd name="T67" fmla="*/ 518 h 567"/>
                    <a:gd name="T68" fmla="*/ 202 w 520"/>
                    <a:gd name="T69" fmla="*/ 539 h 567"/>
                    <a:gd name="T70" fmla="*/ 168 w 520"/>
                    <a:gd name="T71" fmla="*/ 521 h 567"/>
                    <a:gd name="T72" fmla="*/ 116 w 520"/>
                    <a:gd name="T73" fmla="*/ 488 h 567"/>
                    <a:gd name="T74" fmla="*/ 105 w 520"/>
                    <a:gd name="T75" fmla="*/ 476 h 567"/>
                    <a:gd name="T76" fmla="*/ 88 w 520"/>
                    <a:gd name="T77" fmla="*/ 462 h 567"/>
                    <a:gd name="T78" fmla="*/ 64 w 520"/>
                    <a:gd name="T79" fmla="*/ 443 h 567"/>
                    <a:gd name="T80" fmla="*/ 42 w 520"/>
                    <a:gd name="T81" fmla="*/ 421 h 567"/>
                    <a:gd name="T82" fmla="*/ 18 w 520"/>
                    <a:gd name="T83" fmla="*/ 408 h 567"/>
                    <a:gd name="T84" fmla="*/ 9 w 520"/>
                    <a:gd name="T85" fmla="*/ 379 h 567"/>
                    <a:gd name="T86" fmla="*/ 46 w 520"/>
                    <a:gd name="T87" fmla="*/ 258 h 567"/>
                    <a:gd name="T88" fmla="*/ 46 w 520"/>
                    <a:gd name="T89" fmla="*/ 292 h 567"/>
                    <a:gd name="T90" fmla="*/ 72 w 520"/>
                    <a:gd name="T91" fmla="*/ 297 h 567"/>
                    <a:gd name="T92" fmla="*/ 98 w 520"/>
                    <a:gd name="T93" fmla="*/ 299 h 567"/>
                    <a:gd name="T94" fmla="*/ 119 w 520"/>
                    <a:gd name="T95" fmla="*/ 263 h 567"/>
                    <a:gd name="T96" fmla="*/ 142 w 520"/>
                    <a:gd name="T97" fmla="*/ 229 h 567"/>
                    <a:gd name="T98" fmla="*/ 158 w 520"/>
                    <a:gd name="T99" fmla="*/ 212 h 567"/>
                    <a:gd name="T100" fmla="*/ 202 w 520"/>
                    <a:gd name="T101" fmla="*/ 217 h 567"/>
                    <a:gd name="T102" fmla="*/ 218 w 520"/>
                    <a:gd name="T103" fmla="*/ 196 h 567"/>
                    <a:gd name="T104" fmla="*/ 238 w 520"/>
                    <a:gd name="T105" fmla="*/ 178 h 567"/>
                    <a:gd name="T106" fmla="*/ 278 w 520"/>
                    <a:gd name="T107" fmla="*/ 156 h 567"/>
                    <a:gd name="T108" fmla="*/ 266 w 520"/>
                    <a:gd name="T109" fmla="*/ 131 h 567"/>
                    <a:gd name="T110" fmla="*/ 253 w 520"/>
                    <a:gd name="T111" fmla="*/ 109 h 567"/>
                    <a:gd name="T112" fmla="*/ 264 w 520"/>
                    <a:gd name="T113" fmla="*/ 70 h 567"/>
                    <a:gd name="T114" fmla="*/ 277 w 520"/>
                    <a:gd name="T115" fmla="*/ 47 h 567"/>
                    <a:gd name="T116" fmla="*/ 297 w 520"/>
                    <a:gd name="T117" fmla="*/ 23 h 567"/>
                    <a:gd name="T118" fmla="*/ 329 w 520"/>
                    <a:gd name="T119" fmla="*/ 18 h 567"/>
                    <a:gd name="T120" fmla="*/ 363 w 520"/>
                    <a:gd name="T121" fmla="*/ 19 h 567"/>
                    <a:gd name="T122" fmla="*/ 379 w 520"/>
                    <a:gd name="T123" fmla="*/ 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0" h="567">
                      <a:moveTo>
                        <a:pt x="403" y="519"/>
                      </a:moveTo>
                      <a:lnTo>
                        <a:pt x="398" y="522"/>
                      </a:lnTo>
                      <a:lnTo>
                        <a:pt x="402" y="518"/>
                      </a:lnTo>
                      <a:lnTo>
                        <a:pt x="398" y="516"/>
                      </a:lnTo>
                      <a:lnTo>
                        <a:pt x="405" y="515"/>
                      </a:lnTo>
                      <a:lnTo>
                        <a:pt x="403" y="519"/>
                      </a:lnTo>
                      <a:close/>
                      <a:moveTo>
                        <a:pt x="397" y="510"/>
                      </a:moveTo>
                      <a:lnTo>
                        <a:pt x="402" y="514"/>
                      </a:lnTo>
                      <a:lnTo>
                        <a:pt x="392" y="516"/>
                      </a:lnTo>
                      <a:lnTo>
                        <a:pt x="395" y="509"/>
                      </a:lnTo>
                      <a:lnTo>
                        <a:pt x="397" y="510"/>
                      </a:lnTo>
                      <a:close/>
                      <a:moveTo>
                        <a:pt x="395" y="0"/>
                      </a:moveTo>
                      <a:lnTo>
                        <a:pt x="407" y="9"/>
                      </a:lnTo>
                      <a:lnTo>
                        <a:pt x="430" y="7"/>
                      </a:lnTo>
                      <a:lnTo>
                        <a:pt x="438" y="10"/>
                      </a:lnTo>
                      <a:lnTo>
                        <a:pt x="442" y="14"/>
                      </a:lnTo>
                      <a:lnTo>
                        <a:pt x="442" y="14"/>
                      </a:lnTo>
                      <a:lnTo>
                        <a:pt x="441" y="21"/>
                      </a:lnTo>
                      <a:lnTo>
                        <a:pt x="445" y="28"/>
                      </a:lnTo>
                      <a:lnTo>
                        <a:pt x="442" y="37"/>
                      </a:lnTo>
                      <a:lnTo>
                        <a:pt x="446" y="42"/>
                      </a:lnTo>
                      <a:lnTo>
                        <a:pt x="435" y="43"/>
                      </a:lnTo>
                      <a:lnTo>
                        <a:pt x="420" y="51"/>
                      </a:lnTo>
                      <a:lnTo>
                        <a:pt x="420" y="55"/>
                      </a:lnTo>
                      <a:lnTo>
                        <a:pt x="425" y="58"/>
                      </a:lnTo>
                      <a:lnTo>
                        <a:pt x="427" y="65"/>
                      </a:lnTo>
                      <a:lnTo>
                        <a:pt x="419" y="62"/>
                      </a:lnTo>
                      <a:lnTo>
                        <a:pt x="415" y="65"/>
                      </a:lnTo>
                      <a:lnTo>
                        <a:pt x="408" y="62"/>
                      </a:lnTo>
                      <a:lnTo>
                        <a:pt x="401" y="67"/>
                      </a:lnTo>
                      <a:lnTo>
                        <a:pt x="400" y="65"/>
                      </a:lnTo>
                      <a:lnTo>
                        <a:pt x="394" y="74"/>
                      </a:lnTo>
                      <a:lnTo>
                        <a:pt x="393" y="82"/>
                      </a:lnTo>
                      <a:lnTo>
                        <a:pt x="384" y="89"/>
                      </a:lnTo>
                      <a:lnTo>
                        <a:pt x="385" y="94"/>
                      </a:lnTo>
                      <a:lnTo>
                        <a:pt x="383" y="93"/>
                      </a:lnTo>
                      <a:lnTo>
                        <a:pt x="383" y="96"/>
                      </a:lnTo>
                      <a:lnTo>
                        <a:pt x="376" y="99"/>
                      </a:lnTo>
                      <a:lnTo>
                        <a:pt x="375" y="107"/>
                      </a:lnTo>
                      <a:lnTo>
                        <a:pt x="367" y="106"/>
                      </a:lnTo>
                      <a:lnTo>
                        <a:pt x="363" y="110"/>
                      </a:lnTo>
                      <a:lnTo>
                        <a:pt x="363" y="119"/>
                      </a:lnTo>
                      <a:lnTo>
                        <a:pt x="356" y="126"/>
                      </a:lnTo>
                      <a:lnTo>
                        <a:pt x="364" y="138"/>
                      </a:lnTo>
                      <a:lnTo>
                        <a:pt x="373" y="138"/>
                      </a:lnTo>
                      <a:lnTo>
                        <a:pt x="374" y="144"/>
                      </a:lnTo>
                      <a:lnTo>
                        <a:pt x="381" y="143"/>
                      </a:lnTo>
                      <a:lnTo>
                        <a:pt x="382" y="152"/>
                      </a:lnTo>
                      <a:lnTo>
                        <a:pt x="393" y="161"/>
                      </a:lnTo>
                      <a:lnTo>
                        <a:pt x="391" y="175"/>
                      </a:lnTo>
                      <a:lnTo>
                        <a:pt x="379" y="183"/>
                      </a:lnTo>
                      <a:lnTo>
                        <a:pt x="371" y="195"/>
                      </a:lnTo>
                      <a:lnTo>
                        <a:pt x="375" y="198"/>
                      </a:lnTo>
                      <a:lnTo>
                        <a:pt x="378" y="209"/>
                      </a:lnTo>
                      <a:lnTo>
                        <a:pt x="378" y="223"/>
                      </a:lnTo>
                      <a:lnTo>
                        <a:pt x="384" y="223"/>
                      </a:lnTo>
                      <a:lnTo>
                        <a:pt x="389" y="229"/>
                      </a:lnTo>
                      <a:lnTo>
                        <a:pt x="395" y="229"/>
                      </a:lnTo>
                      <a:lnTo>
                        <a:pt x="400" y="248"/>
                      </a:lnTo>
                      <a:lnTo>
                        <a:pt x="405" y="253"/>
                      </a:lnTo>
                      <a:lnTo>
                        <a:pt x="405" y="258"/>
                      </a:lnTo>
                      <a:lnTo>
                        <a:pt x="413" y="262"/>
                      </a:lnTo>
                      <a:lnTo>
                        <a:pt x="415" y="256"/>
                      </a:lnTo>
                      <a:lnTo>
                        <a:pt x="420" y="258"/>
                      </a:lnTo>
                      <a:lnTo>
                        <a:pt x="421" y="262"/>
                      </a:lnTo>
                      <a:lnTo>
                        <a:pt x="425" y="264"/>
                      </a:lnTo>
                      <a:lnTo>
                        <a:pt x="425" y="271"/>
                      </a:lnTo>
                      <a:lnTo>
                        <a:pt x="442" y="256"/>
                      </a:lnTo>
                      <a:lnTo>
                        <a:pt x="445" y="259"/>
                      </a:lnTo>
                      <a:lnTo>
                        <a:pt x="453" y="250"/>
                      </a:lnTo>
                      <a:lnTo>
                        <a:pt x="457" y="254"/>
                      </a:lnTo>
                      <a:lnTo>
                        <a:pt x="455" y="258"/>
                      </a:lnTo>
                      <a:lnTo>
                        <a:pt x="458" y="261"/>
                      </a:lnTo>
                      <a:lnTo>
                        <a:pt x="460" y="257"/>
                      </a:lnTo>
                      <a:lnTo>
                        <a:pt x="470" y="252"/>
                      </a:lnTo>
                      <a:lnTo>
                        <a:pt x="472" y="252"/>
                      </a:lnTo>
                      <a:lnTo>
                        <a:pt x="471" y="257"/>
                      </a:lnTo>
                      <a:lnTo>
                        <a:pt x="476" y="261"/>
                      </a:lnTo>
                      <a:lnTo>
                        <a:pt x="482" y="258"/>
                      </a:lnTo>
                      <a:lnTo>
                        <a:pt x="484" y="262"/>
                      </a:lnTo>
                      <a:lnTo>
                        <a:pt x="490" y="260"/>
                      </a:lnTo>
                      <a:lnTo>
                        <a:pt x="488" y="254"/>
                      </a:lnTo>
                      <a:lnTo>
                        <a:pt x="491" y="253"/>
                      </a:lnTo>
                      <a:lnTo>
                        <a:pt x="493" y="260"/>
                      </a:lnTo>
                      <a:lnTo>
                        <a:pt x="493" y="261"/>
                      </a:lnTo>
                      <a:lnTo>
                        <a:pt x="494" y="262"/>
                      </a:lnTo>
                      <a:lnTo>
                        <a:pt x="494" y="266"/>
                      </a:lnTo>
                      <a:lnTo>
                        <a:pt x="497" y="267"/>
                      </a:lnTo>
                      <a:lnTo>
                        <a:pt x="493" y="271"/>
                      </a:lnTo>
                      <a:lnTo>
                        <a:pt x="501" y="278"/>
                      </a:lnTo>
                      <a:lnTo>
                        <a:pt x="499" y="279"/>
                      </a:lnTo>
                      <a:lnTo>
                        <a:pt x="501" y="285"/>
                      </a:lnTo>
                      <a:lnTo>
                        <a:pt x="500" y="289"/>
                      </a:lnTo>
                      <a:lnTo>
                        <a:pt x="504" y="287"/>
                      </a:lnTo>
                      <a:lnTo>
                        <a:pt x="507" y="297"/>
                      </a:lnTo>
                      <a:lnTo>
                        <a:pt x="510" y="298"/>
                      </a:lnTo>
                      <a:lnTo>
                        <a:pt x="509" y="301"/>
                      </a:lnTo>
                      <a:lnTo>
                        <a:pt x="513" y="304"/>
                      </a:lnTo>
                      <a:lnTo>
                        <a:pt x="512" y="311"/>
                      </a:lnTo>
                      <a:lnTo>
                        <a:pt x="516" y="310"/>
                      </a:lnTo>
                      <a:lnTo>
                        <a:pt x="516" y="313"/>
                      </a:lnTo>
                      <a:lnTo>
                        <a:pt x="520" y="315"/>
                      </a:lnTo>
                      <a:lnTo>
                        <a:pt x="520" y="315"/>
                      </a:lnTo>
                      <a:lnTo>
                        <a:pt x="518" y="318"/>
                      </a:lnTo>
                      <a:lnTo>
                        <a:pt x="497" y="320"/>
                      </a:lnTo>
                      <a:lnTo>
                        <a:pt x="497" y="317"/>
                      </a:lnTo>
                      <a:lnTo>
                        <a:pt x="494" y="315"/>
                      </a:lnTo>
                      <a:lnTo>
                        <a:pt x="492" y="321"/>
                      </a:lnTo>
                      <a:lnTo>
                        <a:pt x="480" y="322"/>
                      </a:lnTo>
                      <a:lnTo>
                        <a:pt x="476" y="327"/>
                      </a:lnTo>
                      <a:lnTo>
                        <a:pt x="450" y="343"/>
                      </a:lnTo>
                      <a:lnTo>
                        <a:pt x="384" y="374"/>
                      </a:lnTo>
                      <a:lnTo>
                        <a:pt x="378" y="381"/>
                      </a:lnTo>
                      <a:lnTo>
                        <a:pt x="371" y="378"/>
                      </a:lnTo>
                      <a:lnTo>
                        <a:pt x="364" y="389"/>
                      </a:lnTo>
                      <a:lnTo>
                        <a:pt x="358" y="401"/>
                      </a:lnTo>
                      <a:lnTo>
                        <a:pt x="358" y="405"/>
                      </a:lnTo>
                      <a:lnTo>
                        <a:pt x="361" y="407"/>
                      </a:lnTo>
                      <a:lnTo>
                        <a:pt x="357" y="408"/>
                      </a:lnTo>
                      <a:lnTo>
                        <a:pt x="350" y="435"/>
                      </a:lnTo>
                      <a:lnTo>
                        <a:pt x="356" y="437"/>
                      </a:lnTo>
                      <a:lnTo>
                        <a:pt x="351" y="441"/>
                      </a:lnTo>
                      <a:lnTo>
                        <a:pt x="354" y="451"/>
                      </a:lnTo>
                      <a:lnTo>
                        <a:pt x="359" y="458"/>
                      </a:lnTo>
                      <a:lnTo>
                        <a:pt x="358" y="479"/>
                      </a:lnTo>
                      <a:lnTo>
                        <a:pt x="363" y="484"/>
                      </a:lnTo>
                      <a:lnTo>
                        <a:pt x="370" y="497"/>
                      </a:lnTo>
                      <a:lnTo>
                        <a:pt x="368" y="496"/>
                      </a:lnTo>
                      <a:lnTo>
                        <a:pt x="365" y="500"/>
                      </a:lnTo>
                      <a:lnTo>
                        <a:pt x="368" y="502"/>
                      </a:lnTo>
                      <a:lnTo>
                        <a:pt x="372" y="500"/>
                      </a:lnTo>
                      <a:lnTo>
                        <a:pt x="371" y="504"/>
                      </a:lnTo>
                      <a:lnTo>
                        <a:pt x="373" y="505"/>
                      </a:lnTo>
                      <a:lnTo>
                        <a:pt x="375" y="503"/>
                      </a:lnTo>
                      <a:lnTo>
                        <a:pt x="373" y="496"/>
                      </a:lnTo>
                      <a:lnTo>
                        <a:pt x="375" y="496"/>
                      </a:lnTo>
                      <a:lnTo>
                        <a:pt x="393" y="518"/>
                      </a:lnTo>
                      <a:lnTo>
                        <a:pt x="391" y="537"/>
                      </a:lnTo>
                      <a:lnTo>
                        <a:pt x="385" y="541"/>
                      </a:lnTo>
                      <a:lnTo>
                        <a:pt x="386" y="552"/>
                      </a:lnTo>
                      <a:lnTo>
                        <a:pt x="379" y="550"/>
                      </a:lnTo>
                      <a:lnTo>
                        <a:pt x="380" y="538"/>
                      </a:lnTo>
                      <a:lnTo>
                        <a:pt x="376" y="537"/>
                      </a:lnTo>
                      <a:lnTo>
                        <a:pt x="373" y="538"/>
                      </a:lnTo>
                      <a:lnTo>
                        <a:pt x="370" y="545"/>
                      </a:lnTo>
                      <a:lnTo>
                        <a:pt x="373" y="549"/>
                      </a:lnTo>
                      <a:lnTo>
                        <a:pt x="372" y="558"/>
                      </a:lnTo>
                      <a:lnTo>
                        <a:pt x="375" y="560"/>
                      </a:lnTo>
                      <a:lnTo>
                        <a:pt x="377" y="559"/>
                      </a:lnTo>
                      <a:lnTo>
                        <a:pt x="378" y="561"/>
                      </a:lnTo>
                      <a:lnTo>
                        <a:pt x="372" y="561"/>
                      </a:lnTo>
                      <a:lnTo>
                        <a:pt x="372" y="567"/>
                      </a:lnTo>
                      <a:lnTo>
                        <a:pt x="362" y="559"/>
                      </a:lnTo>
                      <a:lnTo>
                        <a:pt x="362" y="559"/>
                      </a:lnTo>
                      <a:lnTo>
                        <a:pt x="360" y="550"/>
                      </a:lnTo>
                      <a:lnTo>
                        <a:pt x="352" y="548"/>
                      </a:lnTo>
                      <a:lnTo>
                        <a:pt x="348" y="544"/>
                      </a:lnTo>
                      <a:lnTo>
                        <a:pt x="347" y="532"/>
                      </a:lnTo>
                      <a:lnTo>
                        <a:pt x="351" y="527"/>
                      </a:lnTo>
                      <a:lnTo>
                        <a:pt x="346" y="523"/>
                      </a:lnTo>
                      <a:lnTo>
                        <a:pt x="342" y="523"/>
                      </a:lnTo>
                      <a:lnTo>
                        <a:pt x="336" y="528"/>
                      </a:lnTo>
                      <a:lnTo>
                        <a:pt x="327" y="527"/>
                      </a:lnTo>
                      <a:lnTo>
                        <a:pt x="324" y="523"/>
                      </a:lnTo>
                      <a:lnTo>
                        <a:pt x="318" y="527"/>
                      </a:lnTo>
                      <a:lnTo>
                        <a:pt x="308" y="514"/>
                      </a:lnTo>
                      <a:lnTo>
                        <a:pt x="281" y="510"/>
                      </a:lnTo>
                      <a:lnTo>
                        <a:pt x="273" y="513"/>
                      </a:lnTo>
                      <a:lnTo>
                        <a:pt x="246" y="513"/>
                      </a:lnTo>
                      <a:lnTo>
                        <a:pt x="235" y="518"/>
                      </a:lnTo>
                      <a:lnTo>
                        <a:pt x="231" y="527"/>
                      </a:lnTo>
                      <a:lnTo>
                        <a:pt x="218" y="531"/>
                      </a:lnTo>
                      <a:lnTo>
                        <a:pt x="210" y="540"/>
                      </a:lnTo>
                      <a:lnTo>
                        <a:pt x="205" y="540"/>
                      </a:lnTo>
                      <a:lnTo>
                        <a:pt x="202" y="539"/>
                      </a:lnTo>
                      <a:lnTo>
                        <a:pt x="201" y="532"/>
                      </a:lnTo>
                      <a:lnTo>
                        <a:pt x="191" y="526"/>
                      </a:lnTo>
                      <a:lnTo>
                        <a:pt x="168" y="527"/>
                      </a:lnTo>
                      <a:lnTo>
                        <a:pt x="168" y="521"/>
                      </a:lnTo>
                      <a:lnTo>
                        <a:pt x="168" y="521"/>
                      </a:lnTo>
                      <a:lnTo>
                        <a:pt x="167" y="517"/>
                      </a:lnTo>
                      <a:lnTo>
                        <a:pt x="134" y="500"/>
                      </a:lnTo>
                      <a:lnTo>
                        <a:pt x="134" y="489"/>
                      </a:lnTo>
                      <a:lnTo>
                        <a:pt x="128" y="493"/>
                      </a:lnTo>
                      <a:lnTo>
                        <a:pt x="116" y="488"/>
                      </a:lnTo>
                      <a:lnTo>
                        <a:pt x="118" y="482"/>
                      </a:lnTo>
                      <a:lnTo>
                        <a:pt x="116" y="478"/>
                      </a:lnTo>
                      <a:lnTo>
                        <a:pt x="121" y="474"/>
                      </a:lnTo>
                      <a:lnTo>
                        <a:pt x="108" y="469"/>
                      </a:lnTo>
                      <a:lnTo>
                        <a:pt x="105" y="476"/>
                      </a:lnTo>
                      <a:lnTo>
                        <a:pt x="99" y="473"/>
                      </a:lnTo>
                      <a:lnTo>
                        <a:pt x="98" y="478"/>
                      </a:lnTo>
                      <a:lnTo>
                        <a:pt x="94" y="477"/>
                      </a:lnTo>
                      <a:lnTo>
                        <a:pt x="84" y="469"/>
                      </a:lnTo>
                      <a:lnTo>
                        <a:pt x="88" y="462"/>
                      </a:lnTo>
                      <a:lnTo>
                        <a:pt x="85" y="460"/>
                      </a:lnTo>
                      <a:lnTo>
                        <a:pt x="78" y="461"/>
                      </a:lnTo>
                      <a:lnTo>
                        <a:pt x="80" y="453"/>
                      </a:lnTo>
                      <a:lnTo>
                        <a:pt x="77" y="448"/>
                      </a:lnTo>
                      <a:lnTo>
                        <a:pt x="64" y="443"/>
                      </a:lnTo>
                      <a:lnTo>
                        <a:pt x="64" y="438"/>
                      </a:lnTo>
                      <a:lnTo>
                        <a:pt x="57" y="436"/>
                      </a:lnTo>
                      <a:lnTo>
                        <a:pt x="57" y="433"/>
                      </a:lnTo>
                      <a:lnTo>
                        <a:pt x="46" y="431"/>
                      </a:lnTo>
                      <a:lnTo>
                        <a:pt x="42" y="421"/>
                      </a:lnTo>
                      <a:lnTo>
                        <a:pt x="33" y="413"/>
                      </a:lnTo>
                      <a:lnTo>
                        <a:pt x="23" y="422"/>
                      </a:lnTo>
                      <a:lnTo>
                        <a:pt x="21" y="417"/>
                      </a:lnTo>
                      <a:lnTo>
                        <a:pt x="15" y="415"/>
                      </a:lnTo>
                      <a:lnTo>
                        <a:pt x="18" y="408"/>
                      </a:lnTo>
                      <a:lnTo>
                        <a:pt x="14" y="402"/>
                      </a:lnTo>
                      <a:lnTo>
                        <a:pt x="19" y="398"/>
                      </a:lnTo>
                      <a:lnTo>
                        <a:pt x="15" y="395"/>
                      </a:lnTo>
                      <a:lnTo>
                        <a:pt x="19" y="384"/>
                      </a:lnTo>
                      <a:lnTo>
                        <a:pt x="9" y="379"/>
                      </a:lnTo>
                      <a:lnTo>
                        <a:pt x="7" y="383"/>
                      </a:lnTo>
                      <a:lnTo>
                        <a:pt x="3" y="381"/>
                      </a:lnTo>
                      <a:lnTo>
                        <a:pt x="5" y="374"/>
                      </a:lnTo>
                      <a:lnTo>
                        <a:pt x="0" y="326"/>
                      </a:lnTo>
                      <a:lnTo>
                        <a:pt x="46" y="258"/>
                      </a:lnTo>
                      <a:lnTo>
                        <a:pt x="46" y="258"/>
                      </a:lnTo>
                      <a:lnTo>
                        <a:pt x="56" y="264"/>
                      </a:lnTo>
                      <a:lnTo>
                        <a:pt x="51" y="270"/>
                      </a:lnTo>
                      <a:lnTo>
                        <a:pt x="54" y="276"/>
                      </a:lnTo>
                      <a:lnTo>
                        <a:pt x="46" y="292"/>
                      </a:lnTo>
                      <a:lnTo>
                        <a:pt x="54" y="292"/>
                      </a:lnTo>
                      <a:lnTo>
                        <a:pt x="63" y="296"/>
                      </a:lnTo>
                      <a:lnTo>
                        <a:pt x="60" y="300"/>
                      </a:lnTo>
                      <a:lnTo>
                        <a:pt x="66" y="304"/>
                      </a:lnTo>
                      <a:lnTo>
                        <a:pt x="72" y="297"/>
                      </a:lnTo>
                      <a:lnTo>
                        <a:pt x="74" y="302"/>
                      </a:lnTo>
                      <a:lnTo>
                        <a:pt x="82" y="291"/>
                      </a:lnTo>
                      <a:lnTo>
                        <a:pt x="84" y="296"/>
                      </a:lnTo>
                      <a:lnTo>
                        <a:pt x="91" y="292"/>
                      </a:lnTo>
                      <a:lnTo>
                        <a:pt x="98" y="299"/>
                      </a:lnTo>
                      <a:lnTo>
                        <a:pt x="105" y="300"/>
                      </a:lnTo>
                      <a:lnTo>
                        <a:pt x="116" y="287"/>
                      </a:lnTo>
                      <a:lnTo>
                        <a:pt x="114" y="272"/>
                      </a:lnTo>
                      <a:lnTo>
                        <a:pt x="121" y="273"/>
                      </a:lnTo>
                      <a:lnTo>
                        <a:pt x="119" y="263"/>
                      </a:lnTo>
                      <a:lnTo>
                        <a:pt x="128" y="251"/>
                      </a:lnTo>
                      <a:lnTo>
                        <a:pt x="132" y="232"/>
                      </a:lnTo>
                      <a:lnTo>
                        <a:pt x="142" y="232"/>
                      </a:lnTo>
                      <a:lnTo>
                        <a:pt x="141" y="226"/>
                      </a:lnTo>
                      <a:lnTo>
                        <a:pt x="142" y="229"/>
                      </a:lnTo>
                      <a:lnTo>
                        <a:pt x="152" y="235"/>
                      </a:lnTo>
                      <a:lnTo>
                        <a:pt x="150" y="231"/>
                      </a:lnTo>
                      <a:lnTo>
                        <a:pt x="153" y="224"/>
                      </a:lnTo>
                      <a:lnTo>
                        <a:pt x="159" y="224"/>
                      </a:lnTo>
                      <a:lnTo>
                        <a:pt x="158" y="212"/>
                      </a:lnTo>
                      <a:lnTo>
                        <a:pt x="172" y="213"/>
                      </a:lnTo>
                      <a:lnTo>
                        <a:pt x="183" y="204"/>
                      </a:lnTo>
                      <a:lnTo>
                        <a:pt x="192" y="203"/>
                      </a:lnTo>
                      <a:lnTo>
                        <a:pt x="200" y="205"/>
                      </a:lnTo>
                      <a:lnTo>
                        <a:pt x="202" y="217"/>
                      </a:lnTo>
                      <a:lnTo>
                        <a:pt x="219" y="218"/>
                      </a:lnTo>
                      <a:lnTo>
                        <a:pt x="223" y="210"/>
                      </a:lnTo>
                      <a:lnTo>
                        <a:pt x="218" y="202"/>
                      </a:lnTo>
                      <a:lnTo>
                        <a:pt x="221" y="199"/>
                      </a:lnTo>
                      <a:lnTo>
                        <a:pt x="218" y="196"/>
                      </a:lnTo>
                      <a:lnTo>
                        <a:pt x="227" y="194"/>
                      </a:lnTo>
                      <a:lnTo>
                        <a:pt x="223" y="187"/>
                      </a:lnTo>
                      <a:lnTo>
                        <a:pt x="223" y="179"/>
                      </a:lnTo>
                      <a:lnTo>
                        <a:pt x="235" y="175"/>
                      </a:lnTo>
                      <a:lnTo>
                        <a:pt x="238" y="178"/>
                      </a:lnTo>
                      <a:lnTo>
                        <a:pt x="240" y="175"/>
                      </a:lnTo>
                      <a:lnTo>
                        <a:pt x="249" y="176"/>
                      </a:lnTo>
                      <a:lnTo>
                        <a:pt x="266" y="170"/>
                      </a:lnTo>
                      <a:lnTo>
                        <a:pt x="274" y="155"/>
                      </a:lnTo>
                      <a:lnTo>
                        <a:pt x="278" y="156"/>
                      </a:lnTo>
                      <a:lnTo>
                        <a:pt x="281" y="149"/>
                      </a:lnTo>
                      <a:lnTo>
                        <a:pt x="270" y="140"/>
                      </a:lnTo>
                      <a:lnTo>
                        <a:pt x="274" y="132"/>
                      </a:lnTo>
                      <a:lnTo>
                        <a:pt x="268" y="130"/>
                      </a:lnTo>
                      <a:lnTo>
                        <a:pt x="266" y="131"/>
                      </a:lnTo>
                      <a:lnTo>
                        <a:pt x="264" y="124"/>
                      </a:lnTo>
                      <a:lnTo>
                        <a:pt x="255" y="126"/>
                      </a:lnTo>
                      <a:lnTo>
                        <a:pt x="252" y="123"/>
                      </a:lnTo>
                      <a:lnTo>
                        <a:pt x="255" y="114"/>
                      </a:lnTo>
                      <a:lnTo>
                        <a:pt x="253" y="109"/>
                      </a:lnTo>
                      <a:lnTo>
                        <a:pt x="241" y="99"/>
                      </a:lnTo>
                      <a:lnTo>
                        <a:pt x="250" y="93"/>
                      </a:lnTo>
                      <a:lnTo>
                        <a:pt x="254" y="96"/>
                      </a:lnTo>
                      <a:lnTo>
                        <a:pt x="255" y="82"/>
                      </a:lnTo>
                      <a:lnTo>
                        <a:pt x="264" y="70"/>
                      </a:lnTo>
                      <a:lnTo>
                        <a:pt x="262" y="64"/>
                      </a:lnTo>
                      <a:lnTo>
                        <a:pt x="249" y="62"/>
                      </a:lnTo>
                      <a:lnTo>
                        <a:pt x="250" y="56"/>
                      </a:lnTo>
                      <a:lnTo>
                        <a:pt x="269" y="46"/>
                      </a:lnTo>
                      <a:lnTo>
                        <a:pt x="277" y="47"/>
                      </a:lnTo>
                      <a:lnTo>
                        <a:pt x="281" y="43"/>
                      </a:lnTo>
                      <a:lnTo>
                        <a:pt x="286" y="42"/>
                      </a:lnTo>
                      <a:lnTo>
                        <a:pt x="288" y="45"/>
                      </a:lnTo>
                      <a:lnTo>
                        <a:pt x="298" y="29"/>
                      </a:lnTo>
                      <a:lnTo>
                        <a:pt x="297" y="23"/>
                      </a:lnTo>
                      <a:lnTo>
                        <a:pt x="303" y="12"/>
                      </a:lnTo>
                      <a:lnTo>
                        <a:pt x="302" y="2"/>
                      </a:lnTo>
                      <a:lnTo>
                        <a:pt x="319" y="15"/>
                      </a:lnTo>
                      <a:lnTo>
                        <a:pt x="322" y="14"/>
                      </a:lnTo>
                      <a:lnTo>
                        <a:pt x="329" y="18"/>
                      </a:lnTo>
                      <a:lnTo>
                        <a:pt x="329" y="27"/>
                      </a:lnTo>
                      <a:lnTo>
                        <a:pt x="342" y="16"/>
                      </a:lnTo>
                      <a:lnTo>
                        <a:pt x="347" y="19"/>
                      </a:lnTo>
                      <a:lnTo>
                        <a:pt x="360" y="16"/>
                      </a:lnTo>
                      <a:lnTo>
                        <a:pt x="363" y="19"/>
                      </a:lnTo>
                      <a:lnTo>
                        <a:pt x="368" y="19"/>
                      </a:lnTo>
                      <a:lnTo>
                        <a:pt x="370" y="17"/>
                      </a:lnTo>
                      <a:lnTo>
                        <a:pt x="369" y="12"/>
                      </a:lnTo>
                      <a:lnTo>
                        <a:pt x="372" y="13"/>
                      </a:lnTo>
                      <a:lnTo>
                        <a:pt x="379" y="5"/>
                      </a:lnTo>
                      <a:lnTo>
                        <a:pt x="390" y="0"/>
                      </a:lnTo>
                      <a:lnTo>
                        <a:pt x="390" y="0"/>
                      </a:lnTo>
                      <a:lnTo>
                        <a:pt x="395"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grpSp>
          <p:grpSp>
            <p:nvGrpSpPr>
              <p:cNvPr id="81" name="Etiquettes">
                <a:extLst>
                  <a:ext uri="{FF2B5EF4-FFF2-40B4-BE49-F238E27FC236}">
                    <a16:creationId xmlns:a16="http://schemas.microsoft.com/office/drawing/2014/main" id="{E4B82C33-B671-4934-85BB-CFE4158AEDB3}"/>
                  </a:ext>
                </a:extLst>
              </p:cNvPr>
              <p:cNvGrpSpPr/>
              <p:nvPr/>
            </p:nvGrpSpPr>
            <p:grpSpPr>
              <a:xfrm>
                <a:off x="3772425" y="1857850"/>
                <a:ext cx="3893486" cy="4123546"/>
                <a:chOff x="2809899" y="1456458"/>
                <a:chExt cx="3893486" cy="4123546"/>
              </a:xfrm>
            </p:grpSpPr>
            <p:sp>
              <p:nvSpPr>
                <p:cNvPr id="97" name="Etiquette - DARK - Liguria">
                  <a:extLst>
                    <a:ext uri="{FF2B5EF4-FFF2-40B4-BE49-F238E27FC236}">
                      <a16:creationId xmlns:a16="http://schemas.microsoft.com/office/drawing/2014/main" id="{5748D9C8-0E78-4C72-83EF-158837DB25EB}"/>
                    </a:ext>
                  </a:extLst>
                </p:cNvPr>
                <p:cNvSpPr>
                  <a:spLocks noChangeArrowheads="1"/>
                </p:cNvSpPr>
                <p:nvPr/>
              </p:nvSpPr>
              <p:spPr bwMode="auto">
                <a:xfrm>
                  <a:off x="3495912" y="2654004"/>
                  <a:ext cx="6472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Liguria</a:t>
                  </a:r>
                </a:p>
              </p:txBody>
            </p:sp>
            <p:sp>
              <p:nvSpPr>
                <p:cNvPr id="98" name="Etiquette - Umbria">
                  <a:extLst>
                    <a:ext uri="{FF2B5EF4-FFF2-40B4-BE49-F238E27FC236}">
                      <a16:creationId xmlns:a16="http://schemas.microsoft.com/office/drawing/2014/main" id="{88E559B6-10E0-4493-8E4D-06C5264D94E7}"/>
                    </a:ext>
                  </a:extLst>
                </p:cNvPr>
                <p:cNvSpPr>
                  <a:spLocks noChangeArrowheads="1"/>
                </p:cNvSpPr>
                <p:nvPr/>
              </p:nvSpPr>
              <p:spPr bwMode="auto">
                <a:xfrm>
                  <a:off x="4707743" y="3107197"/>
                  <a:ext cx="62784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Umbria</a:t>
                  </a:r>
                </a:p>
              </p:txBody>
            </p:sp>
            <p:sp>
              <p:nvSpPr>
                <p:cNvPr id="99" name="Etiquette - Abruzzo">
                  <a:extLst>
                    <a:ext uri="{FF2B5EF4-FFF2-40B4-BE49-F238E27FC236}">
                      <a16:creationId xmlns:a16="http://schemas.microsoft.com/office/drawing/2014/main" id="{C98ADDAF-D343-4D0E-86D4-6337E3DB68B4}"/>
                    </a:ext>
                  </a:extLst>
                </p:cNvPr>
                <p:cNvSpPr>
                  <a:spLocks noChangeArrowheads="1"/>
                </p:cNvSpPr>
                <p:nvPr/>
              </p:nvSpPr>
              <p:spPr bwMode="auto">
                <a:xfrm>
                  <a:off x="5012672" y="3474107"/>
                  <a:ext cx="9636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Abruzzo</a:t>
                  </a:r>
                </a:p>
              </p:txBody>
            </p:sp>
            <p:sp>
              <p:nvSpPr>
                <p:cNvPr id="100" name="Etiquette - Lazio">
                  <a:extLst>
                    <a:ext uri="{FF2B5EF4-FFF2-40B4-BE49-F238E27FC236}">
                      <a16:creationId xmlns:a16="http://schemas.microsoft.com/office/drawing/2014/main" id="{885ACA5B-E464-4E33-8787-BAAE61893A58}"/>
                    </a:ext>
                  </a:extLst>
                </p:cNvPr>
                <p:cNvSpPr>
                  <a:spLocks noChangeArrowheads="1"/>
                </p:cNvSpPr>
                <p:nvPr/>
              </p:nvSpPr>
              <p:spPr bwMode="auto">
                <a:xfrm>
                  <a:off x="4685234" y="3528960"/>
                  <a:ext cx="6247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Lazio</a:t>
                  </a:r>
                </a:p>
              </p:txBody>
            </p:sp>
            <p:sp>
              <p:nvSpPr>
                <p:cNvPr id="101" name="Etiquette - DARK - Aosta Valley">
                  <a:extLst>
                    <a:ext uri="{FF2B5EF4-FFF2-40B4-BE49-F238E27FC236}">
                      <a16:creationId xmlns:a16="http://schemas.microsoft.com/office/drawing/2014/main" id="{42910114-4B69-4961-A896-479442E7BF5F}"/>
                    </a:ext>
                  </a:extLst>
                </p:cNvPr>
                <p:cNvSpPr>
                  <a:spLocks noChangeArrowheads="1"/>
                </p:cNvSpPr>
                <p:nvPr/>
              </p:nvSpPr>
              <p:spPr bwMode="auto">
                <a:xfrm>
                  <a:off x="2809899" y="1867149"/>
                  <a:ext cx="80739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err="1">
                      <a:ln>
                        <a:noFill/>
                      </a:ln>
                      <a:solidFill>
                        <a:prstClr val="black"/>
                      </a:solidFill>
                      <a:effectLst/>
                      <a:uLnTx/>
                      <a:uFillTx/>
                      <a:latin typeface="Calibri" panose="020F0502020204030204"/>
                      <a:cs typeface="Arial" pitchFamily="34" charset="0"/>
                    </a:rPr>
                    <a:t>Aosta</a:t>
                  </a: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 Valley</a:t>
                  </a:r>
                </a:p>
              </p:txBody>
            </p:sp>
            <p:sp>
              <p:nvSpPr>
                <p:cNvPr id="102" name="Etiquette - Lombardy">
                  <a:extLst>
                    <a:ext uri="{FF2B5EF4-FFF2-40B4-BE49-F238E27FC236}">
                      <a16:creationId xmlns:a16="http://schemas.microsoft.com/office/drawing/2014/main" id="{A0F6E437-A7D1-4E86-9167-14619DE0AA4B}"/>
                    </a:ext>
                  </a:extLst>
                </p:cNvPr>
                <p:cNvSpPr>
                  <a:spLocks noChangeArrowheads="1"/>
                </p:cNvSpPr>
                <p:nvPr/>
              </p:nvSpPr>
              <p:spPr bwMode="auto">
                <a:xfrm>
                  <a:off x="3784001" y="1930081"/>
                  <a:ext cx="54452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Lombardy</a:t>
                  </a:r>
                </a:p>
              </p:txBody>
            </p:sp>
            <p:sp>
              <p:nvSpPr>
                <p:cNvPr id="103" name="Etiquette - Emilia Romagna">
                  <a:extLst>
                    <a:ext uri="{FF2B5EF4-FFF2-40B4-BE49-F238E27FC236}">
                      <a16:creationId xmlns:a16="http://schemas.microsoft.com/office/drawing/2014/main" id="{085A88B9-E454-4E1E-9A1C-A9FA506AF2E9}"/>
                    </a:ext>
                  </a:extLst>
                </p:cNvPr>
                <p:cNvSpPr>
                  <a:spLocks noChangeArrowheads="1"/>
                </p:cNvSpPr>
                <p:nvPr/>
              </p:nvSpPr>
              <p:spPr bwMode="auto">
                <a:xfrm>
                  <a:off x="4142007" y="2363554"/>
                  <a:ext cx="72987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Emilia Romagna</a:t>
                  </a:r>
                </a:p>
              </p:txBody>
            </p:sp>
            <p:sp>
              <p:nvSpPr>
                <p:cNvPr id="104" name="Etiquette - Tuscany">
                  <a:extLst>
                    <a:ext uri="{FF2B5EF4-FFF2-40B4-BE49-F238E27FC236}">
                      <a16:creationId xmlns:a16="http://schemas.microsoft.com/office/drawing/2014/main" id="{BFE932E5-AB5B-4A13-907C-63C7874704AA}"/>
                    </a:ext>
                  </a:extLst>
                </p:cNvPr>
                <p:cNvSpPr>
                  <a:spLocks noChangeArrowheads="1"/>
                </p:cNvSpPr>
                <p:nvPr/>
              </p:nvSpPr>
              <p:spPr bwMode="auto">
                <a:xfrm>
                  <a:off x="4353535" y="2864836"/>
                  <a:ext cx="4462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Tuscany</a:t>
                  </a:r>
                </a:p>
              </p:txBody>
            </p:sp>
            <p:sp>
              <p:nvSpPr>
                <p:cNvPr id="105" name="Etiquette - Marche">
                  <a:extLst>
                    <a:ext uri="{FF2B5EF4-FFF2-40B4-BE49-F238E27FC236}">
                      <a16:creationId xmlns:a16="http://schemas.microsoft.com/office/drawing/2014/main" id="{E279FF83-191D-4CD1-A508-BC204538E8A3}"/>
                    </a:ext>
                  </a:extLst>
                </p:cNvPr>
                <p:cNvSpPr>
                  <a:spLocks noChangeArrowheads="1"/>
                </p:cNvSpPr>
                <p:nvPr/>
              </p:nvSpPr>
              <p:spPr bwMode="auto">
                <a:xfrm>
                  <a:off x="4953825" y="2903603"/>
                  <a:ext cx="5590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Marche</a:t>
                  </a:r>
                </a:p>
              </p:txBody>
            </p:sp>
            <p:sp>
              <p:nvSpPr>
                <p:cNvPr id="106" name="Etiquette - Piedmont">
                  <a:extLst>
                    <a:ext uri="{FF2B5EF4-FFF2-40B4-BE49-F238E27FC236}">
                      <a16:creationId xmlns:a16="http://schemas.microsoft.com/office/drawing/2014/main" id="{60E120EB-9ABB-4D4F-ABA2-F0F48CD6DDB2}"/>
                    </a:ext>
                  </a:extLst>
                </p:cNvPr>
                <p:cNvSpPr>
                  <a:spLocks noChangeArrowheads="1"/>
                </p:cNvSpPr>
                <p:nvPr/>
              </p:nvSpPr>
              <p:spPr bwMode="auto">
                <a:xfrm>
                  <a:off x="3016236" y="2183888"/>
                  <a:ext cx="80739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Piedmont</a:t>
                  </a:r>
                </a:p>
              </p:txBody>
            </p:sp>
            <p:sp>
              <p:nvSpPr>
                <p:cNvPr id="107" name="Etiquette - Veneto">
                  <a:extLst>
                    <a:ext uri="{FF2B5EF4-FFF2-40B4-BE49-F238E27FC236}">
                      <a16:creationId xmlns:a16="http://schemas.microsoft.com/office/drawing/2014/main" id="{0F87BFF1-BCEB-45A0-9BA0-E24AEA981C6D}"/>
                    </a:ext>
                  </a:extLst>
                </p:cNvPr>
                <p:cNvSpPr>
                  <a:spLocks noChangeArrowheads="1"/>
                </p:cNvSpPr>
                <p:nvPr/>
              </p:nvSpPr>
              <p:spPr bwMode="auto">
                <a:xfrm>
                  <a:off x="4458800" y="1979597"/>
                  <a:ext cx="4950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Veneto</a:t>
                  </a:r>
                </a:p>
              </p:txBody>
            </p:sp>
            <p:sp>
              <p:nvSpPr>
                <p:cNvPr id="108" name="Etiquette - Trentino Alto Adige">
                  <a:extLst>
                    <a:ext uri="{FF2B5EF4-FFF2-40B4-BE49-F238E27FC236}">
                      <a16:creationId xmlns:a16="http://schemas.microsoft.com/office/drawing/2014/main" id="{638207B8-E83C-4FB7-B473-9301C60DBE1A}"/>
                    </a:ext>
                  </a:extLst>
                </p:cNvPr>
                <p:cNvSpPr>
                  <a:spLocks noChangeArrowheads="1"/>
                </p:cNvSpPr>
                <p:nvPr/>
              </p:nvSpPr>
              <p:spPr bwMode="auto">
                <a:xfrm>
                  <a:off x="4329602" y="1456458"/>
                  <a:ext cx="5445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Trentino Alto Adige</a:t>
                  </a:r>
                </a:p>
              </p:txBody>
            </p:sp>
            <p:sp>
              <p:nvSpPr>
                <p:cNvPr id="109" name="Etiquette - DARK - Friuli Venezia Giulia">
                  <a:extLst>
                    <a:ext uri="{FF2B5EF4-FFF2-40B4-BE49-F238E27FC236}">
                      <a16:creationId xmlns:a16="http://schemas.microsoft.com/office/drawing/2014/main" id="{5D3377B4-A3CA-4800-A31C-F873759938F5}"/>
                    </a:ext>
                  </a:extLst>
                </p:cNvPr>
                <p:cNvSpPr>
                  <a:spLocks noChangeArrowheads="1"/>
                </p:cNvSpPr>
                <p:nvPr/>
              </p:nvSpPr>
              <p:spPr bwMode="auto">
                <a:xfrm>
                  <a:off x="4862520" y="1602304"/>
                  <a:ext cx="6908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Friuli </a:t>
                  </a:r>
                  <a:r>
                    <a:rPr kumimoji="0" lang="en-US" altLang="fr-FR" sz="800" b="0" i="0" u="none" strike="noStrike" kern="0" cap="none" spc="0" normalizeH="0" baseline="0" noProof="0" err="1">
                      <a:ln>
                        <a:noFill/>
                      </a:ln>
                      <a:solidFill>
                        <a:prstClr val="black"/>
                      </a:solidFill>
                      <a:effectLst/>
                      <a:uLnTx/>
                      <a:uFillTx/>
                      <a:latin typeface="Calibri" panose="020F0502020204030204"/>
                      <a:cs typeface="Arial" pitchFamily="34" charset="0"/>
                    </a:rPr>
                    <a:t>Venezia</a:t>
                  </a: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 Giulia</a:t>
                  </a:r>
                </a:p>
              </p:txBody>
            </p:sp>
            <p:sp>
              <p:nvSpPr>
                <p:cNvPr id="110" name="Etiquette - DARK - Molize">
                  <a:extLst>
                    <a:ext uri="{FF2B5EF4-FFF2-40B4-BE49-F238E27FC236}">
                      <a16:creationId xmlns:a16="http://schemas.microsoft.com/office/drawing/2014/main" id="{083A4C3A-9A86-4C8D-A5D7-3FF6F6356AE5}"/>
                    </a:ext>
                  </a:extLst>
                </p:cNvPr>
                <p:cNvSpPr>
                  <a:spLocks noChangeArrowheads="1"/>
                </p:cNvSpPr>
                <p:nvPr/>
              </p:nvSpPr>
              <p:spPr bwMode="auto">
                <a:xfrm>
                  <a:off x="5506991" y="3671533"/>
                  <a:ext cx="469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Molise</a:t>
                  </a:r>
                </a:p>
              </p:txBody>
            </p:sp>
            <p:sp>
              <p:nvSpPr>
                <p:cNvPr id="111" name="Etiquette - DARK - Puglia">
                  <a:extLst>
                    <a:ext uri="{FF2B5EF4-FFF2-40B4-BE49-F238E27FC236}">
                      <a16:creationId xmlns:a16="http://schemas.microsoft.com/office/drawing/2014/main" id="{C0080EAD-58D2-4740-9DF4-79232209A4F8}"/>
                    </a:ext>
                  </a:extLst>
                </p:cNvPr>
                <p:cNvSpPr>
                  <a:spLocks noChangeArrowheads="1"/>
                </p:cNvSpPr>
                <p:nvPr/>
              </p:nvSpPr>
              <p:spPr bwMode="auto">
                <a:xfrm>
                  <a:off x="5909655" y="3819745"/>
                  <a:ext cx="32059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Puglia</a:t>
                  </a:r>
                </a:p>
              </p:txBody>
            </p:sp>
            <p:sp>
              <p:nvSpPr>
                <p:cNvPr id="112" name="Etiquette - Campania">
                  <a:extLst>
                    <a:ext uri="{FF2B5EF4-FFF2-40B4-BE49-F238E27FC236}">
                      <a16:creationId xmlns:a16="http://schemas.microsoft.com/office/drawing/2014/main" id="{04AA3975-4216-4BA0-9D6B-229DCFCDD7A2}"/>
                    </a:ext>
                  </a:extLst>
                </p:cNvPr>
                <p:cNvSpPr>
                  <a:spLocks noChangeArrowheads="1"/>
                </p:cNvSpPr>
                <p:nvPr/>
              </p:nvSpPr>
              <p:spPr bwMode="auto">
                <a:xfrm>
                  <a:off x="5400021" y="3971788"/>
                  <a:ext cx="6247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Campania</a:t>
                  </a:r>
                </a:p>
              </p:txBody>
            </p:sp>
            <p:sp>
              <p:nvSpPr>
                <p:cNvPr id="113" name="Etiquette - Sardinia">
                  <a:extLst>
                    <a:ext uri="{FF2B5EF4-FFF2-40B4-BE49-F238E27FC236}">
                      <a16:creationId xmlns:a16="http://schemas.microsoft.com/office/drawing/2014/main" id="{24FFBD30-6DC7-47E5-9115-3AD75BF3C08A}"/>
                    </a:ext>
                  </a:extLst>
                </p:cNvPr>
                <p:cNvSpPr>
                  <a:spLocks noChangeArrowheads="1"/>
                </p:cNvSpPr>
                <p:nvPr/>
              </p:nvSpPr>
              <p:spPr bwMode="auto">
                <a:xfrm>
                  <a:off x="3550206" y="4196090"/>
                  <a:ext cx="6247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Sardinia</a:t>
                  </a:r>
                </a:p>
              </p:txBody>
            </p:sp>
            <p:sp>
              <p:nvSpPr>
                <p:cNvPr id="114" name="Etiquette - Basilicata">
                  <a:extLst>
                    <a:ext uri="{FF2B5EF4-FFF2-40B4-BE49-F238E27FC236}">
                      <a16:creationId xmlns:a16="http://schemas.microsoft.com/office/drawing/2014/main" id="{9B27ADD6-06D5-4C45-A720-C53926338274}"/>
                    </a:ext>
                  </a:extLst>
                </p:cNvPr>
                <p:cNvSpPr>
                  <a:spLocks noChangeArrowheads="1"/>
                </p:cNvSpPr>
                <p:nvPr/>
              </p:nvSpPr>
              <p:spPr bwMode="auto">
                <a:xfrm>
                  <a:off x="5972062" y="4229151"/>
                  <a:ext cx="5163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Basilicata</a:t>
                  </a:r>
                </a:p>
              </p:txBody>
            </p:sp>
            <p:sp>
              <p:nvSpPr>
                <p:cNvPr id="115" name="Etiquette - Calabria">
                  <a:extLst>
                    <a:ext uri="{FF2B5EF4-FFF2-40B4-BE49-F238E27FC236}">
                      <a16:creationId xmlns:a16="http://schemas.microsoft.com/office/drawing/2014/main" id="{9DB75C79-BD8A-4EFA-A3EF-B06879EBB691}"/>
                    </a:ext>
                  </a:extLst>
                </p:cNvPr>
                <p:cNvSpPr>
                  <a:spLocks noChangeArrowheads="1"/>
                </p:cNvSpPr>
                <p:nvPr/>
              </p:nvSpPr>
              <p:spPr bwMode="auto">
                <a:xfrm>
                  <a:off x="6078631" y="4724512"/>
                  <a:ext cx="6247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Calabria</a:t>
                  </a:r>
                </a:p>
              </p:txBody>
            </p:sp>
            <p:sp>
              <p:nvSpPr>
                <p:cNvPr id="116" name="Etiquette - Sicily">
                  <a:extLst>
                    <a:ext uri="{FF2B5EF4-FFF2-40B4-BE49-F238E27FC236}">
                      <a16:creationId xmlns:a16="http://schemas.microsoft.com/office/drawing/2014/main" id="{7D7E757E-328D-4FEC-A13C-3A310BFDBB9D}"/>
                    </a:ext>
                  </a:extLst>
                </p:cNvPr>
                <p:cNvSpPr>
                  <a:spLocks noChangeArrowheads="1"/>
                </p:cNvSpPr>
                <p:nvPr/>
              </p:nvSpPr>
              <p:spPr bwMode="auto">
                <a:xfrm>
                  <a:off x="5245987" y="5456893"/>
                  <a:ext cx="6247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800" b="0" i="0" u="none" strike="noStrike" kern="0" cap="none" spc="0" normalizeH="0" baseline="0" noProof="0">
                      <a:ln>
                        <a:noFill/>
                      </a:ln>
                      <a:solidFill>
                        <a:prstClr val="black"/>
                      </a:solidFill>
                      <a:effectLst/>
                      <a:uLnTx/>
                      <a:uFillTx/>
                      <a:latin typeface="Calibri" panose="020F0502020204030204"/>
                      <a:cs typeface="Arial" pitchFamily="34" charset="0"/>
                    </a:rPr>
                    <a:t>Sicily</a:t>
                  </a:r>
                </a:p>
              </p:txBody>
            </p:sp>
          </p:grpSp>
          <p:grpSp>
            <p:nvGrpSpPr>
              <p:cNvPr id="82" name="GradientColorLegend">
                <a:extLst>
                  <a:ext uri="{FF2B5EF4-FFF2-40B4-BE49-F238E27FC236}">
                    <a16:creationId xmlns:a16="http://schemas.microsoft.com/office/drawing/2014/main" id="{CB03DC29-2B22-49F6-BF4E-09937C017E9C}"/>
                  </a:ext>
                </a:extLst>
              </p:cNvPr>
              <p:cNvGrpSpPr/>
              <p:nvPr/>
            </p:nvGrpSpPr>
            <p:grpSpPr>
              <a:xfrm>
                <a:off x="8021043" y="2039503"/>
                <a:ext cx="182742" cy="1638793"/>
                <a:chOff x="1034835" y="2444501"/>
                <a:chExt cx="182742" cy="1638793"/>
              </a:xfrm>
            </p:grpSpPr>
            <p:sp>
              <p:nvSpPr>
                <p:cNvPr id="94" name="Etiquette - GradientColorLegend - DARK - Shape" hidden="1">
                  <a:extLst>
                    <a:ext uri="{FF2B5EF4-FFF2-40B4-BE49-F238E27FC236}">
                      <a16:creationId xmlns:a16="http://schemas.microsoft.com/office/drawing/2014/main" id="{64E8689C-0E5C-4733-9555-19138299EA96}"/>
                    </a:ext>
                  </a:extLst>
                </p:cNvPr>
                <p:cNvSpPr/>
                <p:nvPr/>
              </p:nvSpPr>
              <p:spPr>
                <a:xfrm>
                  <a:off x="1066170" y="2575168"/>
                  <a:ext cx="120073" cy="1382400"/>
                </a:xfrm>
                <a:prstGeom prst="rect">
                  <a:avLst/>
                </a:prstGeom>
                <a:gradFill flip="none" rotWithShape="1">
                  <a:gsLst>
                    <a:gs pos="0">
                      <a:srgbClr val="002060"/>
                    </a:gs>
                    <a:gs pos="100000">
                      <a:srgbClr val="5B9BD5">
                        <a:lumMod val="40000"/>
                        <a:lumOff val="6000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Etiquette - GradientColorLegend - DARK - MaxValue" hidden="1">
                  <a:extLst>
                    <a:ext uri="{FF2B5EF4-FFF2-40B4-BE49-F238E27FC236}">
                      <a16:creationId xmlns:a16="http://schemas.microsoft.com/office/drawing/2014/main" id="{25BD2AF9-DD9F-45CF-A8B8-3A3CDCA687FA}"/>
                    </a:ext>
                  </a:extLst>
                </p:cNvPr>
                <p:cNvSpPr txBox="1"/>
                <p:nvPr/>
              </p:nvSpPr>
              <p:spPr>
                <a:xfrm>
                  <a:off x="1034835" y="2444501"/>
                  <a:ext cx="182742" cy="123111"/>
                </a:xfrm>
                <a:prstGeom prst="rect">
                  <a:avLst/>
                </a:prstGeom>
                <a:noFill/>
              </p:spPr>
              <p:txBody>
                <a:bodyPr wrap="none" lIns="0" tIns="0" rIns="0" b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Calibri" panose="020F0502020204030204"/>
                    </a:rPr>
                    <a:t>Max</a:t>
                  </a:r>
                </a:p>
              </p:txBody>
            </p:sp>
            <p:sp>
              <p:nvSpPr>
                <p:cNvPr id="96" name="Etiquette - GradientColorLegend - DARK - MinValue" hidden="1">
                  <a:extLst>
                    <a:ext uri="{FF2B5EF4-FFF2-40B4-BE49-F238E27FC236}">
                      <a16:creationId xmlns:a16="http://schemas.microsoft.com/office/drawing/2014/main" id="{F073A67A-7E18-4558-9D04-8C546F988BC0}"/>
                    </a:ext>
                  </a:extLst>
                </p:cNvPr>
                <p:cNvSpPr txBox="1"/>
                <p:nvPr/>
              </p:nvSpPr>
              <p:spPr>
                <a:xfrm>
                  <a:off x="1042850" y="3960183"/>
                  <a:ext cx="166712" cy="123111"/>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Calibri" panose="020F0502020204030204"/>
                    </a:rPr>
                    <a:t>Min</a:t>
                  </a:r>
                </a:p>
              </p:txBody>
            </p:sp>
          </p:grpSp>
          <p:grpSp>
            <p:nvGrpSpPr>
              <p:cNvPr id="83" name="RangeColorLegend">
                <a:extLst>
                  <a:ext uri="{FF2B5EF4-FFF2-40B4-BE49-F238E27FC236}">
                    <a16:creationId xmlns:a16="http://schemas.microsoft.com/office/drawing/2014/main" id="{31E29B1D-1F37-4931-B6DB-50661767C6CF}"/>
                  </a:ext>
                </a:extLst>
              </p:cNvPr>
              <p:cNvGrpSpPr/>
              <p:nvPr/>
            </p:nvGrpSpPr>
            <p:grpSpPr>
              <a:xfrm>
                <a:off x="7547267" y="2462664"/>
                <a:ext cx="1270800" cy="769440"/>
                <a:chOff x="9228362" y="4919762"/>
                <a:chExt cx="1270800" cy="769440"/>
              </a:xfrm>
            </p:grpSpPr>
            <p:sp>
              <p:nvSpPr>
                <p:cNvPr id="84" name="Etiquette - RangeColorLegend - DARK - Color - 2" hidden="1">
                  <a:extLst>
                    <a:ext uri="{FF2B5EF4-FFF2-40B4-BE49-F238E27FC236}">
                      <a16:creationId xmlns:a16="http://schemas.microsoft.com/office/drawing/2014/main" id="{DF0CE740-BA07-49C8-9DD5-F4ECD9A4F958}"/>
                    </a:ext>
                  </a:extLst>
                </p:cNvPr>
                <p:cNvSpPr/>
                <p:nvPr/>
              </p:nvSpPr>
              <p:spPr>
                <a:xfrm>
                  <a:off x="9228362" y="5073650"/>
                  <a:ext cx="154800" cy="153888"/>
                </a:xfrm>
                <a:prstGeom prst="rect">
                  <a:avLst/>
                </a:prstGeom>
                <a:solidFill>
                  <a:srgbClr val="92D050"/>
                </a:solidFill>
                <a:ln>
                  <a:solidFill>
                    <a:sysClr val="windowText" lastClr="000000"/>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85" name="Etiquette - RangeColorLegend - DARK - Color - 1" hidden="1">
                  <a:extLst>
                    <a:ext uri="{FF2B5EF4-FFF2-40B4-BE49-F238E27FC236}">
                      <a16:creationId xmlns:a16="http://schemas.microsoft.com/office/drawing/2014/main" id="{228C518F-9ADA-4AA5-8BF2-00301B8E4758}"/>
                    </a:ext>
                  </a:extLst>
                </p:cNvPr>
                <p:cNvSpPr/>
                <p:nvPr/>
              </p:nvSpPr>
              <p:spPr>
                <a:xfrm>
                  <a:off x="9228362" y="4919762"/>
                  <a:ext cx="154800" cy="153888"/>
                </a:xfrm>
                <a:prstGeom prst="rect">
                  <a:avLst/>
                </a:prstGeom>
                <a:solidFill>
                  <a:srgbClr val="00B050"/>
                </a:solidFill>
                <a:ln>
                  <a:solidFill>
                    <a:sysClr val="windowText" lastClr="000000"/>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86" name="Etiquette - RangeColorLegend - DARK - Number - 2" hidden="1">
                  <a:extLst>
                    <a:ext uri="{FF2B5EF4-FFF2-40B4-BE49-F238E27FC236}">
                      <a16:creationId xmlns:a16="http://schemas.microsoft.com/office/drawing/2014/main" id="{C31D2DAA-9088-4A46-8BFA-A72C10EDE859}"/>
                    </a:ext>
                  </a:extLst>
                </p:cNvPr>
                <p:cNvSpPr/>
                <p:nvPr/>
              </p:nvSpPr>
              <p:spPr>
                <a:xfrm>
                  <a:off x="9383162" y="5073650"/>
                  <a:ext cx="1116000" cy="153888"/>
                </a:xfrm>
                <a:prstGeom prst="rect">
                  <a:avLst/>
                </a:prstGeom>
                <a:ln>
                  <a:noFill/>
                </a:ln>
              </p:spPr>
              <p:txBody>
                <a:bodyPr lIns="7200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Calibri" panose="020F0502020204030204"/>
                    </a:rPr>
                    <a:t>[100 to 200[</a:t>
                  </a:r>
                </a:p>
              </p:txBody>
            </p:sp>
            <p:sp>
              <p:nvSpPr>
                <p:cNvPr id="87" name="Etiquette - RangeColorLegend - DARK - Number - 1" hidden="1">
                  <a:extLst>
                    <a:ext uri="{FF2B5EF4-FFF2-40B4-BE49-F238E27FC236}">
                      <a16:creationId xmlns:a16="http://schemas.microsoft.com/office/drawing/2014/main" id="{D1821A16-E4E9-4CDA-A773-FDCDDF0C4C18}"/>
                    </a:ext>
                  </a:extLst>
                </p:cNvPr>
                <p:cNvSpPr/>
                <p:nvPr/>
              </p:nvSpPr>
              <p:spPr>
                <a:xfrm>
                  <a:off x="9383162" y="4919762"/>
                  <a:ext cx="1116000" cy="153888"/>
                </a:xfrm>
                <a:prstGeom prst="rect">
                  <a:avLst/>
                </a:prstGeom>
                <a:ln>
                  <a:noFill/>
                </a:ln>
              </p:spPr>
              <p:txBody>
                <a:bodyPr lIns="7200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Calibri" panose="020F0502020204030204"/>
                    </a:rPr>
                    <a:t>[0 to 100[</a:t>
                  </a:r>
                </a:p>
              </p:txBody>
            </p:sp>
            <p:sp>
              <p:nvSpPr>
                <p:cNvPr id="88" name="Etiquette - RangeColorLegend - DARK - Color - 4" hidden="1">
                  <a:extLst>
                    <a:ext uri="{FF2B5EF4-FFF2-40B4-BE49-F238E27FC236}">
                      <a16:creationId xmlns:a16="http://schemas.microsoft.com/office/drawing/2014/main" id="{0A6F0DCF-F6FC-4DF6-A797-7E319FC331D5}"/>
                    </a:ext>
                  </a:extLst>
                </p:cNvPr>
                <p:cNvSpPr/>
                <p:nvPr/>
              </p:nvSpPr>
              <p:spPr>
                <a:xfrm>
                  <a:off x="9228362" y="5381426"/>
                  <a:ext cx="154800" cy="153888"/>
                </a:xfrm>
                <a:prstGeom prst="rect">
                  <a:avLst/>
                </a:prstGeom>
                <a:solidFill>
                  <a:srgbClr val="FFC000"/>
                </a:solidFill>
                <a:ln>
                  <a:solidFill>
                    <a:sysClr val="windowText" lastClr="000000"/>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89" name="Etiquette - RangeColorLegend - DARK - Color - 3" hidden="1">
                  <a:extLst>
                    <a:ext uri="{FF2B5EF4-FFF2-40B4-BE49-F238E27FC236}">
                      <a16:creationId xmlns:a16="http://schemas.microsoft.com/office/drawing/2014/main" id="{1E88FEE3-08E2-417E-91AC-8E979B3B1879}"/>
                    </a:ext>
                  </a:extLst>
                </p:cNvPr>
                <p:cNvSpPr/>
                <p:nvPr/>
              </p:nvSpPr>
              <p:spPr>
                <a:xfrm>
                  <a:off x="9228362" y="5227538"/>
                  <a:ext cx="154800" cy="153888"/>
                </a:xfrm>
                <a:prstGeom prst="rect">
                  <a:avLst/>
                </a:prstGeom>
                <a:solidFill>
                  <a:srgbClr val="FFFF00"/>
                </a:solidFill>
                <a:ln>
                  <a:solidFill>
                    <a:sysClr val="windowText" lastClr="000000"/>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90" name="Etiquette - RangeColorLegend - DARK - Number - 4" hidden="1">
                  <a:extLst>
                    <a:ext uri="{FF2B5EF4-FFF2-40B4-BE49-F238E27FC236}">
                      <a16:creationId xmlns:a16="http://schemas.microsoft.com/office/drawing/2014/main" id="{3D6B72C7-2F0F-48D1-9415-133BE5A44339}"/>
                    </a:ext>
                  </a:extLst>
                </p:cNvPr>
                <p:cNvSpPr/>
                <p:nvPr/>
              </p:nvSpPr>
              <p:spPr>
                <a:xfrm>
                  <a:off x="9383162" y="5381426"/>
                  <a:ext cx="1116000" cy="153888"/>
                </a:xfrm>
                <a:prstGeom prst="rect">
                  <a:avLst/>
                </a:prstGeom>
                <a:ln>
                  <a:noFill/>
                </a:ln>
              </p:spPr>
              <p:txBody>
                <a:bodyPr lIns="7200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Calibri" panose="020F0502020204030204"/>
                    </a:rPr>
                    <a:t>[300 to 400[</a:t>
                  </a:r>
                </a:p>
              </p:txBody>
            </p:sp>
            <p:sp>
              <p:nvSpPr>
                <p:cNvPr id="91" name="Etiquette - RangeColorLegend - DARK - Number - 3" hidden="1">
                  <a:extLst>
                    <a:ext uri="{FF2B5EF4-FFF2-40B4-BE49-F238E27FC236}">
                      <a16:creationId xmlns:a16="http://schemas.microsoft.com/office/drawing/2014/main" id="{806E499F-14C9-4B40-B42A-002DCAA9C79C}"/>
                    </a:ext>
                  </a:extLst>
                </p:cNvPr>
                <p:cNvSpPr/>
                <p:nvPr/>
              </p:nvSpPr>
              <p:spPr>
                <a:xfrm>
                  <a:off x="9383162" y="5227538"/>
                  <a:ext cx="1116000" cy="153888"/>
                </a:xfrm>
                <a:prstGeom prst="rect">
                  <a:avLst/>
                </a:prstGeom>
                <a:ln>
                  <a:noFill/>
                </a:ln>
              </p:spPr>
              <p:txBody>
                <a:bodyPr lIns="7200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Calibri" panose="020F0502020204030204"/>
                    </a:rPr>
                    <a:t>[200 to 300[</a:t>
                  </a:r>
                </a:p>
              </p:txBody>
            </p:sp>
            <p:sp>
              <p:nvSpPr>
                <p:cNvPr id="92" name="Etiquette - RangeColorLegend - DARK - Color - 5" hidden="1">
                  <a:extLst>
                    <a:ext uri="{FF2B5EF4-FFF2-40B4-BE49-F238E27FC236}">
                      <a16:creationId xmlns:a16="http://schemas.microsoft.com/office/drawing/2014/main" id="{515E690D-E951-4301-A22D-013AFB8446AA}"/>
                    </a:ext>
                  </a:extLst>
                </p:cNvPr>
                <p:cNvSpPr/>
                <p:nvPr/>
              </p:nvSpPr>
              <p:spPr>
                <a:xfrm>
                  <a:off x="9228362" y="5535314"/>
                  <a:ext cx="154800" cy="153888"/>
                </a:xfrm>
                <a:prstGeom prst="rect">
                  <a:avLst/>
                </a:prstGeom>
                <a:solidFill>
                  <a:srgbClr val="FF0000"/>
                </a:solidFill>
                <a:ln>
                  <a:solidFill>
                    <a:sysClr val="windowText" lastClr="000000"/>
                  </a:solidFill>
                </a:ln>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Calibri" panose="020F0502020204030204"/>
                  </a:endParaRPr>
                </a:p>
              </p:txBody>
            </p:sp>
            <p:sp>
              <p:nvSpPr>
                <p:cNvPr id="93" name="Etiquette - RangeColorLegend - DARK - Number - 5" hidden="1">
                  <a:extLst>
                    <a:ext uri="{FF2B5EF4-FFF2-40B4-BE49-F238E27FC236}">
                      <a16:creationId xmlns:a16="http://schemas.microsoft.com/office/drawing/2014/main" id="{A3C8CB0E-7CEC-4650-8168-E43AFF4C760D}"/>
                    </a:ext>
                  </a:extLst>
                </p:cNvPr>
                <p:cNvSpPr/>
                <p:nvPr/>
              </p:nvSpPr>
              <p:spPr>
                <a:xfrm>
                  <a:off x="9383162" y="5535314"/>
                  <a:ext cx="1116000" cy="153888"/>
                </a:xfrm>
                <a:prstGeom prst="rect">
                  <a:avLst/>
                </a:prstGeom>
                <a:ln>
                  <a:noFill/>
                </a:ln>
              </p:spPr>
              <p:txBody>
                <a:bodyPr lIns="7200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latin typeface="Calibri" panose="020F0502020204030204"/>
                    </a:rPr>
                    <a:t>400+</a:t>
                  </a:r>
                </a:p>
              </p:txBody>
            </p:sp>
          </p:grpSp>
        </p:grpSp>
        <p:sp>
          <p:nvSpPr>
            <p:cNvPr id="79" name="POWER_USER_DATA_MAP_STORAGE">
              <a:extLst>
                <a:ext uri="{FF2B5EF4-FFF2-40B4-BE49-F238E27FC236}">
                  <a16:creationId xmlns:a16="http://schemas.microsoft.com/office/drawing/2014/main" id="{1BDFA198-2B6C-4E90-9292-D1D1AAF17F76}"/>
                </a:ext>
              </a:extLst>
            </p:cNvPr>
            <p:cNvSpPr/>
            <p:nvPr/>
          </p:nvSpPr>
          <p:spPr>
            <a:xfrm>
              <a:off x="3410838" y="1481137"/>
              <a:ext cx="0" cy="0"/>
            </a:xfrm>
            <a:prstGeom prst="rect">
              <a:avLst/>
            </a:prstGeom>
            <a:solidFill>
              <a:srgbClr val="4472C4"/>
            </a:solidFill>
            <a:ln w="12700" cap="flat" cmpd="sng" algn="ctr">
              <a:solidFill>
                <a:srgbClr val="4472C4">
                  <a:shade val="50000"/>
                </a:srgbClr>
              </a:solidFill>
              <a:prstDash val="solid"/>
              <a:miter lim="800000"/>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39" name="Oval 138">
            <a:extLst>
              <a:ext uri="{FF2B5EF4-FFF2-40B4-BE49-F238E27FC236}">
                <a16:creationId xmlns:a16="http://schemas.microsoft.com/office/drawing/2014/main" id="{8C10A450-ABB0-42B1-B318-A0B98116CE11}"/>
              </a:ext>
            </a:extLst>
          </p:cNvPr>
          <p:cNvSpPr>
            <a:spLocks noChangeAspect="1"/>
          </p:cNvSpPr>
          <p:nvPr/>
        </p:nvSpPr>
        <p:spPr>
          <a:xfrm rot="5400000">
            <a:off x="5975021" y="1861937"/>
            <a:ext cx="587719" cy="606744"/>
          </a:xfrm>
          <a:prstGeom prst="ellipse">
            <a:avLst/>
          </a:prstGeom>
          <a:solidFill>
            <a:sysClr val="window" lastClr="FFFFFF"/>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0" name="Oval 139">
            <a:extLst>
              <a:ext uri="{FF2B5EF4-FFF2-40B4-BE49-F238E27FC236}">
                <a16:creationId xmlns:a16="http://schemas.microsoft.com/office/drawing/2014/main" id="{DA238451-1D2D-4E9F-B0B5-FDE0658CE940}"/>
              </a:ext>
            </a:extLst>
          </p:cNvPr>
          <p:cNvSpPr>
            <a:spLocks noChangeAspect="1"/>
          </p:cNvSpPr>
          <p:nvPr/>
        </p:nvSpPr>
        <p:spPr>
          <a:xfrm rot="5400000">
            <a:off x="5975020" y="2849111"/>
            <a:ext cx="587719" cy="606744"/>
          </a:xfrm>
          <a:prstGeom prst="ellipse">
            <a:avLst/>
          </a:prstGeom>
          <a:solidFill>
            <a:sysClr val="window" lastClr="FFFFFF"/>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1" name="Oval 140">
            <a:extLst>
              <a:ext uri="{FF2B5EF4-FFF2-40B4-BE49-F238E27FC236}">
                <a16:creationId xmlns:a16="http://schemas.microsoft.com/office/drawing/2014/main" id="{A1D77A02-4545-417D-BC07-1DD9B139FDA1}"/>
              </a:ext>
            </a:extLst>
          </p:cNvPr>
          <p:cNvSpPr>
            <a:spLocks noChangeAspect="1"/>
          </p:cNvSpPr>
          <p:nvPr/>
        </p:nvSpPr>
        <p:spPr>
          <a:xfrm rot="5400000">
            <a:off x="5975021" y="3883784"/>
            <a:ext cx="587719" cy="606744"/>
          </a:xfrm>
          <a:prstGeom prst="ellipse">
            <a:avLst/>
          </a:prstGeom>
          <a:solidFill>
            <a:sysClr val="window" lastClr="FFFFFF"/>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2" name="Oval 141">
            <a:extLst>
              <a:ext uri="{FF2B5EF4-FFF2-40B4-BE49-F238E27FC236}">
                <a16:creationId xmlns:a16="http://schemas.microsoft.com/office/drawing/2014/main" id="{DE930E73-2E77-420A-949D-DDF6F0F6EBFB}"/>
              </a:ext>
            </a:extLst>
          </p:cNvPr>
          <p:cNvSpPr>
            <a:spLocks noChangeAspect="1"/>
          </p:cNvSpPr>
          <p:nvPr/>
        </p:nvSpPr>
        <p:spPr>
          <a:xfrm rot="5400000">
            <a:off x="5975020" y="4891935"/>
            <a:ext cx="587719" cy="606744"/>
          </a:xfrm>
          <a:prstGeom prst="ellipse">
            <a:avLst/>
          </a:prstGeom>
          <a:solidFill>
            <a:sysClr val="window" lastClr="FFFFFF"/>
          </a:solidFill>
          <a:ln w="57150" cap="flat" cmpd="sng" algn="ctr">
            <a:solidFill>
              <a:srgbClr val="00206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 name="Straight Connector 3">
            <a:extLst>
              <a:ext uri="{FF2B5EF4-FFF2-40B4-BE49-F238E27FC236}">
                <a16:creationId xmlns:a16="http://schemas.microsoft.com/office/drawing/2014/main" id="{D2C26B78-B326-4124-87E6-FAB8BAD7199C}"/>
              </a:ext>
            </a:extLst>
          </p:cNvPr>
          <p:cNvCxnSpPr>
            <a:stCxn id="139" idx="6"/>
            <a:endCxn id="140" idx="2"/>
          </p:cNvCxnSpPr>
          <p:nvPr/>
        </p:nvCxnSpPr>
        <p:spPr>
          <a:xfrm flipH="1">
            <a:off x="6268880" y="2459169"/>
            <a:ext cx="1" cy="399455"/>
          </a:xfrm>
          <a:prstGeom prst="line">
            <a:avLst/>
          </a:prstGeom>
          <a:ln w="571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F228EA-D554-4FFD-B538-BECFB2474764}"/>
              </a:ext>
            </a:extLst>
          </p:cNvPr>
          <p:cNvCxnSpPr>
            <a:cxnSpLocks/>
            <a:stCxn id="140" idx="6"/>
            <a:endCxn id="141" idx="2"/>
          </p:cNvCxnSpPr>
          <p:nvPr/>
        </p:nvCxnSpPr>
        <p:spPr>
          <a:xfrm>
            <a:off x="6268880" y="3446343"/>
            <a:ext cx="1" cy="446954"/>
          </a:xfrm>
          <a:prstGeom prst="line">
            <a:avLst/>
          </a:prstGeom>
          <a:ln w="571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1DB610-712B-4AD1-9BCE-371D2CA9869D}"/>
              </a:ext>
            </a:extLst>
          </p:cNvPr>
          <p:cNvCxnSpPr>
            <a:cxnSpLocks/>
          </p:cNvCxnSpPr>
          <p:nvPr/>
        </p:nvCxnSpPr>
        <p:spPr>
          <a:xfrm>
            <a:off x="6276581" y="4471607"/>
            <a:ext cx="1" cy="446954"/>
          </a:xfrm>
          <a:prstGeom prst="line">
            <a:avLst/>
          </a:prstGeom>
          <a:ln w="57150">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148" name="Rounded Rectangle 5">
            <a:extLst>
              <a:ext uri="{FF2B5EF4-FFF2-40B4-BE49-F238E27FC236}">
                <a16:creationId xmlns:a16="http://schemas.microsoft.com/office/drawing/2014/main" id="{A943C6D5-FCB6-47C2-A8D7-587CCB72108F}"/>
              </a:ext>
            </a:extLst>
          </p:cNvPr>
          <p:cNvSpPr>
            <a:spLocks/>
          </p:cNvSpPr>
          <p:nvPr/>
        </p:nvSpPr>
        <p:spPr>
          <a:xfrm>
            <a:off x="6812532" y="4877864"/>
            <a:ext cx="4629500" cy="703714"/>
          </a:xfrm>
          <a:prstGeom prst="roundRect">
            <a:avLst>
              <a:gd name="adj" fmla="val 13052"/>
            </a:avLst>
          </a:prstGeom>
          <a:noFill/>
          <a:ln w="12700" cap="flat" cmpd="sng" algn="ctr">
            <a:solidFill>
              <a:sysClr val="window" lastClr="FFFFFF">
                <a:lumMod val="65000"/>
              </a:sysClr>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36000" tIns="36000" rIns="100800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DA7ABB0-4EA8-42A1-9E15-37E8EFAD0390}"/>
              </a:ext>
            </a:extLst>
          </p:cNvPr>
          <p:cNvSpPr txBox="1"/>
          <p:nvPr/>
        </p:nvSpPr>
        <p:spPr>
          <a:xfrm>
            <a:off x="7053718" y="1998952"/>
            <a:ext cx="4147128"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GB" sz="1400" b="1" dirty="0">
                <a:latin typeface="EYInterstate Light" panose="02000506000000020004" pitchFamily="2" charset="0"/>
              </a:rPr>
              <a:t>1,125,000</a:t>
            </a:r>
            <a:r>
              <a:rPr lang="en-GB" sz="1400" dirty="0">
                <a:latin typeface="EYInterstate Light" panose="02000506000000020004" pitchFamily="2" charset="0"/>
              </a:rPr>
              <a:t> </a:t>
            </a:r>
            <a:r>
              <a:rPr lang="en-GB" sz="1400" b="1" dirty="0">
                <a:latin typeface="EYInterstate Light" panose="02000506000000020004" pitchFamily="2" charset="0"/>
              </a:rPr>
              <a:t>agricultural workers</a:t>
            </a:r>
          </a:p>
        </p:txBody>
      </p:sp>
      <p:sp>
        <p:nvSpPr>
          <p:cNvPr id="149" name="TextBox 148">
            <a:extLst>
              <a:ext uri="{FF2B5EF4-FFF2-40B4-BE49-F238E27FC236}">
                <a16:creationId xmlns:a16="http://schemas.microsoft.com/office/drawing/2014/main" id="{46DC9371-4EA0-4D07-94DA-BF14213BEF8C}"/>
              </a:ext>
            </a:extLst>
          </p:cNvPr>
          <p:cNvSpPr txBox="1"/>
          <p:nvPr/>
        </p:nvSpPr>
        <p:spPr>
          <a:xfrm>
            <a:off x="6964705" y="3009704"/>
            <a:ext cx="4629499"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GB" sz="1400" b="1">
                <a:latin typeface="EYInterstate Light" panose="02000506000000020004" pitchFamily="2" charset="0"/>
              </a:rPr>
              <a:t>405,000 foreign workers </a:t>
            </a:r>
            <a:r>
              <a:rPr lang="en-GB" sz="1400">
                <a:latin typeface="EYInterstate Light" panose="02000506000000020004" pitchFamily="2" charset="0"/>
              </a:rPr>
              <a:t>(both regular and irregular</a:t>
            </a:r>
            <a:r>
              <a:rPr lang="en-GB" sz="1600">
                <a:latin typeface="EYInterstate Light" panose="02000506000000020004" pitchFamily="2" charset="0"/>
              </a:rPr>
              <a:t>)</a:t>
            </a:r>
          </a:p>
        </p:txBody>
      </p:sp>
      <p:sp>
        <p:nvSpPr>
          <p:cNvPr id="150" name="TextBox 149">
            <a:extLst>
              <a:ext uri="{FF2B5EF4-FFF2-40B4-BE49-F238E27FC236}">
                <a16:creationId xmlns:a16="http://schemas.microsoft.com/office/drawing/2014/main" id="{5DF8CA9A-DF83-4000-93B2-9D8C14DD3101}"/>
              </a:ext>
            </a:extLst>
          </p:cNvPr>
          <p:cNvSpPr txBox="1"/>
          <p:nvPr/>
        </p:nvSpPr>
        <p:spPr>
          <a:xfrm>
            <a:off x="6964705" y="4060955"/>
            <a:ext cx="4629499"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GB" sz="1400" b="1">
                <a:latin typeface="EYInterstate Light" panose="02000506000000020004" pitchFamily="2" charset="0"/>
              </a:rPr>
              <a:t>39%</a:t>
            </a:r>
            <a:r>
              <a:rPr lang="en-GB" sz="1400">
                <a:latin typeface="EYInterstate Light" panose="02000506000000020004" pitchFamily="2" charset="0"/>
              </a:rPr>
              <a:t> </a:t>
            </a:r>
            <a:r>
              <a:rPr lang="en-GB" sz="1400" b="1">
                <a:latin typeface="EYInterstate Light" panose="02000506000000020004" pitchFamily="2" charset="0"/>
              </a:rPr>
              <a:t>is the estimated rate of irregularity</a:t>
            </a:r>
            <a:endParaRPr lang="en-GB" sz="1600" b="1">
              <a:latin typeface="EYInterstate Light" panose="02000506000000020004" pitchFamily="2" charset="0"/>
            </a:endParaRPr>
          </a:p>
        </p:txBody>
      </p:sp>
      <p:sp>
        <p:nvSpPr>
          <p:cNvPr id="151" name="TextBox 150">
            <a:extLst>
              <a:ext uri="{FF2B5EF4-FFF2-40B4-BE49-F238E27FC236}">
                <a16:creationId xmlns:a16="http://schemas.microsoft.com/office/drawing/2014/main" id="{FC4FAEDA-7230-4655-99B9-21C9505016A2}"/>
              </a:ext>
            </a:extLst>
          </p:cNvPr>
          <p:cNvSpPr txBox="1"/>
          <p:nvPr/>
        </p:nvSpPr>
        <p:spPr>
          <a:xfrm>
            <a:off x="6964704" y="5048539"/>
            <a:ext cx="4362057" cy="22166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b="1" dirty="0">
                <a:latin typeface="EYInterstate Light" panose="02000506000000020004" pitchFamily="2" charset="0"/>
              </a:rPr>
              <a:t>132,000 workers </a:t>
            </a:r>
            <a:r>
              <a:rPr lang="en-US" sz="1400" dirty="0">
                <a:latin typeface="EYInterstate Light" panose="02000506000000020004" pitchFamily="2" charset="0"/>
              </a:rPr>
              <a:t>are in a state of serious social </a:t>
            </a:r>
            <a:r>
              <a:rPr lang="en-US" sz="1400" b="1" dirty="0">
                <a:latin typeface="EYInterstate Light" panose="02000506000000020004" pitchFamily="2" charset="0"/>
              </a:rPr>
              <a:t>vulnerability</a:t>
            </a:r>
            <a:r>
              <a:rPr lang="en-US" sz="1400" dirty="0">
                <a:latin typeface="EYInterstate Light" panose="02000506000000020004" pitchFamily="2" charset="0"/>
              </a:rPr>
              <a:t> </a:t>
            </a:r>
            <a:endParaRPr lang="en-GB" sz="1600" dirty="0">
              <a:latin typeface="EYInterstate Light" panose="02000506000000020004" pitchFamily="2" charset="0"/>
            </a:endParaRPr>
          </a:p>
        </p:txBody>
      </p:sp>
      <p:sp>
        <p:nvSpPr>
          <p:cNvPr id="152" name="Rounded Rectangle 5">
            <a:extLst>
              <a:ext uri="{FF2B5EF4-FFF2-40B4-BE49-F238E27FC236}">
                <a16:creationId xmlns:a16="http://schemas.microsoft.com/office/drawing/2014/main" id="{5D776799-0049-4689-8233-209A65ABD053}"/>
              </a:ext>
            </a:extLst>
          </p:cNvPr>
          <p:cNvSpPr>
            <a:spLocks/>
          </p:cNvSpPr>
          <p:nvPr/>
        </p:nvSpPr>
        <p:spPr>
          <a:xfrm>
            <a:off x="6809871" y="3817175"/>
            <a:ext cx="4629500" cy="703714"/>
          </a:xfrm>
          <a:prstGeom prst="roundRect">
            <a:avLst>
              <a:gd name="adj" fmla="val 13052"/>
            </a:avLst>
          </a:prstGeom>
          <a:noFill/>
          <a:ln w="12700" cap="flat" cmpd="sng" algn="ctr">
            <a:solidFill>
              <a:sysClr val="window" lastClr="FFFFFF">
                <a:lumMod val="65000"/>
              </a:sysClr>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36000" tIns="36000" rIns="100800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153" name="Rounded Rectangle 5">
            <a:extLst>
              <a:ext uri="{FF2B5EF4-FFF2-40B4-BE49-F238E27FC236}">
                <a16:creationId xmlns:a16="http://schemas.microsoft.com/office/drawing/2014/main" id="{E9F2BA37-F2CE-4D2F-B612-8FFF3758D85E}"/>
              </a:ext>
            </a:extLst>
          </p:cNvPr>
          <p:cNvSpPr>
            <a:spLocks/>
          </p:cNvSpPr>
          <p:nvPr/>
        </p:nvSpPr>
        <p:spPr>
          <a:xfrm>
            <a:off x="6806526" y="2754766"/>
            <a:ext cx="4629500" cy="703714"/>
          </a:xfrm>
          <a:prstGeom prst="roundRect">
            <a:avLst>
              <a:gd name="adj" fmla="val 13052"/>
            </a:avLst>
          </a:prstGeom>
          <a:noFill/>
          <a:ln w="12700" cap="flat" cmpd="sng" algn="ctr">
            <a:solidFill>
              <a:sysClr val="window" lastClr="FFFFFF">
                <a:lumMod val="65000"/>
              </a:sysClr>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36000" tIns="36000" rIns="100800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154" name="Rounded Rectangle 5">
            <a:extLst>
              <a:ext uri="{FF2B5EF4-FFF2-40B4-BE49-F238E27FC236}">
                <a16:creationId xmlns:a16="http://schemas.microsoft.com/office/drawing/2014/main" id="{2DA71BA8-AF34-4961-B0C2-74175B869E82}"/>
              </a:ext>
            </a:extLst>
          </p:cNvPr>
          <p:cNvSpPr>
            <a:spLocks/>
          </p:cNvSpPr>
          <p:nvPr/>
        </p:nvSpPr>
        <p:spPr>
          <a:xfrm>
            <a:off x="6806526" y="1749815"/>
            <a:ext cx="4629500" cy="703714"/>
          </a:xfrm>
          <a:prstGeom prst="roundRect">
            <a:avLst>
              <a:gd name="adj" fmla="val 13052"/>
            </a:avLst>
          </a:prstGeom>
          <a:noFill/>
          <a:ln w="12700" cap="flat" cmpd="sng" algn="ctr">
            <a:solidFill>
              <a:sysClr val="window" lastClr="FFFFFF">
                <a:lumMod val="65000"/>
              </a:sysClr>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36000" tIns="36000" rIns="100800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pic>
        <p:nvPicPr>
          <p:cNvPr id="156" name="Picture 155">
            <a:extLst>
              <a:ext uri="{FF2B5EF4-FFF2-40B4-BE49-F238E27FC236}">
                <a16:creationId xmlns:a16="http://schemas.microsoft.com/office/drawing/2014/main" id="{06BA1755-89BC-4A6B-AF98-73E3B806C4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328" y="1990491"/>
            <a:ext cx="378506" cy="349636"/>
          </a:xfrm>
          <a:prstGeom prst="rect">
            <a:avLst/>
          </a:prstGeom>
        </p:spPr>
      </p:pic>
      <p:pic>
        <p:nvPicPr>
          <p:cNvPr id="158" name="Picture 157">
            <a:extLst>
              <a:ext uri="{FF2B5EF4-FFF2-40B4-BE49-F238E27FC236}">
                <a16:creationId xmlns:a16="http://schemas.microsoft.com/office/drawing/2014/main" id="{AF37FFD8-BEFD-433C-BC2A-FD68829EE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339" y="2973577"/>
            <a:ext cx="349360" cy="357812"/>
          </a:xfrm>
          <a:prstGeom prst="rect">
            <a:avLst/>
          </a:prstGeom>
        </p:spPr>
      </p:pic>
      <p:pic>
        <p:nvPicPr>
          <p:cNvPr id="160" name="Picture 159">
            <a:extLst>
              <a:ext uri="{FF2B5EF4-FFF2-40B4-BE49-F238E27FC236}">
                <a16:creationId xmlns:a16="http://schemas.microsoft.com/office/drawing/2014/main" id="{0A963B6E-0E51-472A-BDFB-5F4A45510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9377" y="3998419"/>
            <a:ext cx="350561" cy="366642"/>
          </a:xfrm>
          <a:prstGeom prst="rect">
            <a:avLst/>
          </a:prstGeom>
        </p:spPr>
      </p:pic>
      <p:pic>
        <p:nvPicPr>
          <p:cNvPr id="162" name="Picture 161">
            <a:extLst>
              <a:ext uri="{FF2B5EF4-FFF2-40B4-BE49-F238E27FC236}">
                <a16:creationId xmlns:a16="http://schemas.microsoft.com/office/drawing/2014/main" id="{876A94A2-3408-4590-93E8-1FD0002BC0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9377" y="5035105"/>
            <a:ext cx="361119" cy="352452"/>
          </a:xfrm>
          <a:prstGeom prst="rect">
            <a:avLst/>
          </a:prstGeom>
        </p:spPr>
      </p:pic>
      <p:pic>
        <p:nvPicPr>
          <p:cNvPr id="145" name="Picture 144">
            <a:extLst>
              <a:ext uri="{FF2B5EF4-FFF2-40B4-BE49-F238E27FC236}">
                <a16:creationId xmlns:a16="http://schemas.microsoft.com/office/drawing/2014/main" id="{2BF0175F-176A-42CC-8ABC-A4EBCEFDC20E}"/>
              </a:ext>
            </a:extLst>
          </p:cNvPr>
          <p:cNvPicPr>
            <a:picLocks noChangeAspect="1"/>
          </p:cNvPicPr>
          <p:nvPr/>
        </p:nvPicPr>
        <p:blipFill rotWithShape="1">
          <a:blip r:embed="rId6">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146" name="Immagine 4">
            <a:extLst>
              <a:ext uri="{FF2B5EF4-FFF2-40B4-BE49-F238E27FC236}">
                <a16:creationId xmlns:a16="http://schemas.microsoft.com/office/drawing/2014/main" id="{34328CCD-71B0-4377-9EB8-533438B9E5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1169012924"/>
      </p:ext>
    </p:extLst>
  </p:cSld>
  <p:clrMapOvr>
    <a:masterClrMapping/>
  </p:clrMapOvr>
  <mc:AlternateContent xmlns:mc="http://schemas.openxmlformats.org/markup-compatibility/2006" xmlns:p14="http://schemas.microsoft.com/office/powerpoint/2010/main">
    <mc:Choice Requires="p14">
      <p:transition spd="slow" p14:dur="2000" advTm="37885"/>
    </mc:Choice>
    <mc:Fallback xmlns="">
      <p:transition spd="slow" advTm="378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939837" y="321989"/>
            <a:ext cx="10972800" cy="804672"/>
          </a:xfrm>
        </p:spPr>
        <p:txBody>
          <a:bodyPr anchor="ctr"/>
          <a:lstStyle/>
          <a:p>
            <a:r>
              <a:rPr lang="it-IT"/>
              <a:t>T</a:t>
            </a:r>
            <a:r>
              <a:rPr lang="lv-LV"/>
              <a:t>he main features of gangmasters</a:t>
            </a:r>
            <a:endParaRPr lang="it-IT"/>
          </a:p>
        </p:txBody>
      </p:sp>
      <p:grpSp>
        <p:nvGrpSpPr>
          <p:cNvPr id="2" name="Group 1">
            <a:extLst>
              <a:ext uri="{FF2B5EF4-FFF2-40B4-BE49-F238E27FC236}">
                <a16:creationId xmlns:a16="http://schemas.microsoft.com/office/drawing/2014/main" id="{A9224744-0BD7-4359-829C-C325E9A74407}"/>
              </a:ext>
            </a:extLst>
          </p:cNvPr>
          <p:cNvGrpSpPr/>
          <p:nvPr/>
        </p:nvGrpSpPr>
        <p:grpSpPr>
          <a:xfrm>
            <a:off x="794329" y="1617453"/>
            <a:ext cx="10457834" cy="1054709"/>
            <a:chOff x="794329" y="2135927"/>
            <a:chExt cx="10457834" cy="1054709"/>
          </a:xfrm>
        </p:grpSpPr>
        <p:sp>
          <p:nvSpPr>
            <p:cNvPr id="64" name="Rectangle 63">
              <a:extLst>
                <a:ext uri="{FF2B5EF4-FFF2-40B4-BE49-F238E27FC236}">
                  <a16:creationId xmlns:a16="http://schemas.microsoft.com/office/drawing/2014/main" id="{F8DF347C-F31C-4612-B833-E5981559035C}"/>
                </a:ext>
              </a:extLst>
            </p:cNvPr>
            <p:cNvSpPr/>
            <p:nvPr/>
          </p:nvSpPr>
          <p:spPr>
            <a:xfrm>
              <a:off x="1971411" y="2135927"/>
              <a:ext cx="9280752" cy="1045282"/>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285744" marR="0" lvl="0" indent="-285744"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6072949-10CC-4EDB-9365-63C9766A9246}"/>
                </a:ext>
              </a:extLst>
            </p:cNvPr>
            <p:cNvSpPr/>
            <p:nvPr/>
          </p:nvSpPr>
          <p:spPr>
            <a:xfrm>
              <a:off x="794329" y="2145352"/>
              <a:ext cx="1177082" cy="1045284"/>
            </a:xfrm>
            <a:prstGeom prst="rect">
              <a:avLst/>
            </a:prstGeom>
            <a:solidFill>
              <a:srgbClr val="00206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464646"/>
                </a:solidFill>
                <a:effectLst/>
                <a:uLnTx/>
                <a:uFillTx/>
                <a:latin typeface="Calibri"/>
                <a:ea typeface="+mn-ea"/>
                <a:cs typeface="+mn-cs"/>
              </a:endParaRPr>
            </a:p>
          </p:txBody>
        </p:sp>
        <p:sp>
          <p:nvSpPr>
            <p:cNvPr id="3" name="Oval 2">
              <a:extLst>
                <a:ext uri="{FF2B5EF4-FFF2-40B4-BE49-F238E27FC236}">
                  <a16:creationId xmlns:a16="http://schemas.microsoft.com/office/drawing/2014/main" id="{F8C756BE-896A-464F-AF47-3F1F1C16F8BC}"/>
                </a:ext>
              </a:extLst>
            </p:cNvPr>
            <p:cNvSpPr/>
            <p:nvPr/>
          </p:nvSpPr>
          <p:spPr>
            <a:xfrm>
              <a:off x="939837" y="2265658"/>
              <a:ext cx="877454" cy="8046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2000" b="1">
                <a:solidFill>
                  <a:schemeClr val="tx1"/>
                </a:solidFill>
              </a:endParaRPr>
            </a:p>
          </p:txBody>
        </p:sp>
        <p:sp>
          <p:nvSpPr>
            <p:cNvPr id="4" name="TextBox 3">
              <a:extLst>
                <a:ext uri="{FF2B5EF4-FFF2-40B4-BE49-F238E27FC236}">
                  <a16:creationId xmlns:a16="http://schemas.microsoft.com/office/drawing/2014/main" id="{9C7F3D54-A67F-4D32-9D20-C8ED6874839D}"/>
                </a:ext>
              </a:extLst>
            </p:cNvPr>
            <p:cNvSpPr txBox="1"/>
            <p:nvPr/>
          </p:nvSpPr>
          <p:spPr>
            <a:xfrm>
              <a:off x="1138418" y="2518722"/>
              <a:ext cx="480292" cy="298543"/>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sz="2000" b="1">
                  <a:latin typeface="EYInterstate Light" panose="02000506000000020004" pitchFamily="2" charset="0"/>
                </a:rPr>
                <a:t>1</a:t>
              </a:r>
            </a:p>
          </p:txBody>
        </p:sp>
        <p:sp>
          <p:nvSpPr>
            <p:cNvPr id="5" name="TextBox 4">
              <a:extLst>
                <a:ext uri="{FF2B5EF4-FFF2-40B4-BE49-F238E27FC236}">
                  <a16:creationId xmlns:a16="http://schemas.microsoft.com/office/drawing/2014/main" id="{C3380578-02CC-4A4C-A56F-6E4EC6AA0F57}"/>
                </a:ext>
              </a:extLst>
            </p:cNvPr>
            <p:cNvSpPr txBox="1"/>
            <p:nvPr/>
          </p:nvSpPr>
          <p:spPr>
            <a:xfrm>
              <a:off x="2125531" y="2588201"/>
              <a:ext cx="8928051"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00">
                  <a:latin typeface="EYInterstate Light" panose="02000506000000020004" pitchFamily="2" charset="0"/>
                </a:rPr>
                <a:t>The </a:t>
              </a:r>
              <a:r>
                <a:rPr lang="en-US" sz="1600" b="1">
                  <a:latin typeface="EYInterstate Light" panose="02000506000000020004" pitchFamily="2" charset="0"/>
                </a:rPr>
                <a:t>mediation between supply and demand </a:t>
              </a:r>
              <a:r>
                <a:rPr lang="en-US" sz="1600">
                  <a:latin typeface="EYInterstate Light" panose="02000506000000020004" pitchFamily="2" charset="0"/>
                </a:rPr>
                <a:t>in a given geographical area, and in a specific sector</a:t>
              </a:r>
              <a:r>
                <a:rPr lang="en-US" sz="1200"/>
                <a:t>. </a:t>
              </a:r>
              <a:endParaRPr lang="en-GB" sz="1200"/>
            </a:p>
          </p:txBody>
        </p:sp>
      </p:grpSp>
      <p:grpSp>
        <p:nvGrpSpPr>
          <p:cNvPr id="6" name="Group 5">
            <a:extLst>
              <a:ext uri="{FF2B5EF4-FFF2-40B4-BE49-F238E27FC236}">
                <a16:creationId xmlns:a16="http://schemas.microsoft.com/office/drawing/2014/main" id="{A0DD77AE-EE67-4E1F-84CB-A14826D661AA}"/>
              </a:ext>
            </a:extLst>
          </p:cNvPr>
          <p:cNvGrpSpPr/>
          <p:nvPr/>
        </p:nvGrpSpPr>
        <p:grpSpPr>
          <a:xfrm>
            <a:off x="794329" y="3173066"/>
            <a:ext cx="10457834" cy="1054711"/>
            <a:chOff x="794329" y="3432304"/>
            <a:chExt cx="10457834" cy="1054711"/>
          </a:xfrm>
        </p:grpSpPr>
        <p:sp>
          <p:nvSpPr>
            <p:cNvPr id="59" name="Rectangle 58">
              <a:extLst>
                <a:ext uri="{FF2B5EF4-FFF2-40B4-BE49-F238E27FC236}">
                  <a16:creationId xmlns:a16="http://schemas.microsoft.com/office/drawing/2014/main" id="{6A74D957-1D74-46D6-94B1-EB884B693EBC}"/>
                </a:ext>
              </a:extLst>
            </p:cNvPr>
            <p:cNvSpPr/>
            <p:nvPr/>
          </p:nvSpPr>
          <p:spPr>
            <a:xfrm>
              <a:off x="794329" y="3441731"/>
              <a:ext cx="1177082" cy="1045284"/>
            </a:xfrm>
            <a:prstGeom prst="rect">
              <a:avLst/>
            </a:prstGeom>
            <a:solidFill>
              <a:srgbClr val="00206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464646"/>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D2433EB8-975D-4A0F-A16D-27591B7CAB7B}"/>
                </a:ext>
              </a:extLst>
            </p:cNvPr>
            <p:cNvSpPr/>
            <p:nvPr/>
          </p:nvSpPr>
          <p:spPr>
            <a:xfrm>
              <a:off x="1971411" y="3432304"/>
              <a:ext cx="9280752" cy="1045284"/>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285744" marR="0" lvl="0" indent="-285744"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3" name="Oval 72">
              <a:extLst>
                <a:ext uri="{FF2B5EF4-FFF2-40B4-BE49-F238E27FC236}">
                  <a16:creationId xmlns:a16="http://schemas.microsoft.com/office/drawing/2014/main" id="{FA469F04-E092-4C3C-992F-E17FFFF2E589}"/>
                </a:ext>
              </a:extLst>
            </p:cNvPr>
            <p:cNvSpPr/>
            <p:nvPr/>
          </p:nvSpPr>
          <p:spPr>
            <a:xfrm>
              <a:off x="939837" y="3582334"/>
              <a:ext cx="877454" cy="8046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75" name="TextBox 74">
              <a:extLst>
                <a:ext uri="{FF2B5EF4-FFF2-40B4-BE49-F238E27FC236}">
                  <a16:creationId xmlns:a16="http://schemas.microsoft.com/office/drawing/2014/main" id="{CE39D285-9B56-40F5-BC8F-B07036D0A3AE}"/>
                </a:ext>
              </a:extLst>
            </p:cNvPr>
            <p:cNvSpPr txBox="1"/>
            <p:nvPr/>
          </p:nvSpPr>
          <p:spPr>
            <a:xfrm>
              <a:off x="1138418" y="3835398"/>
              <a:ext cx="480292" cy="298543"/>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sz="2000" b="1">
                  <a:latin typeface="EYInterstate Light" panose="02000506000000020004" pitchFamily="2" charset="0"/>
                </a:rPr>
                <a:t>2</a:t>
              </a:r>
            </a:p>
          </p:txBody>
        </p:sp>
        <p:sp>
          <p:nvSpPr>
            <p:cNvPr id="77" name="TextBox 76">
              <a:extLst>
                <a:ext uri="{FF2B5EF4-FFF2-40B4-BE49-F238E27FC236}">
                  <a16:creationId xmlns:a16="http://schemas.microsoft.com/office/drawing/2014/main" id="{F5E899BA-D085-4EF5-A9A8-DAED0760862B}"/>
                </a:ext>
              </a:extLst>
            </p:cNvPr>
            <p:cNvSpPr txBox="1"/>
            <p:nvPr/>
          </p:nvSpPr>
          <p:spPr>
            <a:xfrm>
              <a:off x="2116919" y="3719981"/>
              <a:ext cx="9068317" cy="283154"/>
            </a:xfrm>
            <a:prstGeom prst="rect">
              <a:avLst/>
            </a:prstGeom>
            <a:noFill/>
          </p:spPr>
          <p:txBody>
            <a:bodyPr wrap="square" lIns="0" tIns="36576" rIns="0" bIns="0" rtlCol="0">
              <a:spAutoFit/>
            </a:bodyPr>
            <a:lstStyle/>
            <a:p>
              <a:r>
                <a:rPr lang="it-IT" sz="1600">
                  <a:latin typeface="EYInterstate Light" panose="02000506000000020004" pitchFamily="2" charset="0"/>
                </a:rPr>
                <a:t>I</a:t>
              </a:r>
              <a:r>
                <a:rPr lang="lv-LV" sz="1600">
                  <a:latin typeface="EYInterstate Light" panose="02000506000000020004" pitchFamily="2" charset="0"/>
                </a:rPr>
                <a:t>t  focuses on </a:t>
              </a:r>
              <a:r>
                <a:rPr lang="it-IT" sz="1600">
                  <a:latin typeface="EYInterstate Light" panose="02000506000000020004" pitchFamily="2" charset="0"/>
                </a:rPr>
                <a:t>the </a:t>
              </a:r>
              <a:r>
                <a:rPr lang="lv-LV" sz="1600" b="1">
                  <a:latin typeface="EYInterstate Light" panose="02000506000000020004" pitchFamily="2" charset="0"/>
                </a:rPr>
                <a:t>weaker </a:t>
              </a:r>
              <a:r>
                <a:rPr lang="it-IT" sz="1600" b="1">
                  <a:latin typeface="EYInterstate Light" panose="02000506000000020004" pitchFamily="2" charset="0"/>
                </a:rPr>
                <a:t>targets</a:t>
              </a:r>
              <a:r>
                <a:rPr lang="lv-LV" sz="1600">
                  <a:latin typeface="EYInterstate Light" panose="02000506000000020004" pitchFamily="2" charset="0"/>
                </a:rPr>
                <a:t>: </a:t>
              </a:r>
              <a:r>
                <a:rPr lang="lv-LV" sz="1600" b="1">
                  <a:latin typeface="EYInterstate Light" panose="02000506000000020004" pitchFamily="2" charset="0"/>
                </a:rPr>
                <a:t>vulnerable people</a:t>
              </a:r>
              <a:r>
                <a:rPr lang="lv-LV" sz="1600">
                  <a:latin typeface="EYInterstate Light" panose="02000506000000020004" pitchFamily="2" charset="0"/>
                </a:rPr>
                <a:t>, in particular</a:t>
              </a:r>
              <a:r>
                <a:rPr lang="it-IT" sz="1600">
                  <a:latin typeface="EYInterstate Light" panose="02000506000000020004" pitchFamily="2" charset="0"/>
                </a:rPr>
                <a:t> </a:t>
              </a:r>
              <a:r>
                <a:rPr lang="lv-LV" sz="1600" b="1">
                  <a:latin typeface="EYInterstate Light" panose="02000506000000020004" pitchFamily="2" charset="0"/>
                </a:rPr>
                <a:t>migrants</a:t>
              </a:r>
              <a:r>
                <a:rPr lang="it-IT" sz="1600">
                  <a:latin typeface="EYInterstate Light" panose="02000506000000020004" pitchFamily="2" charset="0"/>
                </a:rPr>
                <a:t>.</a:t>
              </a:r>
            </a:p>
          </p:txBody>
        </p:sp>
      </p:grpSp>
      <p:grpSp>
        <p:nvGrpSpPr>
          <p:cNvPr id="7" name="Group 6">
            <a:extLst>
              <a:ext uri="{FF2B5EF4-FFF2-40B4-BE49-F238E27FC236}">
                <a16:creationId xmlns:a16="http://schemas.microsoft.com/office/drawing/2014/main" id="{96501D4D-6C3F-4CD6-BFC0-B6669E5C3D9F}"/>
              </a:ext>
            </a:extLst>
          </p:cNvPr>
          <p:cNvGrpSpPr/>
          <p:nvPr/>
        </p:nvGrpSpPr>
        <p:grpSpPr>
          <a:xfrm>
            <a:off x="794329" y="4728681"/>
            <a:ext cx="10457834" cy="1054711"/>
            <a:chOff x="794329" y="4728681"/>
            <a:chExt cx="10457834" cy="1054711"/>
          </a:xfrm>
        </p:grpSpPr>
        <p:sp>
          <p:nvSpPr>
            <p:cNvPr id="38" name="Rectangle 37">
              <a:extLst>
                <a:ext uri="{FF2B5EF4-FFF2-40B4-BE49-F238E27FC236}">
                  <a16:creationId xmlns:a16="http://schemas.microsoft.com/office/drawing/2014/main" id="{38010EA4-7A1D-4ECC-B315-00A1A48D2122}"/>
                </a:ext>
              </a:extLst>
            </p:cNvPr>
            <p:cNvSpPr/>
            <p:nvPr/>
          </p:nvSpPr>
          <p:spPr>
            <a:xfrm>
              <a:off x="794329" y="4738108"/>
              <a:ext cx="1177082" cy="1045284"/>
            </a:xfrm>
            <a:prstGeom prst="rect">
              <a:avLst/>
            </a:prstGeom>
            <a:solidFill>
              <a:srgbClr val="00206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464646"/>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C3B0874F-5B4C-4637-B38C-08E164393654}"/>
                </a:ext>
              </a:extLst>
            </p:cNvPr>
            <p:cNvSpPr/>
            <p:nvPr/>
          </p:nvSpPr>
          <p:spPr>
            <a:xfrm>
              <a:off x="1971411" y="4728681"/>
              <a:ext cx="9280752" cy="1045284"/>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285744" marR="0" lvl="0" indent="-285744"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4" name="Oval 73">
              <a:extLst>
                <a:ext uri="{FF2B5EF4-FFF2-40B4-BE49-F238E27FC236}">
                  <a16:creationId xmlns:a16="http://schemas.microsoft.com/office/drawing/2014/main" id="{8D3E5611-9A30-41E8-A145-8E6CD33BC272}"/>
                </a:ext>
              </a:extLst>
            </p:cNvPr>
            <p:cNvSpPr/>
            <p:nvPr/>
          </p:nvSpPr>
          <p:spPr>
            <a:xfrm>
              <a:off x="939837" y="4858414"/>
              <a:ext cx="877454" cy="80467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sp>
          <p:nvSpPr>
            <p:cNvPr id="76" name="TextBox 75">
              <a:extLst>
                <a:ext uri="{FF2B5EF4-FFF2-40B4-BE49-F238E27FC236}">
                  <a16:creationId xmlns:a16="http://schemas.microsoft.com/office/drawing/2014/main" id="{31483F58-9E83-4123-8119-87B6F64A2F32}"/>
                </a:ext>
              </a:extLst>
            </p:cNvPr>
            <p:cNvSpPr txBox="1"/>
            <p:nvPr/>
          </p:nvSpPr>
          <p:spPr>
            <a:xfrm>
              <a:off x="1131527" y="5111478"/>
              <a:ext cx="480292" cy="298543"/>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sz="2000" b="1">
                  <a:latin typeface="EYInterstate Light" panose="02000506000000020004" pitchFamily="2" charset="0"/>
                </a:rPr>
                <a:t>3</a:t>
              </a:r>
            </a:p>
          </p:txBody>
        </p:sp>
        <p:sp>
          <p:nvSpPr>
            <p:cNvPr id="78" name="TextBox 77">
              <a:extLst>
                <a:ext uri="{FF2B5EF4-FFF2-40B4-BE49-F238E27FC236}">
                  <a16:creationId xmlns:a16="http://schemas.microsoft.com/office/drawing/2014/main" id="{CE0927BD-C950-4020-B890-9631D9C8BC5E}"/>
                </a:ext>
              </a:extLst>
            </p:cNvPr>
            <p:cNvSpPr txBox="1"/>
            <p:nvPr/>
          </p:nvSpPr>
          <p:spPr>
            <a:xfrm>
              <a:off x="2077628" y="5132118"/>
              <a:ext cx="9107608" cy="283154"/>
            </a:xfrm>
            <a:prstGeom prst="rect">
              <a:avLst/>
            </a:prstGeom>
            <a:noFill/>
          </p:spPr>
          <p:txBody>
            <a:bodyPr wrap="square" lIns="0" tIns="36576" rIns="0" bIns="0" rtlCol="0">
              <a:spAutoFit/>
            </a:bodyPr>
            <a:lstStyle/>
            <a:p>
              <a:r>
                <a:rPr lang="en-US" sz="1600">
                  <a:latin typeface="EYInterstate Light" panose="02000506000000020004" pitchFamily="2" charset="0"/>
                </a:rPr>
                <a:t>The </a:t>
              </a:r>
              <a:r>
                <a:rPr lang="en-US" sz="1600" b="1">
                  <a:latin typeface="EYInterstate Light" panose="02000506000000020004" pitchFamily="2" charset="0"/>
                </a:rPr>
                <a:t>monopoly of the transport system</a:t>
              </a:r>
              <a:r>
                <a:rPr lang="en-US" sz="1600">
                  <a:latin typeface="EYInterstate Light" panose="02000506000000020004" pitchFamily="2" charset="0"/>
                </a:rPr>
                <a:t>, which forces workers to pay to get to and from workplaces. </a:t>
              </a:r>
              <a:endParaRPr lang="it-IT" sz="1600">
                <a:latin typeface="EYInterstate Light" panose="02000506000000020004" pitchFamily="2" charset="0"/>
              </a:endParaRPr>
            </a:p>
          </p:txBody>
        </p:sp>
      </p:grpSp>
      <p:pic>
        <p:nvPicPr>
          <p:cNvPr id="21" name="Picture 20">
            <a:extLst>
              <a:ext uri="{FF2B5EF4-FFF2-40B4-BE49-F238E27FC236}">
                <a16:creationId xmlns:a16="http://schemas.microsoft.com/office/drawing/2014/main" id="{CCCC1667-21B0-48D7-84E8-0FD8FB4C03F6}"/>
              </a:ext>
            </a:extLst>
          </p:cNvPr>
          <p:cNvPicPr>
            <a:picLocks noChangeAspect="1"/>
          </p:cNvPicPr>
          <p:nvPr/>
        </p:nvPicPr>
        <p:blipFill rotWithShape="1">
          <a:blip r:embed="rId2">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22" name="Immagine 4">
            <a:extLst>
              <a:ext uri="{FF2B5EF4-FFF2-40B4-BE49-F238E27FC236}">
                <a16:creationId xmlns:a16="http://schemas.microsoft.com/office/drawing/2014/main" id="{5F6921FD-3284-40A6-A833-54030AB03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960626986"/>
      </p:ext>
    </p:extLst>
  </p:cSld>
  <p:clrMapOvr>
    <a:masterClrMapping/>
  </p:clrMapOvr>
  <mc:AlternateContent xmlns:mc="http://schemas.openxmlformats.org/markup-compatibility/2006" xmlns:p14="http://schemas.microsoft.com/office/powerpoint/2010/main">
    <mc:Choice Requires="p14">
      <p:transition spd="slow" p14:dur="2000" advTm="11690"/>
    </mc:Choice>
    <mc:Fallback xmlns="">
      <p:transition spd="slow" advTm="116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804144" y="366862"/>
            <a:ext cx="10972800" cy="804672"/>
          </a:xfrm>
        </p:spPr>
        <p:txBody>
          <a:bodyPr anchor="ctr"/>
          <a:lstStyle/>
          <a:p>
            <a:r>
              <a:rPr lang="lv-LV"/>
              <a:t>How it works</a:t>
            </a:r>
            <a:endParaRPr lang="it-IT"/>
          </a:p>
        </p:txBody>
      </p:sp>
      <p:grpSp>
        <p:nvGrpSpPr>
          <p:cNvPr id="377" name="Group 376">
            <a:extLst>
              <a:ext uri="{FF2B5EF4-FFF2-40B4-BE49-F238E27FC236}">
                <a16:creationId xmlns:a16="http://schemas.microsoft.com/office/drawing/2014/main" id="{EB087EE3-872F-44F5-B252-BC877F49BE78}"/>
              </a:ext>
            </a:extLst>
          </p:cNvPr>
          <p:cNvGrpSpPr/>
          <p:nvPr/>
        </p:nvGrpSpPr>
        <p:grpSpPr>
          <a:xfrm>
            <a:off x="499793" y="1108562"/>
            <a:ext cx="11203860" cy="5126401"/>
            <a:chOff x="558091" y="860889"/>
            <a:chExt cx="11203860" cy="5126401"/>
          </a:xfrm>
        </p:grpSpPr>
        <p:sp>
          <p:nvSpPr>
            <p:cNvPr id="342" name="Rounded Rectangle 5">
              <a:extLst>
                <a:ext uri="{FF2B5EF4-FFF2-40B4-BE49-F238E27FC236}">
                  <a16:creationId xmlns:a16="http://schemas.microsoft.com/office/drawing/2014/main" id="{E3E90A6D-A895-47C9-88BE-F08AE07CC3D0}"/>
                </a:ext>
              </a:extLst>
            </p:cNvPr>
            <p:cNvSpPr>
              <a:spLocks/>
            </p:cNvSpPr>
            <p:nvPr/>
          </p:nvSpPr>
          <p:spPr>
            <a:xfrm>
              <a:off x="558091" y="4408488"/>
              <a:ext cx="4629500" cy="1305093"/>
            </a:xfrm>
            <a:prstGeom prst="roundRect">
              <a:avLst>
                <a:gd name="adj" fmla="val 13052"/>
              </a:avLst>
            </a:prstGeom>
            <a:noFill/>
            <a:ln w="19050" cap="flat" cmpd="sng" algn="ctr">
              <a:solidFill>
                <a:sysClr val="window" lastClr="FFFFFF">
                  <a:lumMod val="65000"/>
                </a:sysClr>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36000" tIns="36000" rIns="100800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148" name="Rounded Rectangle 5">
              <a:extLst>
                <a:ext uri="{FF2B5EF4-FFF2-40B4-BE49-F238E27FC236}">
                  <a16:creationId xmlns:a16="http://schemas.microsoft.com/office/drawing/2014/main" id="{1938F2F9-658F-493B-B9D3-13BD737DC8ED}"/>
                </a:ext>
              </a:extLst>
            </p:cNvPr>
            <p:cNvSpPr>
              <a:spLocks/>
            </p:cNvSpPr>
            <p:nvPr/>
          </p:nvSpPr>
          <p:spPr>
            <a:xfrm>
              <a:off x="558091" y="1207386"/>
              <a:ext cx="4629500" cy="1255472"/>
            </a:xfrm>
            <a:prstGeom prst="roundRect">
              <a:avLst>
                <a:gd name="adj" fmla="val 13052"/>
              </a:avLst>
            </a:prstGeom>
            <a:noFill/>
            <a:ln w="12700" cap="flat" cmpd="sng" algn="ctr">
              <a:solidFill>
                <a:sysClr val="window" lastClr="FFFFFF">
                  <a:lumMod val="65000"/>
                </a:sysClr>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36000" tIns="36000" rIns="100800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nvGrpSpPr>
            <p:cNvPr id="149" name="Group 148">
              <a:extLst>
                <a:ext uri="{FF2B5EF4-FFF2-40B4-BE49-F238E27FC236}">
                  <a16:creationId xmlns:a16="http://schemas.microsoft.com/office/drawing/2014/main" id="{FFF31067-F50B-41AD-911F-4AF88F9FB3CC}"/>
                </a:ext>
              </a:extLst>
            </p:cNvPr>
            <p:cNvGrpSpPr>
              <a:grpSpLocks noChangeAspect="1"/>
            </p:cNvGrpSpPr>
            <p:nvPr/>
          </p:nvGrpSpPr>
          <p:grpSpPr>
            <a:xfrm>
              <a:off x="4532225" y="860889"/>
              <a:ext cx="1789491" cy="1805339"/>
              <a:chOff x="601033" y="2855912"/>
              <a:chExt cx="2041126" cy="2041126"/>
            </a:xfrm>
            <a:effectLst>
              <a:outerShdw blurRad="50800" dist="38100" dir="2700000" sx="102000" sy="102000" algn="tl" rotWithShape="0">
                <a:prstClr val="black">
                  <a:alpha val="40000"/>
                </a:prstClr>
              </a:outerShdw>
            </a:effectLst>
          </p:grpSpPr>
          <p:sp>
            <p:nvSpPr>
              <p:cNvPr id="150" name="Circle: Hollow 151">
                <a:extLst>
                  <a:ext uri="{FF2B5EF4-FFF2-40B4-BE49-F238E27FC236}">
                    <a16:creationId xmlns:a16="http://schemas.microsoft.com/office/drawing/2014/main" id="{4BEAEB63-FFC3-4B0F-A359-C4FE9FBBAAF6}"/>
                  </a:ext>
                </a:extLst>
              </p:cNvPr>
              <p:cNvSpPr>
                <a:spLocks noChangeAspect="1"/>
              </p:cNvSpPr>
              <p:nvPr/>
            </p:nvSpPr>
            <p:spPr>
              <a:xfrm>
                <a:off x="763241" y="3018120"/>
                <a:ext cx="1716710" cy="1716710"/>
              </a:xfrm>
              <a:prstGeom prst="donut">
                <a:avLst>
                  <a:gd name="adj" fmla="val 7139"/>
                </a:avLst>
              </a:prstGeom>
              <a:solidFill>
                <a:srgbClr val="44546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nvGrpSpPr>
              <p:cNvPr id="151" name="Group 150">
                <a:extLst>
                  <a:ext uri="{FF2B5EF4-FFF2-40B4-BE49-F238E27FC236}">
                    <a16:creationId xmlns:a16="http://schemas.microsoft.com/office/drawing/2014/main" id="{B219DFD4-FEE7-4EA1-9BB4-CE7253E6E880}"/>
                  </a:ext>
                </a:extLst>
              </p:cNvPr>
              <p:cNvGrpSpPr/>
              <p:nvPr/>
            </p:nvGrpSpPr>
            <p:grpSpPr>
              <a:xfrm>
                <a:off x="1534076" y="2855912"/>
                <a:ext cx="175040" cy="2041126"/>
                <a:chOff x="8229799" y="2768458"/>
                <a:chExt cx="175040" cy="2041126"/>
              </a:xfrm>
              <a:solidFill>
                <a:srgbClr val="44546A"/>
              </a:solidFill>
            </p:grpSpPr>
            <p:sp>
              <p:nvSpPr>
                <p:cNvPr id="168" name="Trapezoid 167">
                  <a:extLst>
                    <a:ext uri="{FF2B5EF4-FFF2-40B4-BE49-F238E27FC236}">
                      <a16:creationId xmlns:a16="http://schemas.microsoft.com/office/drawing/2014/main" id="{CEB35DF7-5140-489D-B65F-058E1CB6AA64}"/>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169" name="Trapezoid 168">
                  <a:extLst>
                    <a:ext uri="{FF2B5EF4-FFF2-40B4-BE49-F238E27FC236}">
                      <a16:creationId xmlns:a16="http://schemas.microsoft.com/office/drawing/2014/main" id="{03232FE1-BFDF-4D84-9609-A0657B0D773D}"/>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152" name="Group 151">
                <a:extLst>
                  <a:ext uri="{FF2B5EF4-FFF2-40B4-BE49-F238E27FC236}">
                    <a16:creationId xmlns:a16="http://schemas.microsoft.com/office/drawing/2014/main" id="{AC4AB46C-F3C5-4BE6-A2FC-9C800E1AB1DA}"/>
                  </a:ext>
                </a:extLst>
              </p:cNvPr>
              <p:cNvGrpSpPr/>
              <p:nvPr/>
            </p:nvGrpSpPr>
            <p:grpSpPr>
              <a:xfrm rot="5400000">
                <a:off x="1534076" y="2855912"/>
                <a:ext cx="175040" cy="2041126"/>
                <a:chOff x="8229799" y="2768458"/>
                <a:chExt cx="175040" cy="2041126"/>
              </a:xfrm>
              <a:solidFill>
                <a:srgbClr val="44546A"/>
              </a:solidFill>
            </p:grpSpPr>
            <p:sp>
              <p:nvSpPr>
                <p:cNvPr id="166" name="Trapezoid 165">
                  <a:extLst>
                    <a:ext uri="{FF2B5EF4-FFF2-40B4-BE49-F238E27FC236}">
                      <a16:creationId xmlns:a16="http://schemas.microsoft.com/office/drawing/2014/main" id="{4C62CAA7-CE3F-4396-9D52-C3AB5D30B561}"/>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167" name="Trapezoid 166">
                  <a:extLst>
                    <a:ext uri="{FF2B5EF4-FFF2-40B4-BE49-F238E27FC236}">
                      <a16:creationId xmlns:a16="http://schemas.microsoft.com/office/drawing/2014/main" id="{940F9983-4A7F-4007-99CB-D7D25C01A699}"/>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153" name="Group 152">
                <a:extLst>
                  <a:ext uri="{FF2B5EF4-FFF2-40B4-BE49-F238E27FC236}">
                    <a16:creationId xmlns:a16="http://schemas.microsoft.com/office/drawing/2014/main" id="{2369CDB7-AEFD-46A9-8725-F868617CC57B}"/>
                  </a:ext>
                </a:extLst>
              </p:cNvPr>
              <p:cNvGrpSpPr/>
              <p:nvPr/>
            </p:nvGrpSpPr>
            <p:grpSpPr>
              <a:xfrm rot="1800000">
                <a:off x="1534076" y="2855912"/>
                <a:ext cx="175040" cy="2041126"/>
                <a:chOff x="8229799" y="2768458"/>
                <a:chExt cx="175040" cy="2041126"/>
              </a:xfrm>
              <a:solidFill>
                <a:srgbClr val="44546A"/>
              </a:solidFill>
            </p:grpSpPr>
            <p:sp>
              <p:nvSpPr>
                <p:cNvPr id="164" name="Trapezoid 163">
                  <a:extLst>
                    <a:ext uri="{FF2B5EF4-FFF2-40B4-BE49-F238E27FC236}">
                      <a16:creationId xmlns:a16="http://schemas.microsoft.com/office/drawing/2014/main" id="{EF35FE69-13CC-4F51-860E-DE3E93956E05}"/>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165" name="Trapezoid 164">
                  <a:extLst>
                    <a:ext uri="{FF2B5EF4-FFF2-40B4-BE49-F238E27FC236}">
                      <a16:creationId xmlns:a16="http://schemas.microsoft.com/office/drawing/2014/main" id="{4BA1FC39-6DA1-4E95-A1D4-3AC6EAD48A0B}"/>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1DAE0238-5B8A-47DB-ACD6-6313207A0FE4}"/>
                  </a:ext>
                </a:extLst>
              </p:cNvPr>
              <p:cNvGrpSpPr/>
              <p:nvPr/>
            </p:nvGrpSpPr>
            <p:grpSpPr>
              <a:xfrm rot="3600000">
                <a:off x="1534076" y="2855912"/>
                <a:ext cx="175040" cy="2041126"/>
                <a:chOff x="8229799" y="2768458"/>
                <a:chExt cx="175040" cy="2041126"/>
              </a:xfrm>
              <a:solidFill>
                <a:srgbClr val="44546A"/>
              </a:solidFill>
            </p:grpSpPr>
            <p:sp>
              <p:nvSpPr>
                <p:cNvPr id="162" name="Trapezoid 161">
                  <a:extLst>
                    <a:ext uri="{FF2B5EF4-FFF2-40B4-BE49-F238E27FC236}">
                      <a16:creationId xmlns:a16="http://schemas.microsoft.com/office/drawing/2014/main" id="{EBB93D86-8792-48EE-8EF2-DB7AAAB891F8}"/>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163" name="Trapezoid 162">
                  <a:extLst>
                    <a:ext uri="{FF2B5EF4-FFF2-40B4-BE49-F238E27FC236}">
                      <a16:creationId xmlns:a16="http://schemas.microsoft.com/office/drawing/2014/main" id="{1D75AA99-273A-4B1A-95C6-00873BFB6167}"/>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155" name="Group 154">
                <a:extLst>
                  <a:ext uri="{FF2B5EF4-FFF2-40B4-BE49-F238E27FC236}">
                    <a16:creationId xmlns:a16="http://schemas.microsoft.com/office/drawing/2014/main" id="{FCA11A5E-61CE-48A1-88E9-CE1D874DD314}"/>
                  </a:ext>
                </a:extLst>
              </p:cNvPr>
              <p:cNvGrpSpPr/>
              <p:nvPr/>
            </p:nvGrpSpPr>
            <p:grpSpPr>
              <a:xfrm rot="7200000">
                <a:off x="1534076" y="2855912"/>
                <a:ext cx="175040" cy="2041126"/>
                <a:chOff x="8229799" y="2768458"/>
                <a:chExt cx="175040" cy="2041126"/>
              </a:xfrm>
              <a:solidFill>
                <a:srgbClr val="44546A"/>
              </a:solidFill>
            </p:grpSpPr>
            <p:sp>
              <p:nvSpPr>
                <p:cNvPr id="160" name="Trapezoid 159">
                  <a:extLst>
                    <a:ext uri="{FF2B5EF4-FFF2-40B4-BE49-F238E27FC236}">
                      <a16:creationId xmlns:a16="http://schemas.microsoft.com/office/drawing/2014/main" id="{25BA606D-CA36-4DC3-AB03-C02B6748B9EA}"/>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161" name="Trapezoid 160">
                  <a:extLst>
                    <a:ext uri="{FF2B5EF4-FFF2-40B4-BE49-F238E27FC236}">
                      <a16:creationId xmlns:a16="http://schemas.microsoft.com/office/drawing/2014/main" id="{03187AE5-12AD-4406-A712-A6850D93254E}"/>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156" name="Group 155">
                <a:extLst>
                  <a:ext uri="{FF2B5EF4-FFF2-40B4-BE49-F238E27FC236}">
                    <a16:creationId xmlns:a16="http://schemas.microsoft.com/office/drawing/2014/main" id="{CCF84458-22F3-411E-8FF3-8352E3ED7387}"/>
                  </a:ext>
                </a:extLst>
              </p:cNvPr>
              <p:cNvGrpSpPr/>
              <p:nvPr/>
            </p:nvGrpSpPr>
            <p:grpSpPr>
              <a:xfrm rot="9000000">
                <a:off x="1534076" y="2855912"/>
                <a:ext cx="175040" cy="2041126"/>
                <a:chOff x="8229799" y="2768458"/>
                <a:chExt cx="175040" cy="2041126"/>
              </a:xfrm>
              <a:solidFill>
                <a:srgbClr val="44546A"/>
              </a:solidFill>
            </p:grpSpPr>
            <p:sp>
              <p:nvSpPr>
                <p:cNvPr id="158" name="Trapezoid 157">
                  <a:extLst>
                    <a:ext uri="{FF2B5EF4-FFF2-40B4-BE49-F238E27FC236}">
                      <a16:creationId xmlns:a16="http://schemas.microsoft.com/office/drawing/2014/main" id="{AB02BE7A-EDD1-4A09-B78A-E8151B46F555}"/>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159" name="Trapezoid 158">
                  <a:extLst>
                    <a:ext uri="{FF2B5EF4-FFF2-40B4-BE49-F238E27FC236}">
                      <a16:creationId xmlns:a16="http://schemas.microsoft.com/office/drawing/2014/main" id="{4333E96D-F0CA-4DEB-8CA1-D46C90B25A5E}"/>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sp>
            <p:nvSpPr>
              <p:cNvPr id="157" name="Oval 156">
                <a:extLst>
                  <a:ext uri="{FF2B5EF4-FFF2-40B4-BE49-F238E27FC236}">
                    <a16:creationId xmlns:a16="http://schemas.microsoft.com/office/drawing/2014/main" id="{C14F247F-5F36-421F-A18E-4A63A182BBBA}"/>
                  </a:ext>
                </a:extLst>
              </p:cNvPr>
              <p:cNvSpPr>
                <a:spLocks noChangeAspect="1"/>
              </p:cNvSpPr>
              <p:nvPr/>
            </p:nvSpPr>
            <p:spPr>
              <a:xfrm>
                <a:off x="915182" y="3175845"/>
                <a:ext cx="1408186" cy="1408186"/>
              </a:xfrm>
              <a:prstGeom prst="ellipse">
                <a:avLst/>
              </a:prstGeom>
              <a:solidFill>
                <a:sysClr val="window" lastClr="FFFFFF"/>
              </a:solidFill>
              <a:ln w="76200" cap="flat" cmpd="sng" algn="ctr">
                <a:solidFill>
                  <a:srgbClr val="44546A">
                    <a:lumMod val="75000"/>
                    <a:lumOff val="2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8DD3A46C-6A0E-4B17-A506-E240F5E04C28}"/>
                </a:ext>
              </a:extLst>
            </p:cNvPr>
            <p:cNvSpPr/>
            <p:nvPr/>
          </p:nvSpPr>
          <p:spPr>
            <a:xfrm>
              <a:off x="724469" y="1319446"/>
              <a:ext cx="3804930" cy="1077218"/>
            </a:xfrm>
            <a:prstGeom prst="rect">
              <a:avLst/>
            </a:prstGeom>
          </p:spPr>
          <p:txBody>
            <a:bodyPr wrap="square">
              <a:spAutoFit/>
            </a:bodyPr>
            <a:lstStyle/>
            <a:p>
              <a:pPr algn="just"/>
              <a:r>
                <a:rPr lang="en-GB" sz="1600">
                  <a:latin typeface="EYInterstate Light" panose="02000506000000020004" pitchFamily="2" charset="0"/>
                  <a:ea typeface="Calibri" panose="020F0502020204030204" pitchFamily="34" charset="0"/>
                  <a:cs typeface="Times New Roman" panose="02020603050405020304" pitchFamily="18" charset="0"/>
                </a:rPr>
                <a:t>The gangmaster manages illegally all </a:t>
              </a:r>
              <a:r>
                <a:rPr lang="en-GB" sz="1600" b="1">
                  <a:latin typeface="EYInterstate Light" panose="02000506000000020004" pitchFamily="2" charset="0"/>
                  <a:ea typeface="Calibri" panose="020F0502020204030204" pitchFamily="34" charset="0"/>
                  <a:cs typeface="Times New Roman" panose="02020603050405020304" pitchFamily="18" charset="0"/>
                </a:rPr>
                <a:t>labour requirements</a:t>
              </a:r>
              <a:r>
                <a:rPr lang="en-GB" sz="1600">
                  <a:latin typeface="EYInterstate Light" panose="02000506000000020004" pitchFamily="2" charset="0"/>
                  <a:ea typeface="Calibri" panose="020F0502020204030204" pitchFamily="34" charset="0"/>
                  <a:cs typeface="Times New Roman" panose="02020603050405020304" pitchFamily="18" charset="0"/>
                </a:rPr>
                <a:t>, </a:t>
              </a:r>
              <a:r>
                <a:rPr lang="en-GB" sz="1600" b="1">
                  <a:latin typeface="EYInterstate Light" panose="02000506000000020004" pitchFamily="2" charset="0"/>
                  <a:ea typeface="Calibri" panose="020F0502020204030204" pitchFamily="34" charset="0"/>
                  <a:cs typeface="Times New Roman" panose="02020603050405020304" pitchFamily="18" charset="0"/>
                </a:rPr>
                <a:t>duties</a:t>
              </a:r>
              <a:r>
                <a:rPr lang="en-GB" sz="1600">
                  <a:latin typeface="EYInterstate Light" panose="02000506000000020004" pitchFamily="2" charset="0"/>
                  <a:ea typeface="Calibri" panose="020F0502020204030204" pitchFamily="34" charset="0"/>
                  <a:cs typeface="Times New Roman" panose="02020603050405020304" pitchFamily="18" charset="0"/>
                </a:rPr>
                <a:t>, </a:t>
              </a:r>
              <a:r>
                <a:rPr lang="en-GB" sz="1600" b="1">
                  <a:latin typeface="EYInterstate Light" panose="02000506000000020004" pitchFamily="2" charset="0"/>
                  <a:ea typeface="Calibri" panose="020F0502020204030204" pitchFamily="34" charset="0"/>
                  <a:cs typeface="Times New Roman" panose="02020603050405020304" pitchFamily="18" charset="0"/>
                </a:rPr>
                <a:t>salaries</a:t>
              </a:r>
              <a:r>
                <a:rPr lang="en-GB" sz="1600">
                  <a:latin typeface="EYInterstate Light" panose="02000506000000020004" pitchFamily="2" charset="0"/>
                  <a:ea typeface="Calibri" panose="020F0502020204030204" pitchFamily="34" charset="0"/>
                  <a:cs typeface="Times New Roman" panose="02020603050405020304" pitchFamily="18" charset="0"/>
                </a:rPr>
                <a:t> and </a:t>
              </a:r>
              <a:r>
                <a:rPr lang="en-GB" sz="1600" b="1">
                  <a:latin typeface="EYInterstate Light" panose="02000506000000020004" pitchFamily="2" charset="0"/>
                  <a:ea typeface="Calibri" panose="020F0502020204030204" pitchFamily="34" charset="0"/>
                  <a:cs typeface="Times New Roman" panose="02020603050405020304" pitchFamily="18" charset="0"/>
                </a:rPr>
                <a:t>transportation</a:t>
              </a:r>
              <a:r>
                <a:rPr lang="en-GB" sz="1600">
                  <a:latin typeface="EYInterstate Light" panose="02000506000000020004" pitchFamily="2" charset="0"/>
                  <a:ea typeface="Calibri" panose="020F0502020204030204" pitchFamily="34" charset="0"/>
                  <a:cs typeface="Times New Roman" panose="02020603050405020304" pitchFamily="18" charset="0"/>
                </a:rPr>
                <a:t> of workers to workplaces.	</a:t>
              </a:r>
              <a:endParaRPr lang="en-GB" sz="2400">
                <a:latin typeface="EYInterstate Light" panose="02000506000000020004" pitchFamily="2" charset="0"/>
              </a:endParaRPr>
            </a:p>
          </p:txBody>
        </p:sp>
        <p:grpSp>
          <p:nvGrpSpPr>
            <p:cNvPr id="276" name="Group 275">
              <a:extLst>
                <a:ext uri="{FF2B5EF4-FFF2-40B4-BE49-F238E27FC236}">
                  <a16:creationId xmlns:a16="http://schemas.microsoft.com/office/drawing/2014/main" id="{31F2D8C0-9501-4B05-873B-7646BC816F75}"/>
                </a:ext>
              </a:extLst>
            </p:cNvPr>
            <p:cNvGrpSpPr>
              <a:grpSpLocks noChangeAspect="1"/>
            </p:cNvGrpSpPr>
            <p:nvPr/>
          </p:nvGrpSpPr>
          <p:grpSpPr>
            <a:xfrm>
              <a:off x="4577841" y="4181951"/>
              <a:ext cx="1789491" cy="1805339"/>
              <a:chOff x="601033" y="2855912"/>
              <a:chExt cx="2041126" cy="2041126"/>
            </a:xfrm>
            <a:effectLst>
              <a:outerShdw blurRad="50800" dist="38100" dir="2700000" sx="102000" sy="102000" algn="tl" rotWithShape="0">
                <a:prstClr val="black">
                  <a:alpha val="40000"/>
                </a:prstClr>
              </a:outerShdw>
            </a:effectLst>
          </p:grpSpPr>
          <p:sp>
            <p:nvSpPr>
              <p:cNvPr id="277" name="Circle: Hollow 151">
                <a:extLst>
                  <a:ext uri="{FF2B5EF4-FFF2-40B4-BE49-F238E27FC236}">
                    <a16:creationId xmlns:a16="http://schemas.microsoft.com/office/drawing/2014/main" id="{D75B08CC-EC27-46C9-AD03-6548494AC937}"/>
                  </a:ext>
                </a:extLst>
              </p:cNvPr>
              <p:cNvSpPr>
                <a:spLocks noChangeAspect="1"/>
              </p:cNvSpPr>
              <p:nvPr/>
            </p:nvSpPr>
            <p:spPr>
              <a:xfrm>
                <a:off x="763241" y="3018120"/>
                <a:ext cx="1716710" cy="1716710"/>
              </a:xfrm>
              <a:prstGeom prst="donut">
                <a:avLst>
                  <a:gd name="adj" fmla="val 7139"/>
                </a:avLst>
              </a:prstGeom>
              <a:solidFill>
                <a:srgbClr val="44546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nvGrpSpPr>
              <p:cNvPr id="278" name="Group 277">
                <a:extLst>
                  <a:ext uri="{FF2B5EF4-FFF2-40B4-BE49-F238E27FC236}">
                    <a16:creationId xmlns:a16="http://schemas.microsoft.com/office/drawing/2014/main" id="{DCAA9F16-291A-4907-BA63-9CE28AC5A3D4}"/>
                  </a:ext>
                </a:extLst>
              </p:cNvPr>
              <p:cNvGrpSpPr/>
              <p:nvPr/>
            </p:nvGrpSpPr>
            <p:grpSpPr>
              <a:xfrm>
                <a:off x="1534076" y="2855912"/>
                <a:ext cx="175040" cy="2041126"/>
                <a:chOff x="8229799" y="2768458"/>
                <a:chExt cx="175040" cy="2041126"/>
              </a:xfrm>
              <a:solidFill>
                <a:srgbClr val="44546A"/>
              </a:solidFill>
            </p:grpSpPr>
            <p:sp>
              <p:nvSpPr>
                <p:cNvPr id="295" name="Trapezoid 294">
                  <a:extLst>
                    <a:ext uri="{FF2B5EF4-FFF2-40B4-BE49-F238E27FC236}">
                      <a16:creationId xmlns:a16="http://schemas.microsoft.com/office/drawing/2014/main" id="{F8AB461E-FECF-4BEC-9CD5-6FD34732EB05}"/>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96" name="Trapezoid 295">
                  <a:extLst>
                    <a:ext uri="{FF2B5EF4-FFF2-40B4-BE49-F238E27FC236}">
                      <a16:creationId xmlns:a16="http://schemas.microsoft.com/office/drawing/2014/main" id="{23FC9953-BF0E-4113-9817-F060338548E2}"/>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79" name="Group 278">
                <a:extLst>
                  <a:ext uri="{FF2B5EF4-FFF2-40B4-BE49-F238E27FC236}">
                    <a16:creationId xmlns:a16="http://schemas.microsoft.com/office/drawing/2014/main" id="{B6CB4B7C-8605-4153-9A9E-49BB11B78C88}"/>
                  </a:ext>
                </a:extLst>
              </p:cNvPr>
              <p:cNvGrpSpPr/>
              <p:nvPr/>
            </p:nvGrpSpPr>
            <p:grpSpPr>
              <a:xfrm rot="5400000">
                <a:off x="1534076" y="2855912"/>
                <a:ext cx="175040" cy="2041126"/>
                <a:chOff x="8229799" y="2768458"/>
                <a:chExt cx="175040" cy="2041126"/>
              </a:xfrm>
              <a:solidFill>
                <a:srgbClr val="44546A"/>
              </a:solidFill>
            </p:grpSpPr>
            <p:sp>
              <p:nvSpPr>
                <p:cNvPr id="293" name="Trapezoid 292">
                  <a:extLst>
                    <a:ext uri="{FF2B5EF4-FFF2-40B4-BE49-F238E27FC236}">
                      <a16:creationId xmlns:a16="http://schemas.microsoft.com/office/drawing/2014/main" id="{18DE63F5-C9ED-4B23-A366-395FDD56042E}"/>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94" name="Trapezoid 293">
                  <a:extLst>
                    <a:ext uri="{FF2B5EF4-FFF2-40B4-BE49-F238E27FC236}">
                      <a16:creationId xmlns:a16="http://schemas.microsoft.com/office/drawing/2014/main" id="{7C9A0C8A-1F22-46D0-A863-D4B407EA05B0}"/>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80" name="Group 279">
                <a:extLst>
                  <a:ext uri="{FF2B5EF4-FFF2-40B4-BE49-F238E27FC236}">
                    <a16:creationId xmlns:a16="http://schemas.microsoft.com/office/drawing/2014/main" id="{A5F6C47D-9AE8-4D2C-8B8A-2DEC9F15023C}"/>
                  </a:ext>
                </a:extLst>
              </p:cNvPr>
              <p:cNvGrpSpPr/>
              <p:nvPr/>
            </p:nvGrpSpPr>
            <p:grpSpPr>
              <a:xfrm rot="1800000">
                <a:off x="1534076" y="2855912"/>
                <a:ext cx="175040" cy="2041126"/>
                <a:chOff x="8229799" y="2768458"/>
                <a:chExt cx="175040" cy="2041126"/>
              </a:xfrm>
              <a:solidFill>
                <a:srgbClr val="44546A"/>
              </a:solidFill>
            </p:grpSpPr>
            <p:sp>
              <p:nvSpPr>
                <p:cNvPr id="291" name="Trapezoid 290">
                  <a:extLst>
                    <a:ext uri="{FF2B5EF4-FFF2-40B4-BE49-F238E27FC236}">
                      <a16:creationId xmlns:a16="http://schemas.microsoft.com/office/drawing/2014/main" id="{E5EB32D7-9334-4740-9274-773023EDFEAC}"/>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92" name="Trapezoid 291">
                  <a:extLst>
                    <a:ext uri="{FF2B5EF4-FFF2-40B4-BE49-F238E27FC236}">
                      <a16:creationId xmlns:a16="http://schemas.microsoft.com/office/drawing/2014/main" id="{41098419-DF34-4CB1-A108-51BC51656F57}"/>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81" name="Group 280">
                <a:extLst>
                  <a:ext uri="{FF2B5EF4-FFF2-40B4-BE49-F238E27FC236}">
                    <a16:creationId xmlns:a16="http://schemas.microsoft.com/office/drawing/2014/main" id="{9742FD0E-3382-4C21-98D3-7C149B984470}"/>
                  </a:ext>
                </a:extLst>
              </p:cNvPr>
              <p:cNvGrpSpPr/>
              <p:nvPr/>
            </p:nvGrpSpPr>
            <p:grpSpPr>
              <a:xfrm rot="3600000">
                <a:off x="1534076" y="2855912"/>
                <a:ext cx="175040" cy="2041126"/>
                <a:chOff x="8229799" y="2768458"/>
                <a:chExt cx="175040" cy="2041126"/>
              </a:xfrm>
              <a:solidFill>
                <a:srgbClr val="44546A"/>
              </a:solidFill>
            </p:grpSpPr>
            <p:sp>
              <p:nvSpPr>
                <p:cNvPr id="289" name="Trapezoid 288">
                  <a:extLst>
                    <a:ext uri="{FF2B5EF4-FFF2-40B4-BE49-F238E27FC236}">
                      <a16:creationId xmlns:a16="http://schemas.microsoft.com/office/drawing/2014/main" id="{D28322B5-23BC-4EE0-9CE9-E4492FA17ED7}"/>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90" name="Trapezoid 289">
                  <a:extLst>
                    <a:ext uri="{FF2B5EF4-FFF2-40B4-BE49-F238E27FC236}">
                      <a16:creationId xmlns:a16="http://schemas.microsoft.com/office/drawing/2014/main" id="{EDD9342B-070E-4F08-9BCD-60ABFDD42E9C}"/>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82" name="Group 281">
                <a:extLst>
                  <a:ext uri="{FF2B5EF4-FFF2-40B4-BE49-F238E27FC236}">
                    <a16:creationId xmlns:a16="http://schemas.microsoft.com/office/drawing/2014/main" id="{EF67E1EC-86E6-4756-AC68-322B5162D139}"/>
                  </a:ext>
                </a:extLst>
              </p:cNvPr>
              <p:cNvGrpSpPr/>
              <p:nvPr/>
            </p:nvGrpSpPr>
            <p:grpSpPr>
              <a:xfrm rot="7200000">
                <a:off x="1534076" y="2855912"/>
                <a:ext cx="175040" cy="2041126"/>
                <a:chOff x="8229799" y="2768458"/>
                <a:chExt cx="175040" cy="2041126"/>
              </a:xfrm>
              <a:solidFill>
                <a:srgbClr val="44546A"/>
              </a:solidFill>
            </p:grpSpPr>
            <p:sp>
              <p:nvSpPr>
                <p:cNvPr id="287" name="Trapezoid 286">
                  <a:extLst>
                    <a:ext uri="{FF2B5EF4-FFF2-40B4-BE49-F238E27FC236}">
                      <a16:creationId xmlns:a16="http://schemas.microsoft.com/office/drawing/2014/main" id="{486C6505-57CA-47E9-93B5-E25551C7F56A}"/>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88" name="Trapezoid 287">
                  <a:extLst>
                    <a:ext uri="{FF2B5EF4-FFF2-40B4-BE49-F238E27FC236}">
                      <a16:creationId xmlns:a16="http://schemas.microsoft.com/office/drawing/2014/main" id="{E0A79F29-4767-4DFA-AC46-6D6E89B3F7E3}"/>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83" name="Group 282">
                <a:extLst>
                  <a:ext uri="{FF2B5EF4-FFF2-40B4-BE49-F238E27FC236}">
                    <a16:creationId xmlns:a16="http://schemas.microsoft.com/office/drawing/2014/main" id="{DA4B9BF1-DC48-4EA8-AD35-418C1B67B9EF}"/>
                  </a:ext>
                </a:extLst>
              </p:cNvPr>
              <p:cNvGrpSpPr/>
              <p:nvPr/>
            </p:nvGrpSpPr>
            <p:grpSpPr>
              <a:xfrm rot="9000000">
                <a:off x="1534076" y="2855912"/>
                <a:ext cx="175040" cy="2041126"/>
                <a:chOff x="8229799" y="2768458"/>
                <a:chExt cx="175040" cy="2041126"/>
              </a:xfrm>
              <a:solidFill>
                <a:srgbClr val="44546A"/>
              </a:solidFill>
            </p:grpSpPr>
            <p:sp>
              <p:nvSpPr>
                <p:cNvPr id="285" name="Trapezoid 284">
                  <a:extLst>
                    <a:ext uri="{FF2B5EF4-FFF2-40B4-BE49-F238E27FC236}">
                      <a16:creationId xmlns:a16="http://schemas.microsoft.com/office/drawing/2014/main" id="{1E668E60-63CA-4109-AD9A-DD6371B7AD13}"/>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86" name="Trapezoid 285">
                  <a:extLst>
                    <a:ext uri="{FF2B5EF4-FFF2-40B4-BE49-F238E27FC236}">
                      <a16:creationId xmlns:a16="http://schemas.microsoft.com/office/drawing/2014/main" id="{53E596E2-558B-4306-8534-6A5129D92779}"/>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sp>
            <p:nvSpPr>
              <p:cNvPr id="284" name="Oval 283">
                <a:extLst>
                  <a:ext uri="{FF2B5EF4-FFF2-40B4-BE49-F238E27FC236}">
                    <a16:creationId xmlns:a16="http://schemas.microsoft.com/office/drawing/2014/main" id="{B773DBC1-CE42-4066-A28E-A3A580D50B0A}"/>
                  </a:ext>
                </a:extLst>
              </p:cNvPr>
              <p:cNvSpPr>
                <a:spLocks noChangeAspect="1"/>
              </p:cNvSpPr>
              <p:nvPr/>
            </p:nvSpPr>
            <p:spPr>
              <a:xfrm>
                <a:off x="915182" y="3175845"/>
                <a:ext cx="1408186" cy="1408186"/>
              </a:xfrm>
              <a:prstGeom prst="ellipse">
                <a:avLst/>
              </a:prstGeom>
              <a:solidFill>
                <a:sysClr val="window" lastClr="FFFFFF"/>
              </a:solidFill>
              <a:ln w="76200" cap="flat" cmpd="sng" algn="ctr">
                <a:solidFill>
                  <a:srgbClr val="44546A">
                    <a:lumMod val="75000"/>
                    <a:lumOff val="2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sp>
          <p:nvSpPr>
            <p:cNvPr id="343" name="Rectangle 342">
              <a:extLst>
                <a:ext uri="{FF2B5EF4-FFF2-40B4-BE49-F238E27FC236}">
                  <a16:creationId xmlns:a16="http://schemas.microsoft.com/office/drawing/2014/main" id="{8250D510-6916-4F11-8DE7-3CC7BCD0AB5B}"/>
                </a:ext>
              </a:extLst>
            </p:cNvPr>
            <p:cNvSpPr/>
            <p:nvPr/>
          </p:nvSpPr>
          <p:spPr>
            <a:xfrm>
              <a:off x="753579" y="4626435"/>
              <a:ext cx="3792833" cy="830997"/>
            </a:xfrm>
            <a:prstGeom prst="rect">
              <a:avLst/>
            </a:prstGeom>
          </p:spPr>
          <p:txBody>
            <a:bodyPr wrap="square">
              <a:spAutoFit/>
            </a:bodyPr>
            <a:lstStyle/>
            <a:p>
              <a:pPr algn="just"/>
              <a:r>
                <a:rPr lang="en-GB" sz="1600">
                  <a:latin typeface="EYInterstate Light" panose="02000506000000020004" pitchFamily="2" charset="0"/>
                  <a:ea typeface="Calibri" panose="020F0502020204030204" pitchFamily="34" charset="0"/>
                  <a:cs typeface="Times New Roman" panose="02020603050405020304" pitchFamily="18" charset="0"/>
                </a:rPr>
                <a:t>The gangmaster is part of a structured </a:t>
              </a:r>
              <a:r>
                <a:rPr lang="en-GB" sz="1600" b="1">
                  <a:latin typeface="EYInterstate Light" panose="02000506000000020004" pitchFamily="2" charset="0"/>
                  <a:ea typeface="Calibri" panose="020F0502020204030204" pitchFamily="34" charset="0"/>
                  <a:cs typeface="Times New Roman" panose="02020603050405020304" pitchFamily="18" charset="0"/>
                </a:rPr>
                <a:t>criminal organisation </a:t>
              </a:r>
              <a:r>
                <a:rPr lang="en-GB" sz="1600">
                  <a:latin typeface="EYInterstate Light" panose="02000506000000020004" pitchFamily="2" charset="0"/>
                  <a:ea typeface="Calibri" panose="020F0502020204030204" pitchFamily="34" charset="0"/>
                  <a:cs typeface="Times New Roman" panose="02020603050405020304" pitchFamily="18" charset="0"/>
                </a:rPr>
                <a:t>with a strict division of roles and responsibilities.</a:t>
              </a:r>
              <a:endParaRPr lang="en-GB" sz="2400">
                <a:latin typeface="EYInterstate Light" panose="02000506000000020004" pitchFamily="2" charset="0"/>
              </a:endParaRPr>
            </a:p>
          </p:txBody>
        </p:sp>
        <p:sp>
          <p:nvSpPr>
            <p:cNvPr id="359" name="Rectangle 358">
              <a:extLst>
                <a:ext uri="{FF2B5EF4-FFF2-40B4-BE49-F238E27FC236}">
                  <a16:creationId xmlns:a16="http://schemas.microsoft.com/office/drawing/2014/main" id="{D0B2DFD8-8CFC-49AF-B48D-BE311753216C}"/>
                </a:ext>
              </a:extLst>
            </p:cNvPr>
            <p:cNvSpPr/>
            <p:nvPr/>
          </p:nvSpPr>
          <p:spPr>
            <a:xfrm>
              <a:off x="6898704" y="3126905"/>
              <a:ext cx="4634182" cy="830997"/>
            </a:xfrm>
            <a:prstGeom prst="rect">
              <a:avLst/>
            </a:prstGeom>
          </p:spPr>
          <p:txBody>
            <a:bodyPr wrap="square">
              <a:spAutoFit/>
            </a:bodyPr>
            <a:lstStyle/>
            <a:p>
              <a:pPr algn="just"/>
              <a:r>
                <a:rPr lang="lv-LV" sz="1600">
                  <a:latin typeface="EYInterstate Light" panose="02000506000000020004" pitchFamily="2" charset="0"/>
                  <a:cs typeface="Times New Roman" panose="02020603050405020304" pitchFamily="18" charset="0"/>
                </a:rPr>
                <a:t>The result is the </a:t>
              </a:r>
              <a:r>
                <a:rPr lang="lv-LV" sz="1600" b="1">
                  <a:latin typeface="EYInterstate Light" panose="02000506000000020004" pitchFamily="2" charset="0"/>
                  <a:cs typeface="Times New Roman" panose="02020603050405020304" pitchFamily="18" charset="0"/>
                </a:rPr>
                <a:t>systematic violation of the most basic human, social and economic rights</a:t>
              </a:r>
              <a:r>
                <a:rPr lang="it-IT" sz="1600" b="1">
                  <a:latin typeface="EYInterstate Light" panose="02000506000000020004" pitchFamily="2" charset="0"/>
                  <a:cs typeface="Times New Roman" panose="02020603050405020304" pitchFamily="18" charset="0"/>
                </a:rPr>
                <a:t>. </a:t>
              </a:r>
              <a:r>
                <a:rPr lang="en-US" sz="1600">
                  <a:latin typeface="EYInterstate Light" panose="02000506000000020004" pitchFamily="2" charset="0"/>
                  <a:cs typeface="Times New Roman" panose="02020603050405020304" pitchFamily="18" charset="0"/>
                </a:rPr>
                <a:t>It is not uncommon the use of physical violence</a:t>
              </a:r>
              <a:r>
                <a:rPr lang="lv-LV" sz="1600">
                  <a:latin typeface="EYInterstate Light" panose="02000506000000020004" pitchFamily="2" charset="0"/>
                  <a:cs typeface="Times New Roman" panose="02020603050405020304" pitchFamily="18" charset="0"/>
                </a:rPr>
                <a:t>.</a:t>
              </a:r>
              <a:endParaRPr lang="it-IT" sz="1600">
                <a:latin typeface="EYInterstate Light" panose="02000506000000020004" pitchFamily="2" charset="0"/>
                <a:cs typeface="Times New Roman" panose="02020603050405020304" pitchFamily="18" charset="0"/>
              </a:endParaRPr>
            </a:p>
          </p:txBody>
        </p:sp>
        <p:sp>
          <p:nvSpPr>
            <p:cNvPr id="341" name="Rectangle 340">
              <a:extLst>
                <a:ext uri="{FF2B5EF4-FFF2-40B4-BE49-F238E27FC236}">
                  <a16:creationId xmlns:a16="http://schemas.microsoft.com/office/drawing/2014/main" id="{371472E4-7AF0-495F-BEBC-0677D64A2342}"/>
                </a:ext>
              </a:extLst>
            </p:cNvPr>
            <p:cNvSpPr/>
            <p:nvPr/>
          </p:nvSpPr>
          <p:spPr>
            <a:xfrm>
              <a:off x="753579" y="2897361"/>
              <a:ext cx="3775820" cy="1077218"/>
            </a:xfrm>
            <a:prstGeom prst="rect">
              <a:avLst/>
            </a:prstGeom>
          </p:spPr>
          <p:txBody>
            <a:bodyPr wrap="square">
              <a:spAutoFit/>
            </a:bodyPr>
            <a:lstStyle/>
            <a:p>
              <a:pPr lvl="0">
                <a:defRPr/>
              </a:pPr>
              <a:r>
                <a:rPr lang="en-GB" sz="1600">
                  <a:latin typeface="EYInterstate Light" panose="02000506000000020004" pitchFamily="2" charset="0"/>
                  <a:cs typeface="Times New Roman" panose="02020603050405020304" pitchFamily="18" charset="0"/>
                </a:rPr>
                <a:t>Workers are employed for </a:t>
              </a:r>
              <a:r>
                <a:rPr lang="en-GB" sz="1600" b="1">
                  <a:latin typeface="EYInterstate Light" panose="02000506000000020004" pitchFamily="2" charset="0"/>
                  <a:cs typeface="Times New Roman" panose="02020603050405020304" pitchFamily="18" charset="0"/>
                </a:rPr>
                <a:t>8-12 hours per day with no protection or rights</a:t>
              </a:r>
              <a:r>
                <a:rPr lang="en-GB" sz="1600">
                  <a:latin typeface="EYInterstate Light" panose="02000506000000020004" pitchFamily="2" charset="0"/>
                  <a:cs typeface="Times New Roman" panose="02020603050405020304" pitchFamily="18" charset="0"/>
                </a:rPr>
                <a:t>. They pay for transportation and all basic needs to gangmasters.</a:t>
              </a:r>
            </a:p>
          </p:txBody>
        </p:sp>
        <p:pic>
          <p:nvPicPr>
            <p:cNvPr id="349" name="Picture 348">
              <a:extLst>
                <a:ext uri="{FF2B5EF4-FFF2-40B4-BE49-F238E27FC236}">
                  <a16:creationId xmlns:a16="http://schemas.microsoft.com/office/drawing/2014/main" id="{EE654050-9A9A-4444-83D8-F3BBD358B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139" y="4720038"/>
              <a:ext cx="749339" cy="774740"/>
            </a:xfrm>
            <a:prstGeom prst="rect">
              <a:avLst/>
            </a:prstGeom>
          </p:spPr>
        </p:pic>
        <p:sp>
          <p:nvSpPr>
            <p:cNvPr id="361" name="Rounded Rectangle 5">
              <a:extLst>
                <a:ext uri="{FF2B5EF4-FFF2-40B4-BE49-F238E27FC236}">
                  <a16:creationId xmlns:a16="http://schemas.microsoft.com/office/drawing/2014/main" id="{BE5DB8A0-958A-45B8-A2B4-5C28C2F2FE32}"/>
                </a:ext>
              </a:extLst>
            </p:cNvPr>
            <p:cNvSpPr>
              <a:spLocks/>
            </p:cNvSpPr>
            <p:nvPr/>
          </p:nvSpPr>
          <p:spPr>
            <a:xfrm>
              <a:off x="558091" y="2801936"/>
              <a:ext cx="4629500" cy="1305093"/>
            </a:xfrm>
            <a:prstGeom prst="roundRect">
              <a:avLst>
                <a:gd name="adj" fmla="val 13052"/>
              </a:avLst>
            </a:prstGeom>
            <a:noFill/>
            <a:ln w="19050" cap="flat" cmpd="sng" algn="ctr">
              <a:solidFill>
                <a:sysClr val="window" lastClr="FFFFFF">
                  <a:lumMod val="65000"/>
                </a:sysClr>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36000" tIns="36000" rIns="100800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nvGrpSpPr>
            <p:cNvPr id="362" name="Group 361">
              <a:extLst>
                <a:ext uri="{FF2B5EF4-FFF2-40B4-BE49-F238E27FC236}">
                  <a16:creationId xmlns:a16="http://schemas.microsoft.com/office/drawing/2014/main" id="{A260DC03-E658-4046-B11E-105B92746BB7}"/>
                </a:ext>
              </a:extLst>
            </p:cNvPr>
            <p:cNvGrpSpPr/>
            <p:nvPr/>
          </p:nvGrpSpPr>
          <p:grpSpPr>
            <a:xfrm>
              <a:off x="4369577" y="1391170"/>
              <a:ext cx="1789491" cy="2954989"/>
              <a:chOff x="5742557" y="1089646"/>
              <a:chExt cx="1789491" cy="2954989"/>
            </a:xfrm>
          </p:grpSpPr>
          <p:sp>
            <p:nvSpPr>
              <p:cNvPr id="256" name="Circle: Hollow 151">
                <a:extLst>
                  <a:ext uri="{FF2B5EF4-FFF2-40B4-BE49-F238E27FC236}">
                    <a16:creationId xmlns:a16="http://schemas.microsoft.com/office/drawing/2014/main" id="{0FB832D6-0661-4E50-8FF5-5C3235A14D19}"/>
                  </a:ext>
                </a:extLst>
              </p:cNvPr>
              <p:cNvSpPr>
                <a:spLocks noChangeAspect="1"/>
              </p:cNvSpPr>
              <p:nvPr/>
            </p:nvSpPr>
            <p:spPr>
              <a:xfrm>
                <a:off x="5884768" y="2382766"/>
                <a:ext cx="1505069" cy="1518399"/>
              </a:xfrm>
              <a:prstGeom prst="donut">
                <a:avLst>
                  <a:gd name="adj" fmla="val 7139"/>
                </a:avLst>
              </a:prstGeom>
              <a:solidFill>
                <a:srgbClr val="44546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nvGrpSpPr>
              <p:cNvPr id="257" name="Group 256">
                <a:extLst>
                  <a:ext uri="{FF2B5EF4-FFF2-40B4-BE49-F238E27FC236}">
                    <a16:creationId xmlns:a16="http://schemas.microsoft.com/office/drawing/2014/main" id="{6CFD446A-6ABB-4AF9-82C7-5B36FEA241E7}"/>
                  </a:ext>
                </a:extLst>
              </p:cNvPr>
              <p:cNvGrpSpPr/>
              <p:nvPr/>
            </p:nvGrpSpPr>
            <p:grpSpPr>
              <a:xfrm>
                <a:off x="6560572" y="2239296"/>
                <a:ext cx="153461" cy="1805339"/>
                <a:chOff x="8229799" y="2768458"/>
                <a:chExt cx="175040" cy="2041126"/>
              </a:xfrm>
              <a:solidFill>
                <a:srgbClr val="44546A"/>
              </a:solidFill>
            </p:grpSpPr>
            <p:sp>
              <p:nvSpPr>
                <p:cNvPr id="274" name="Trapezoid 273">
                  <a:extLst>
                    <a:ext uri="{FF2B5EF4-FFF2-40B4-BE49-F238E27FC236}">
                      <a16:creationId xmlns:a16="http://schemas.microsoft.com/office/drawing/2014/main" id="{DD7FED43-C2EE-45E7-A1F1-224A2749CADC}"/>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75" name="Trapezoid 274">
                  <a:extLst>
                    <a:ext uri="{FF2B5EF4-FFF2-40B4-BE49-F238E27FC236}">
                      <a16:creationId xmlns:a16="http://schemas.microsoft.com/office/drawing/2014/main" id="{DDD73425-0260-4AEA-8B5B-63893602CC11}"/>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58" name="Group 257">
                <a:extLst>
                  <a:ext uri="{FF2B5EF4-FFF2-40B4-BE49-F238E27FC236}">
                    <a16:creationId xmlns:a16="http://schemas.microsoft.com/office/drawing/2014/main" id="{23B12677-8ECE-4001-955B-BA1C1942E541}"/>
                  </a:ext>
                </a:extLst>
              </p:cNvPr>
              <p:cNvGrpSpPr/>
              <p:nvPr/>
            </p:nvGrpSpPr>
            <p:grpSpPr>
              <a:xfrm rot="5400000">
                <a:off x="6559893" y="2247220"/>
                <a:ext cx="154820" cy="1789491"/>
                <a:chOff x="8229799" y="2768458"/>
                <a:chExt cx="175040" cy="2041126"/>
              </a:xfrm>
              <a:solidFill>
                <a:srgbClr val="44546A"/>
              </a:solidFill>
            </p:grpSpPr>
            <p:sp>
              <p:nvSpPr>
                <p:cNvPr id="272" name="Trapezoid 271">
                  <a:extLst>
                    <a:ext uri="{FF2B5EF4-FFF2-40B4-BE49-F238E27FC236}">
                      <a16:creationId xmlns:a16="http://schemas.microsoft.com/office/drawing/2014/main" id="{381F5EF5-D568-4262-BFC9-34BB80DF03D1}"/>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73" name="Trapezoid 272">
                  <a:extLst>
                    <a:ext uri="{FF2B5EF4-FFF2-40B4-BE49-F238E27FC236}">
                      <a16:creationId xmlns:a16="http://schemas.microsoft.com/office/drawing/2014/main" id="{34CF341D-52F9-4B28-9959-C82E55AAAC00}"/>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59" name="Group 258">
                <a:extLst>
                  <a:ext uri="{FF2B5EF4-FFF2-40B4-BE49-F238E27FC236}">
                    <a16:creationId xmlns:a16="http://schemas.microsoft.com/office/drawing/2014/main" id="{1B35F578-321C-4A12-BD76-5E373B7C27E3}"/>
                  </a:ext>
                </a:extLst>
              </p:cNvPr>
              <p:cNvGrpSpPr/>
              <p:nvPr/>
            </p:nvGrpSpPr>
            <p:grpSpPr>
              <a:xfrm rot="1800000">
                <a:off x="6560572" y="2239296"/>
                <a:ext cx="153461" cy="1805339"/>
                <a:chOff x="8229799" y="2768458"/>
                <a:chExt cx="175040" cy="2041126"/>
              </a:xfrm>
              <a:solidFill>
                <a:srgbClr val="44546A"/>
              </a:solidFill>
            </p:grpSpPr>
            <p:sp>
              <p:nvSpPr>
                <p:cNvPr id="270" name="Trapezoid 269">
                  <a:extLst>
                    <a:ext uri="{FF2B5EF4-FFF2-40B4-BE49-F238E27FC236}">
                      <a16:creationId xmlns:a16="http://schemas.microsoft.com/office/drawing/2014/main" id="{46E75635-8EC2-4EB2-A7B3-178181962CDA}"/>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71" name="Trapezoid 270">
                  <a:extLst>
                    <a:ext uri="{FF2B5EF4-FFF2-40B4-BE49-F238E27FC236}">
                      <a16:creationId xmlns:a16="http://schemas.microsoft.com/office/drawing/2014/main" id="{5A888510-6AFF-4CCA-B7F6-3D628740CE58}"/>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60" name="Group 259">
                <a:extLst>
                  <a:ext uri="{FF2B5EF4-FFF2-40B4-BE49-F238E27FC236}">
                    <a16:creationId xmlns:a16="http://schemas.microsoft.com/office/drawing/2014/main" id="{F5A741BE-F0A2-4837-AFE0-506A8763691A}"/>
                  </a:ext>
                </a:extLst>
              </p:cNvPr>
              <p:cNvGrpSpPr/>
              <p:nvPr/>
            </p:nvGrpSpPr>
            <p:grpSpPr>
              <a:xfrm rot="3600000">
                <a:off x="6559893" y="2247220"/>
                <a:ext cx="154820" cy="1789491"/>
                <a:chOff x="8229799" y="2768458"/>
                <a:chExt cx="175040" cy="2041126"/>
              </a:xfrm>
              <a:solidFill>
                <a:srgbClr val="44546A"/>
              </a:solidFill>
            </p:grpSpPr>
            <p:sp>
              <p:nvSpPr>
                <p:cNvPr id="268" name="Trapezoid 267">
                  <a:extLst>
                    <a:ext uri="{FF2B5EF4-FFF2-40B4-BE49-F238E27FC236}">
                      <a16:creationId xmlns:a16="http://schemas.microsoft.com/office/drawing/2014/main" id="{DFCD9AAB-7019-4135-A877-16456C606305}"/>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69" name="Trapezoid 268">
                  <a:extLst>
                    <a:ext uri="{FF2B5EF4-FFF2-40B4-BE49-F238E27FC236}">
                      <a16:creationId xmlns:a16="http://schemas.microsoft.com/office/drawing/2014/main" id="{2587E91E-B890-4E56-9DC5-FA74622A1F6C}"/>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61" name="Group 260">
                <a:extLst>
                  <a:ext uri="{FF2B5EF4-FFF2-40B4-BE49-F238E27FC236}">
                    <a16:creationId xmlns:a16="http://schemas.microsoft.com/office/drawing/2014/main" id="{3BEACE11-14E4-404A-A312-CFC81D88183B}"/>
                  </a:ext>
                </a:extLst>
              </p:cNvPr>
              <p:cNvGrpSpPr/>
              <p:nvPr/>
            </p:nvGrpSpPr>
            <p:grpSpPr>
              <a:xfrm rot="7200000">
                <a:off x="6559893" y="2247220"/>
                <a:ext cx="154820" cy="1789491"/>
                <a:chOff x="8229799" y="2768458"/>
                <a:chExt cx="175040" cy="2041126"/>
              </a:xfrm>
              <a:solidFill>
                <a:srgbClr val="44546A"/>
              </a:solidFill>
            </p:grpSpPr>
            <p:sp>
              <p:nvSpPr>
                <p:cNvPr id="266" name="Trapezoid 265">
                  <a:extLst>
                    <a:ext uri="{FF2B5EF4-FFF2-40B4-BE49-F238E27FC236}">
                      <a16:creationId xmlns:a16="http://schemas.microsoft.com/office/drawing/2014/main" id="{4FA98464-5FCE-496A-96AF-76E130FC6C47}"/>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67" name="Trapezoid 266">
                  <a:extLst>
                    <a:ext uri="{FF2B5EF4-FFF2-40B4-BE49-F238E27FC236}">
                      <a16:creationId xmlns:a16="http://schemas.microsoft.com/office/drawing/2014/main" id="{1CEF900F-8ED2-4A3F-A499-AEC5C6839E22}"/>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grpSp>
            <p:nvGrpSpPr>
              <p:cNvPr id="262" name="Group 261">
                <a:extLst>
                  <a:ext uri="{FF2B5EF4-FFF2-40B4-BE49-F238E27FC236}">
                    <a16:creationId xmlns:a16="http://schemas.microsoft.com/office/drawing/2014/main" id="{AE78AB99-D2D8-4054-AEAB-4022192830AD}"/>
                  </a:ext>
                </a:extLst>
              </p:cNvPr>
              <p:cNvGrpSpPr/>
              <p:nvPr/>
            </p:nvGrpSpPr>
            <p:grpSpPr>
              <a:xfrm rot="9000000">
                <a:off x="6560572" y="2239296"/>
                <a:ext cx="153461" cy="1805339"/>
                <a:chOff x="8229799" y="2768458"/>
                <a:chExt cx="175040" cy="2041126"/>
              </a:xfrm>
              <a:solidFill>
                <a:srgbClr val="44546A"/>
              </a:solidFill>
            </p:grpSpPr>
            <p:sp>
              <p:nvSpPr>
                <p:cNvPr id="264" name="Trapezoid 263">
                  <a:extLst>
                    <a:ext uri="{FF2B5EF4-FFF2-40B4-BE49-F238E27FC236}">
                      <a16:creationId xmlns:a16="http://schemas.microsoft.com/office/drawing/2014/main" id="{3F8ADABC-CF1B-4AE7-AF74-404B45E0A958}"/>
                    </a:ext>
                  </a:extLst>
                </p:cNvPr>
                <p:cNvSpPr/>
                <p:nvPr/>
              </p:nvSpPr>
              <p:spPr>
                <a:xfrm>
                  <a:off x="8229799" y="2768458"/>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sp>
              <p:nvSpPr>
                <p:cNvPr id="265" name="Trapezoid 264">
                  <a:extLst>
                    <a:ext uri="{FF2B5EF4-FFF2-40B4-BE49-F238E27FC236}">
                      <a16:creationId xmlns:a16="http://schemas.microsoft.com/office/drawing/2014/main" id="{98E8CB2A-6C1F-4656-944E-D02E8769D2A3}"/>
                    </a:ext>
                  </a:extLst>
                </p:cNvPr>
                <p:cNvSpPr/>
                <p:nvPr/>
              </p:nvSpPr>
              <p:spPr>
                <a:xfrm rot="10800000">
                  <a:off x="8229799" y="4634676"/>
                  <a:ext cx="175040" cy="174908"/>
                </a:xfrm>
                <a:prstGeom prst="trapezoid">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grpSp>
          <p:sp>
            <p:nvSpPr>
              <p:cNvPr id="263" name="Oval 262">
                <a:extLst>
                  <a:ext uri="{FF2B5EF4-FFF2-40B4-BE49-F238E27FC236}">
                    <a16:creationId xmlns:a16="http://schemas.microsoft.com/office/drawing/2014/main" id="{B6ECC2F2-366E-429A-85D0-429B11100E5A}"/>
                  </a:ext>
                </a:extLst>
              </p:cNvPr>
              <p:cNvSpPr>
                <a:spLocks noChangeAspect="1"/>
              </p:cNvSpPr>
              <p:nvPr/>
            </p:nvSpPr>
            <p:spPr>
              <a:xfrm>
                <a:off x="6017977" y="2522271"/>
                <a:ext cx="1234581" cy="1245515"/>
              </a:xfrm>
              <a:prstGeom prst="ellipse">
                <a:avLst/>
              </a:prstGeom>
              <a:solidFill>
                <a:sysClr val="window" lastClr="FFFFFF"/>
              </a:solidFill>
              <a:ln w="76200" cap="flat" cmpd="sng" algn="ctr">
                <a:solidFill>
                  <a:srgbClr val="44546A">
                    <a:lumMod val="75000"/>
                    <a:lumOff val="2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rgbClr val="464646"/>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C555DBB-F04B-4D72-8635-085F60C35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201" y="2774741"/>
                <a:ext cx="783427" cy="719115"/>
              </a:xfrm>
              <a:prstGeom prst="rect">
                <a:avLst/>
              </a:prstGeom>
            </p:spPr>
          </p:pic>
          <p:pic>
            <p:nvPicPr>
              <p:cNvPr id="346" name="Picture 345">
                <a:extLst>
                  <a:ext uri="{FF2B5EF4-FFF2-40B4-BE49-F238E27FC236}">
                    <a16:creationId xmlns:a16="http://schemas.microsoft.com/office/drawing/2014/main" id="{2F16A9BD-D7FB-4D46-9961-BF1C3F2C0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788" y="1089646"/>
                <a:ext cx="732886" cy="760439"/>
              </a:xfrm>
              <a:prstGeom prst="rect">
                <a:avLst/>
              </a:prstGeom>
            </p:spPr>
          </p:pic>
        </p:grpSp>
        <p:cxnSp>
          <p:nvCxnSpPr>
            <p:cNvPr id="364" name="Straight Connector 363">
              <a:extLst>
                <a:ext uri="{FF2B5EF4-FFF2-40B4-BE49-F238E27FC236}">
                  <a16:creationId xmlns:a16="http://schemas.microsoft.com/office/drawing/2014/main" id="{1212197B-B3F7-4484-A755-7FC5B922F070}"/>
                </a:ext>
              </a:extLst>
            </p:cNvPr>
            <p:cNvCxnSpPr>
              <a:cxnSpLocks/>
              <a:stCxn id="272" idx="0"/>
            </p:cNvCxnSpPr>
            <p:nvPr/>
          </p:nvCxnSpPr>
          <p:spPr>
            <a:xfrm>
              <a:off x="6159069" y="3443490"/>
              <a:ext cx="489458" cy="0"/>
            </a:xfrm>
            <a:prstGeom prst="line">
              <a:avLst/>
            </a:prstGeom>
            <a:ln w="571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84951E82-7327-4812-9105-609185273021}"/>
                </a:ext>
              </a:extLst>
            </p:cNvPr>
            <p:cNvCxnSpPr/>
            <p:nvPr/>
          </p:nvCxnSpPr>
          <p:spPr>
            <a:xfrm>
              <a:off x="6648527" y="1096124"/>
              <a:ext cx="0" cy="4849552"/>
            </a:xfrm>
            <a:prstGeom prst="line">
              <a:avLst/>
            </a:prstGeom>
            <a:ln w="571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0CF996F8-BFEE-4F56-A556-5CBF301CB6AE}"/>
                </a:ext>
              </a:extLst>
            </p:cNvPr>
            <p:cNvCxnSpPr>
              <a:cxnSpLocks/>
              <a:stCxn id="293" idx="0"/>
            </p:cNvCxnSpPr>
            <p:nvPr/>
          </p:nvCxnSpPr>
          <p:spPr>
            <a:xfrm>
              <a:off x="6367333" y="5084621"/>
              <a:ext cx="281194" cy="0"/>
            </a:xfrm>
            <a:prstGeom prst="line">
              <a:avLst/>
            </a:prstGeom>
            <a:ln w="57150">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41426503-37BE-48C5-861D-607F68768C14}"/>
                </a:ext>
              </a:extLst>
            </p:cNvPr>
            <p:cNvCxnSpPr>
              <a:cxnSpLocks/>
              <a:stCxn id="166" idx="0"/>
            </p:cNvCxnSpPr>
            <p:nvPr/>
          </p:nvCxnSpPr>
          <p:spPr>
            <a:xfrm>
              <a:off x="6321717" y="1763559"/>
              <a:ext cx="336112" cy="0"/>
            </a:xfrm>
            <a:prstGeom prst="line">
              <a:avLst/>
            </a:prstGeom>
            <a:ln w="57150">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376" name="Rectangle 375">
              <a:extLst>
                <a:ext uri="{FF2B5EF4-FFF2-40B4-BE49-F238E27FC236}">
                  <a16:creationId xmlns:a16="http://schemas.microsoft.com/office/drawing/2014/main" id="{DE74F0C9-8CA6-4BF5-B826-14E42F835EAE}"/>
                </a:ext>
              </a:extLst>
            </p:cNvPr>
            <p:cNvSpPr/>
            <p:nvPr/>
          </p:nvSpPr>
          <p:spPr>
            <a:xfrm>
              <a:off x="6898704" y="4699007"/>
              <a:ext cx="4863247" cy="830997"/>
            </a:xfrm>
            <a:prstGeom prst="rect">
              <a:avLst/>
            </a:prstGeom>
          </p:spPr>
          <p:txBody>
            <a:bodyPr wrap="square">
              <a:spAutoFit/>
            </a:bodyPr>
            <a:lstStyle/>
            <a:p>
              <a:pPr algn="just"/>
              <a:r>
                <a:rPr lang="en-GB" sz="1600">
                  <a:latin typeface="EYInterstate Light" panose="02000506000000020004" pitchFamily="2" charset="0"/>
                  <a:cs typeface="Times New Roman" panose="02020603050405020304" pitchFamily="18" charset="0"/>
                </a:rPr>
                <a:t>In 2019, the military police conducted</a:t>
              </a:r>
              <a:r>
                <a:rPr lang="en-GB" sz="1600" b="1">
                  <a:latin typeface="EYInterstate Light" panose="02000506000000020004" pitchFamily="2" charset="0"/>
                  <a:cs typeface="Times New Roman" panose="02020603050405020304" pitchFamily="18" charset="0"/>
                </a:rPr>
                <a:t> 263 investigations </a:t>
              </a:r>
              <a:r>
                <a:rPr lang="en-GB" sz="1600">
                  <a:latin typeface="EYInterstate Light" panose="02000506000000020004" pitchFamily="2" charset="0"/>
                  <a:cs typeface="Times New Roman" panose="02020603050405020304" pitchFamily="18" charset="0"/>
                </a:rPr>
                <a:t>to fight the gangmaster system.</a:t>
              </a:r>
            </a:p>
            <a:p>
              <a:pPr algn="just"/>
              <a:endParaRPr lang="it-IT" sz="1600">
                <a:latin typeface="EYInterstate Light" panose="02000506000000020004" pitchFamily="2" charset="0"/>
                <a:cs typeface="Times New Roman" panose="02020603050405020304" pitchFamily="18" charset="0"/>
              </a:endParaRPr>
            </a:p>
          </p:txBody>
        </p:sp>
        <p:sp>
          <p:nvSpPr>
            <p:cNvPr id="378" name="Rectangle 377">
              <a:extLst>
                <a:ext uri="{FF2B5EF4-FFF2-40B4-BE49-F238E27FC236}">
                  <a16:creationId xmlns:a16="http://schemas.microsoft.com/office/drawing/2014/main" id="{8C4EF72E-A397-412B-973D-301992C587DD}"/>
                </a:ext>
              </a:extLst>
            </p:cNvPr>
            <p:cNvSpPr/>
            <p:nvPr/>
          </p:nvSpPr>
          <p:spPr>
            <a:xfrm>
              <a:off x="6898704" y="1354522"/>
              <a:ext cx="4634182" cy="830997"/>
            </a:xfrm>
            <a:prstGeom prst="rect">
              <a:avLst/>
            </a:prstGeom>
          </p:spPr>
          <p:txBody>
            <a:bodyPr wrap="square">
              <a:spAutoFit/>
            </a:bodyPr>
            <a:lstStyle/>
            <a:p>
              <a:pPr algn="just"/>
              <a:r>
                <a:rPr lang="lv-LV" sz="1600" dirty="0">
                  <a:latin typeface="EYInterstate Light" panose="02000506000000020004" pitchFamily="2" charset="0"/>
                  <a:cs typeface="Times New Roman" panose="02020603050405020304" pitchFamily="18" charset="0"/>
                </a:rPr>
                <a:t>The work performed</a:t>
              </a:r>
              <a:r>
                <a:rPr lang="it-IT" sz="1600" dirty="0">
                  <a:latin typeface="EYInterstate Light" panose="02000506000000020004" pitchFamily="2" charset="0"/>
                  <a:cs typeface="Times New Roman" panose="02020603050405020304" pitchFamily="18" charset="0"/>
                </a:rPr>
                <a:t> is often </a:t>
              </a:r>
              <a:r>
                <a:rPr lang="it-IT" sz="1600" b="1" dirty="0">
                  <a:latin typeface="EYInterstate Light" panose="02000506000000020004" pitchFamily="2" charset="0"/>
                  <a:cs typeface="Times New Roman" panose="02020603050405020304" pitchFamily="18" charset="0"/>
                </a:rPr>
                <a:t>irregular</a:t>
              </a:r>
              <a:r>
                <a:rPr lang="it-IT" sz="1600" dirty="0">
                  <a:latin typeface="EYInterstate Light" panose="02000506000000020004" pitchFamily="2" charset="0"/>
                  <a:cs typeface="Times New Roman" panose="02020603050405020304" pitchFamily="18" charset="0"/>
                </a:rPr>
                <a:t> </a:t>
              </a:r>
              <a:r>
                <a:rPr lang="en-US" sz="1600" dirty="0">
                  <a:latin typeface="EYInterstate Light" panose="02000506000000020004" pitchFamily="2" charset="0"/>
                  <a:cs typeface="Times New Roman" panose="02020603050405020304" pitchFamily="18" charset="0"/>
                </a:rPr>
                <a:t>with consequent </a:t>
              </a:r>
              <a:r>
                <a:rPr lang="en-US" sz="1600" b="1" dirty="0">
                  <a:latin typeface="EYInterstate Light" panose="02000506000000020004" pitchFamily="2" charset="0"/>
                  <a:cs typeface="Times New Roman" panose="02020603050405020304" pitchFamily="18" charset="0"/>
                </a:rPr>
                <a:t>tax and contribution evasion </a:t>
              </a:r>
              <a:r>
                <a:rPr lang="en-US" sz="1600" dirty="0">
                  <a:latin typeface="EYInterstate Light" panose="02000506000000020004" pitchFamily="2" charset="0"/>
                  <a:cs typeface="Times New Roman" panose="02020603050405020304" pitchFamily="18" charset="0"/>
                </a:rPr>
                <a:t>and in violation of labour standards and requirements. </a:t>
              </a:r>
              <a:r>
                <a:rPr lang="lv-LV" sz="1600" dirty="0">
                  <a:latin typeface="EYInterstate Light" panose="02000506000000020004" pitchFamily="2" charset="0"/>
                  <a:cs typeface="Times New Roman" panose="02020603050405020304" pitchFamily="18" charset="0"/>
                </a:rPr>
                <a:t> </a:t>
              </a:r>
              <a:endParaRPr lang="it-IT" sz="1600" dirty="0">
                <a:latin typeface="EYInterstate Light" panose="02000506000000020004" pitchFamily="2" charset="0"/>
                <a:cs typeface="Times New Roman" panose="02020603050405020304" pitchFamily="18" charset="0"/>
              </a:endParaRPr>
            </a:p>
          </p:txBody>
        </p:sp>
      </p:grpSp>
      <p:pic>
        <p:nvPicPr>
          <p:cNvPr id="83" name="Picture 82">
            <a:extLst>
              <a:ext uri="{FF2B5EF4-FFF2-40B4-BE49-F238E27FC236}">
                <a16:creationId xmlns:a16="http://schemas.microsoft.com/office/drawing/2014/main" id="{D1816548-C906-4F4D-94D3-5EF423A355FE}"/>
              </a:ext>
            </a:extLst>
          </p:cNvPr>
          <p:cNvPicPr>
            <a:picLocks noChangeAspect="1"/>
          </p:cNvPicPr>
          <p:nvPr/>
        </p:nvPicPr>
        <p:blipFill rotWithShape="1">
          <a:blip r:embed="rId5">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84" name="Immagine 4">
            <a:extLst>
              <a:ext uri="{FF2B5EF4-FFF2-40B4-BE49-F238E27FC236}">
                <a16:creationId xmlns:a16="http://schemas.microsoft.com/office/drawing/2014/main" id="{97740A9C-96C2-40D4-A805-BBA28F5D27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631142574"/>
      </p:ext>
    </p:extLst>
  </p:cSld>
  <p:clrMapOvr>
    <a:masterClrMapping/>
  </p:clrMapOvr>
  <mc:AlternateContent xmlns:mc="http://schemas.openxmlformats.org/markup-compatibility/2006" xmlns:p14="http://schemas.microsoft.com/office/powerpoint/2010/main">
    <mc:Choice Requires="p14">
      <p:transition spd="slow" p14:dur="2000" advTm="52897"/>
    </mc:Choice>
    <mc:Fallback xmlns="">
      <p:transition spd="slow" advTm="528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lv-LV"/>
              <a:t>Evolution of the legislative framework</a:t>
            </a:r>
            <a:endParaRPr lang="it-IT"/>
          </a:p>
        </p:txBody>
      </p:sp>
      <p:grpSp>
        <p:nvGrpSpPr>
          <p:cNvPr id="3" name="Group 2">
            <a:extLst>
              <a:ext uri="{FF2B5EF4-FFF2-40B4-BE49-F238E27FC236}">
                <a16:creationId xmlns:a16="http://schemas.microsoft.com/office/drawing/2014/main" id="{782833AF-843B-4489-9F5E-A359828B2189}"/>
              </a:ext>
            </a:extLst>
          </p:cNvPr>
          <p:cNvGrpSpPr/>
          <p:nvPr/>
        </p:nvGrpSpPr>
        <p:grpSpPr>
          <a:xfrm>
            <a:off x="619880" y="1250396"/>
            <a:ext cx="10626439" cy="4846179"/>
            <a:chOff x="976719" y="1471264"/>
            <a:chExt cx="10626439" cy="4846179"/>
          </a:xfrm>
        </p:grpSpPr>
        <p:cxnSp>
          <p:nvCxnSpPr>
            <p:cNvPr id="10" name="Straight Connector 9">
              <a:extLst>
                <a:ext uri="{FF2B5EF4-FFF2-40B4-BE49-F238E27FC236}">
                  <a16:creationId xmlns:a16="http://schemas.microsoft.com/office/drawing/2014/main" id="{4093DCD9-9103-4B5E-884E-A4C5C6681C4E}"/>
                </a:ext>
              </a:extLst>
            </p:cNvPr>
            <p:cNvCxnSpPr/>
            <p:nvPr/>
          </p:nvCxnSpPr>
          <p:spPr>
            <a:xfrm>
              <a:off x="2057399" y="1786219"/>
              <a:ext cx="0" cy="399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79580D0-4DB4-4641-86A1-21DF8A78C8FA}"/>
                </a:ext>
              </a:extLst>
            </p:cNvPr>
            <p:cNvSpPr>
              <a:spLocks noChangeAspect="1"/>
            </p:cNvSpPr>
            <p:nvPr/>
          </p:nvSpPr>
          <p:spPr>
            <a:xfrm>
              <a:off x="1911721" y="1494863"/>
              <a:ext cx="291356" cy="291356"/>
            </a:xfrm>
            <a:prstGeom prst="ellipse">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12" name="Oval 11">
              <a:extLst>
                <a:ext uri="{FF2B5EF4-FFF2-40B4-BE49-F238E27FC236}">
                  <a16:creationId xmlns:a16="http://schemas.microsoft.com/office/drawing/2014/main" id="{547554F5-2D0C-4A97-872F-A4B1CAD73858}"/>
                </a:ext>
              </a:extLst>
            </p:cNvPr>
            <p:cNvSpPr>
              <a:spLocks noChangeAspect="1"/>
            </p:cNvSpPr>
            <p:nvPr/>
          </p:nvSpPr>
          <p:spPr>
            <a:xfrm>
              <a:off x="1911721" y="2208464"/>
              <a:ext cx="291356" cy="291356"/>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13" name="Oval 12">
              <a:extLst>
                <a:ext uri="{FF2B5EF4-FFF2-40B4-BE49-F238E27FC236}">
                  <a16:creationId xmlns:a16="http://schemas.microsoft.com/office/drawing/2014/main" id="{DAB7F6C2-E120-46AE-AC31-1075D0BCA6C4}"/>
                </a:ext>
              </a:extLst>
            </p:cNvPr>
            <p:cNvSpPr>
              <a:spLocks noChangeAspect="1"/>
            </p:cNvSpPr>
            <p:nvPr/>
          </p:nvSpPr>
          <p:spPr>
            <a:xfrm>
              <a:off x="1911721" y="2922065"/>
              <a:ext cx="291356" cy="291356"/>
            </a:xfrm>
            <a:prstGeom prst="ellipse">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14" name="Oval 13">
              <a:extLst>
                <a:ext uri="{FF2B5EF4-FFF2-40B4-BE49-F238E27FC236}">
                  <a16:creationId xmlns:a16="http://schemas.microsoft.com/office/drawing/2014/main" id="{4F205165-A3D2-4346-BD43-0BBC0E5A0403}"/>
                </a:ext>
              </a:extLst>
            </p:cNvPr>
            <p:cNvSpPr>
              <a:spLocks noChangeAspect="1"/>
            </p:cNvSpPr>
            <p:nvPr/>
          </p:nvSpPr>
          <p:spPr>
            <a:xfrm>
              <a:off x="1911721" y="3635666"/>
              <a:ext cx="291356" cy="29135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15" name="Oval 14">
              <a:extLst>
                <a:ext uri="{FF2B5EF4-FFF2-40B4-BE49-F238E27FC236}">
                  <a16:creationId xmlns:a16="http://schemas.microsoft.com/office/drawing/2014/main" id="{09BF84DC-C633-4296-86B2-18C3F26E7EF7}"/>
                </a:ext>
              </a:extLst>
            </p:cNvPr>
            <p:cNvSpPr>
              <a:spLocks noChangeAspect="1"/>
            </p:cNvSpPr>
            <p:nvPr/>
          </p:nvSpPr>
          <p:spPr>
            <a:xfrm>
              <a:off x="1911721" y="4349267"/>
              <a:ext cx="291356" cy="291356"/>
            </a:xfrm>
            <a:prstGeom prst="ellipse">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16" name="Oval 15">
              <a:extLst>
                <a:ext uri="{FF2B5EF4-FFF2-40B4-BE49-F238E27FC236}">
                  <a16:creationId xmlns:a16="http://schemas.microsoft.com/office/drawing/2014/main" id="{E965DEEA-FA04-4BDE-B4B1-8D3C7A116F95}"/>
                </a:ext>
              </a:extLst>
            </p:cNvPr>
            <p:cNvSpPr>
              <a:spLocks noChangeAspect="1"/>
            </p:cNvSpPr>
            <p:nvPr/>
          </p:nvSpPr>
          <p:spPr>
            <a:xfrm>
              <a:off x="1911721" y="5062868"/>
              <a:ext cx="291356" cy="29135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17" name="Oval 16">
              <a:extLst>
                <a:ext uri="{FF2B5EF4-FFF2-40B4-BE49-F238E27FC236}">
                  <a16:creationId xmlns:a16="http://schemas.microsoft.com/office/drawing/2014/main" id="{EF6B7C4A-B2FF-4A81-BBD8-70143F8FCAE6}"/>
                </a:ext>
              </a:extLst>
            </p:cNvPr>
            <p:cNvSpPr>
              <a:spLocks noChangeAspect="1"/>
            </p:cNvSpPr>
            <p:nvPr/>
          </p:nvSpPr>
          <p:spPr>
            <a:xfrm>
              <a:off x="1911721" y="5776469"/>
              <a:ext cx="291356" cy="291356"/>
            </a:xfrm>
            <a:prstGeom prst="ellipse">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18" name="TextBox 17">
              <a:extLst>
                <a:ext uri="{FF2B5EF4-FFF2-40B4-BE49-F238E27FC236}">
                  <a16:creationId xmlns:a16="http://schemas.microsoft.com/office/drawing/2014/main" id="{BCFFADDC-DA47-4B70-8E81-4109702F65D2}"/>
                </a:ext>
              </a:extLst>
            </p:cNvPr>
            <p:cNvSpPr txBox="1"/>
            <p:nvPr/>
          </p:nvSpPr>
          <p:spPr>
            <a:xfrm>
              <a:off x="976725" y="1471264"/>
              <a:ext cx="69121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rPr>
                <a:t>1949</a:t>
              </a:r>
            </a:p>
          </p:txBody>
        </p:sp>
        <p:sp>
          <p:nvSpPr>
            <p:cNvPr id="19" name="TextBox 18">
              <a:extLst>
                <a:ext uri="{FF2B5EF4-FFF2-40B4-BE49-F238E27FC236}">
                  <a16:creationId xmlns:a16="http://schemas.microsoft.com/office/drawing/2014/main" id="{3A710DB6-AEF6-4B63-A5D2-59BF426E6C0F}"/>
                </a:ext>
              </a:extLst>
            </p:cNvPr>
            <p:cNvSpPr txBox="1"/>
            <p:nvPr/>
          </p:nvSpPr>
          <p:spPr>
            <a:xfrm>
              <a:off x="976724" y="2181498"/>
              <a:ext cx="69121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rPr>
                <a:t>1998</a:t>
              </a:r>
            </a:p>
          </p:txBody>
        </p:sp>
        <p:sp>
          <p:nvSpPr>
            <p:cNvPr id="20" name="TextBox 19">
              <a:extLst>
                <a:ext uri="{FF2B5EF4-FFF2-40B4-BE49-F238E27FC236}">
                  <a16:creationId xmlns:a16="http://schemas.microsoft.com/office/drawing/2014/main" id="{F0F2AA19-4A70-4E2E-86B2-6DB917997702}"/>
                </a:ext>
              </a:extLst>
            </p:cNvPr>
            <p:cNvSpPr txBox="1"/>
            <p:nvPr/>
          </p:nvSpPr>
          <p:spPr>
            <a:xfrm>
              <a:off x="976723" y="2891732"/>
              <a:ext cx="69121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rPr>
                <a:t>2011</a:t>
              </a:r>
            </a:p>
          </p:txBody>
        </p:sp>
        <p:sp>
          <p:nvSpPr>
            <p:cNvPr id="21" name="TextBox 20">
              <a:extLst>
                <a:ext uri="{FF2B5EF4-FFF2-40B4-BE49-F238E27FC236}">
                  <a16:creationId xmlns:a16="http://schemas.microsoft.com/office/drawing/2014/main" id="{38AE1856-7526-45EA-A55B-DFE9601A41A4}"/>
                </a:ext>
              </a:extLst>
            </p:cNvPr>
            <p:cNvSpPr txBox="1"/>
            <p:nvPr/>
          </p:nvSpPr>
          <p:spPr>
            <a:xfrm>
              <a:off x="976722" y="3601966"/>
              <a:ext cx="69121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rPr>
                <a:t>2012</a:t>
              </a:r>
            </a:p>
          </p:txBody>
        </p:sp>
        <p:sp>
          <p:nvSpPr>
            <p:cNvPr id="22" name="TextBox 21">
              <a:extLst>
                <a:ext uri="{FF2B5EF4-FFF2-40B4-BE49-F238E27FC236}">
                  <a16:creationId xmlns:a16="http://schemas.microsoft.com/office/drawing/2014/main" id="{058A498B-2183-4721-BB0F-0970638C4164}"/>
                </a:ext>
              </a:extLst>
            </p:cNvPr>
            <p:cNvSpPr txBox="1"/>
            <p:nvPr/>
          </p:nvSpPr>
          <p:spPr>
            <a:xfrm>
              <a:off x="976721" y="4312200"/>
              <a:ext cx="69121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rPr>
                <a:t>2016</a:t>
              </a:r>
            </a:p>
          </p:txBody>
        </p:sp>
        <p:sp>
          <p:nvSpPr>
            <p:cNvPr id="23" name="TextBox 22">
              <a:extLst>
                <a:ext uri="{FF2B5EF4-FFF2-40B4-BE49-F238E27FC236}">
                  <a16:creationId xmlns:a16="http://schemas.microsoft.com/office/drawing/2014/main" id="{C638EA43-1E4D-4F87-95E2-3FA5A1AE4A46}"/>
                </a:ext>
              </a:extLst>
            </p:cNvPr>
            <p:cNvSpPr txBox="1"/>
            <p:nvPr/>
          </p:nvSpPr>
          <p:spPr>
            <a:xfrm>
              <a:off x="976720" y="5022434"/>
              <a:ext cx="69121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rPr>
                <a:t>2018</a:t>
              </a:r>
            </a:p>
          </p:txBody>
        </p:sp>
        <p:sp>
          <p:nvSpPr>
            <p:cNvPr id="24" name="TextBox 23">
              <a:extLst>
                <a:ext uri="{FF2B5EF4-FFF2-40B4-BE49-F238E27FC236}">
                  <a16:creationId xmlns:a16="http://schemas.microsoft.com/office/drawing/2014/main" id="{1F00A904-3F16-4551-AF2A-FDA304C20BB7}"/>
                </a:ext>
              </a:extLst>
            </p:cNvPr>
            <p:cNvSpPr txBox="1"/>
            <p:nvPr/>
          </p:nvSpPr>
          <p:spPr>
            <a:xfrm>
              <a:off x="976719" y="5732668"/>
              <a:ext cx="69121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rPr>
                <a:t>2020</a:t>
              </a:r>
            </a:p>
          </p:txBody>
        </p:sp>
        <p:sp>
          <p:nvSpPr>
            <p:cNvPr id="25" name="TextBox 24">
              <a:extLst>
                <a:ext uri="{FF2B5EF4-FFF2-40B4-BE49-F238E27FC236}">
                  <a16:creationId xmlns:a16="http://schemas.microsoft.com/office/drawing/2014/main" id="{E6071BCC-EDEC-4C6A-A0F4-CD3C935D01EF}"/>
                </a:ext>
              </a:extLst>
            </p:cNvPr>
            <p:cNvSpPr txBox="1"/>
            <p:nvPr/>
          </p:nvSpPr>
          <p:spPr>
            <a:xfrm>
              <a:off x="2348755" y="1471264"/>
              <a:ext cx="9233645" cy="338554"/>
            </a:xfrm>
            <a:prstGeom prst="rect">
              <a:avLst/>
            </a:prstGeom>
            <a:noFill/>
          </p:spPr>
          <p:txBody>
            <a:bodyPr wrap="square" rtlCol="0">
              <a:spAutoFit/>
            </a:bodyPr>
            <a:lstStyle/>
            <a:p>
              <a:pPr lvl="0" algn="just">
                <a:defRPr/>
              </a:pPr>
              <a:r>
                <a:rPr kumimoji="0" lang="en-US" sz="1600" b="0" i="0" u="none" strike="noStrike" kern="0" cap="none" spc="0" normalizeH="0" baseline="0" noProof="0">
                  <a:ln>
                    <a:noFill/>
                  </a:ln>
                  <a:solidFill>
                    <a:sysClr val="windowText" lastClr="000000"/>
                  </a:solidFill>
                  <a:effectLst/>
                  <a:uLnTx/>
                  <a:uFillTx/>
                  <a:latin typeface="EYInterstate Light" panose="02000506000000020004" pitchFamily="2" charset="0"/>
                </a:rPr>
                <a:t>Introduction of </a:t>
              </a:r>
              <a:r>
                <a:rPr lang="en-US" sz="1600" kern="0">
                  <a:solidFill>
                    <a:sysClr val="windowText" lastClr="000000"/>
                  </a:solidFill>
                  <a:latin typeface="EYInterstate Light" panose="02000506000000020004" pitchFamily="2" charset="0"/>
                </a:rPr>
                <a:t>fines for </a:t>
              </a:r>
              <a:r>
                <a:rPr lang="en-US" sz="1600" b="1" kern="0">
                  <a:solidFill>
                    <a:sysClr val="windowText" lastClr="000000"/>
                  </a:solidFill>
                  <a:latin typeface="EYInterstate Light" panose="02000506000000020004" pitchFamily="2" charset="0"/>
                </a:rPr>
                <a:t>illegal intermediation</a:t>
              </a:r>
              <a:r>
                <a:rPr kumimoji="0" lang="en-US" sz="1600" b="0" i="0" u="none" strike="noStrike" kern="0" cap="none" spc="0" normalizeH="0" baseline="0" noProof="0">
                  <a:ln>
                    <a:noFill/>
                  </a:ln>
                  <a:solidFill>
                    <a:sysClr val="windowText" lastClr="000000"/>
                  </a:solidFill>
                  <a:effectLst/>
                  <a:uLnTx/>
                  <a:uFillTx/>
                  <a:latin typeface="Calibri"/>
                  <a:ea typeface="+mn-ea"/>
                  <a:cs typeface="+mn-cs"/>
                </a:rPr>
                <a:t>.</a:t>
              </a:r>
            </a:p>
          </p:txBody>
        </p:sp>
        <p:sp>
          <p:nvSpPr>
            <p:cNvPr id="26" name="TextBox 25">
              <a:extLst>
                <a:ext uri="{FF2B5EF4-FFF2-40B4-BE49-F238E27FC236}">
                  <a16:creationId xmlns:a16="http://schemas.microsoft.com/office/drawing/2014/main" id="{D07A45D8-F504-4055-9AF5-24023FEDD217}"/>
                </a:ext>
              </a:extLst>
            </p:cNvPr>
            <p:cNvSpPr txBox="1"/>
            <p:nvPr/>
          </p:nvSpPr>
          <p:spPr>
            <a:xfrm>
              <a:off x="2348754" y="2047720"/>
              <a:ext cx="9233645" cy="584775"/>
            </a:xfrm>
            <a:prstGeom prst="rect">
              <a:avLst/>
            </a:prstGeom>
            <a:noFill/>
          </p:spPr>
          <p:txBody>
            <a:bodyPr wrap="square" rtlCol="0">
              <a:spAutoFit/>
            </a:bodyPr>
            <a:lstStyle/>
            <a:p>
              <a:pPr algn="just"/>
              <a:r>
                <a:rPr lang="lv-LV" sz="1600">
                  <a:latin typeface="EYInterstate Light" panose="02000506000000020004" pitchFamily="2" charset="0"/>
                </a:rPr>
                <a:t>The </a:t>
              </a:r>
              <a:r>
                <a:rPr lang="lv-LV" sz="1600" b="1">
                  <a:latin typeface="EYInterstate Light" panose="02000506000000020004" pitchFamily="2" charset="0"/>
                  <a:hlinkClick r:id="rId2"/>
                </a:rPr>
                <a:t>Italian </a:t>
              </a:r>
              <a:r>
                <a:rPr lang="it-IT" sz="1600" b="1">
                  <a:latin typeface="EYInterstate Light" panose="02000506000000020004" pitchFamily="2" charset="0"/>
                  <a:hlinkClick r:id="rId2"/>
                </a:rPr>
                <a:t>I</a:t>
              </a:r>
              <a:r>
                <a:rPr lang="lv-LV" sz="1600" b="1">
                  <a:latin typeface="EYInterstate Light" panose="02000506000000020004" pitchFamily="2" charset="0"/>
                  <a:hlinkClick r:id="rId2"/>
                </a:rPr>
                <a:t>mmigration </a:t>
              </a:r>
              <a:r>
                <a:rPr lang="it-IT" sz="1600" b="1">
                  <a:latin typeface="EYInterstate Light" panose="02000506000000020004" pitchFamily="2" charset="0"/>
                  <a:hlinkClick r:id="rId2"/>
                </a:rPr>
                <a:t>L</a:t>
              </a:r>
              <a:r>
                <a:rPr lang="lv-LV" sz="1600" b="1">
                  <a:latin typeface="EYInterstate Light" panose="02000506000000020004" pitchFamily="2" charset="0"/>
                  <a:hlinkClick r:id="rId2"/>
                </a:rPr>
                <a:t>aw </a:t>
              </a:r>
              <a:r>
                <a:rPr lang="lv-LV" sz="1600">
                  <a:latin typeface="EYInterstate Light" panose="02000506000000020004" pitchFamily="2" charset="0"/>
                </a:rPr>
                <a:t>punishes with imprisonment from 6 months to 3 years and a fine of 5,000 euros for each worker, the employer who "employs" foreigners without residence permits.</a:t>
              </a:r>
              <a:endParaRPr lang="it-IT" sz="1600">
                <a:latin typeface="EYInterstate Light" panose="02000506000000020004" pitchFamily="2" charset="0"/>
              </a:endParaRPr>
            </a:p>
          </p:txBody>
        </p:sp>
        <p:sp>
          <p:nvSpPr>
            <p:cNvPr id="27" name="TextBox 26">
              <a:extLst>
                <a:ext uri="{FF2B5EF4-FFF2-40B4-BE49-F238E27FC236}">
                  <a16:creationId xmlns:a16="http://schemas.microsoft.com/office/drawing/2014/main" id="{A14ADB5F-7005-4217-B193-8D37F2FA0322}"/>
                </a:ext>
              </a:extLst>
            </p:cNvPr>
            <p:cNvSpPr txBox="1"/>
            <p:nvPr/>
          </p:nvSpPr>
          <p:spPr>
            <a:xfrm>
              <a:off x="2348754" y="2804412"/>
              <a:ext cx="9233645" cy="584775"/>
            </a:xfrm>
            <a:prstGeom prst="rect">
              <a:avLst/>
            </a:prstGeom>
            <a:noFill/>
          </p:spPr>
          <p:txBody>
            <a:bodyPr wrap="square" rtlCol="0">
              <a:spAutoFit/>
            </a:bodyPr>
            <a:lstStyle/>
            <a:p>
              <a:pPr lvl="0" algn="just">
                <a:defRPr/>
              </a:pPr>
              <a:r>
                <a:rPr lang="en-US" sz="1600" kern="0" dirty="0">
                  <a:solidFill>
                    <a:sysClr val="windowText" lastClr="000000"/>
                  </a:solidFill>
                  <a:latin typeface="EYInterstate Light" panose="02000506000000020004" pitchFamily="2" charset="0"/>
                </a:rPr>
                <a:t>The offence of “</a:t>
              </a:r>
              <a:r>
                <a:rPr lang="en-US" sz="1600" b="1" kern="0" dirty="0">
                  <a:solidFill>
                    <a:sysClr val="windowText" lastClr="000000"/>
                  </a:solidFill>
                  <a:latin typeface="EYInterstate Light" panose="02000506000000020004" pitchFamily="2" charset="0"/>
                </a:rPr>
                <a:t>Illegal intermediation and labour exploitation” </a:t>
              </a:r>
              <a:r>
                <a:rPr lang="en-US" sz="1600" kern="0" dirty="0">
                  <a:solidFill>
                    <a:sysClr val="windowText" lastClr="000000"/>
                  </a:solidFill>
                  <a:latin typeface="EYInterstate Light" panose="02000506000000020004" pitchFamily="2" charset="0"/>
                </a:rPr>
                <a:t>(Art. 603 bis Penal Code) was introduced into the Penal Code (</a:t>
              </a:r>
              <a:r>
                <a:rPr lang="en-US" sz="1600" kern="0" dirty="0">
                  <a:solidFill>
                    <a:sysClr val="windowText" lastClr="000000"/>
                  </a:solidFill>
                  <a:latin typeface="EYInterstate Light" panose="02000506000000020004" pitchFamily="2" charset="0"/>
                  <a:hlinkClick r:id="rId3"/>
                </a:rPr>
                <a:t>Leg. Decree no. 138/2011</a:t>
              </a:r>
              <a:r>
                <a:rPr lang="en-US" sz="1600" kern="0" dirty="0">
                  <a:solidFill>
                    <a:sysClr val="windowText" lastClr="000000"/>
                  </a:solidFill>
                  <a:latin typeface="EYInterstate Light" panose="02000506000000020004" pitchFamily="2" charset="0"/>
                </a:rPr>
                <a:t>).</a:t>
              </a:r>
              <a:endParaRPr kumimoji="0" lang="en-US" sz="1600" b="0" i="0" u="none" strike="noStrike" kern="0" cap="none" spc="0" normalizeH="0" baseline="0" noProof="0" dirty="0">
                <a:ln>
                  <a:noFill/>
                </a:ln>
                <a:solidFill>
                  <a:sysClr val="windowText" lastClr="000000"/>
                </a:solidFill>
                <a:effectLst/>
                <a:uLnTx/>
                <a:uFillTx/>
                <a:latin typeface="EYInterstate Light" panose="02000506000000020004" pitchFamily="2" charset="0"/>
              </a:endParaRPr>
            </a:p>
          </p:txBody>
        </p:sp>
        <p:sp>
          <p:nvSpPr>
            <p:cNvPr id="28" name="TextBox 27">
              <a:extLst>
                <a:ext uri="{FF2B5EF4-FFF2-40B4-BE49-F238E27FC236}">
                  <a16:creationId xmlns:a16="http://schemas.microsoft.com/office/drawing/2014/main" id="{DAFD6F0D-4907-4031-82A0-5A1B88B7F533}"/>
                </a:ext>
              </a:extLst>
            </p:cNvPr>
            <p:cNvSpPr txBox="1"/>
            <p:nvPr/>
          </p:nvSpPr>
          <p:spPr>
            <a:xfrm>
              <a:off x="2348755" y="3601966"/>
              <a:ext cx="9233645" cy="584775"/>
            </a:xfrm>
            <a:prstGeom prst="rect">
              <a:avLst/>
            </a:prstGeom>
            <a:noFill/>
          </p:spPr>
          <p:txBody>
            <a:bodyPr wrap="square" rtlCol="0">
              <a:spAutoFit/>
            </a:bodyPr>
            <a:lstStyle/>
            <a:p>
              <a:pPr lvl="0" algn="just">
                <a:defRPr/>
              </a:pPr>
              <a:r>
                <a:rPr lang="en-US" sz="1600" kern="0">
                  <a:solidFill>
                    <a:sysClr val="windowText" lastClr="000000"/>
                  </a:solidFill>
                  <a:latin typeface="EYInterstate Light" panose="02000506000000020004" pitchFamily="2" charset="0"/>
                  <a:hlinkClick r:id="rId4"/>
                </a:rPr>
                <a:t>The Implementation of the </a:t>
              </a:r>
              <a:r>
                <a:rPr lang="en-US" sz="1600" b="1" kern="0">
                  <a:solidFill>
                    <a:sysClr val="windowText" lastClr="000000"/>
                  </a:solidFill>
                  <a:latin typeface="EYInterstate Light" panose="02000506000000020004" pitchFamily="2" charset="0"/>
                  <a:hlinkClick r:id="rId4"/>
                </a:rPr>
                <a:t>Employers Sanctions Directive 2009/52/EC</a:t>
              </a:r>
              <a:r>
                <a:rPr lang="en-US" sz="1600" b="1" kern="0">
                  <a:solidFill>
                    <a:sysClr val="windowText" lastClr="000000"/>
                  </a:solidFill>
                  <a:latin typeface="EYInterstate Light" panose="02000506000000020004" pitchFamily="2" charset="0"/>
                </a:rPr>
                <a:t> </a:t>
              </a:r>
              <a:r>
                <a:rPr lang="en-US" sz="1600" kern="0">
                  <a:solidFill>
                    <a:sysClr val="windowText" lastClr="000000"/>
                  </a:solidFill>
                  <a:latin typeface="EYInterstate Light" panose="02000506000000020004" pitchFamily="2" charset="0"/>
                </a:rPr>
                <a:t>provided specific sanctions and measures against employers of irregular migrants.</a:t>
              </a:r>
              <a:endParaRPr kumimoji="0" lang="en-US" sz="16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29" name="TextBox 28">
              <a:extLst>
                <a:ext uri="{FF2B5EF4-FFF2-40B4-BE49-F238E27FC236}">
                  <a16:creationId xmlns:a16="http://schemas.microsoft.com/office/drawing/2014/main" id="{BB1BFD02-6C54-4197-A6FB-E37442F99824}"/>
                </a:ext>
              </a:extLst>
            </p:cNvPr>
            <p:cNvSpPr txBox="1"/>
            <p:nvPr/>
          </p:nvSpPr>
          <p:spPr>
            <a:xfrm>
              <a:off x="2348755" y="4312200"/>
              <a:ext cx="9233645" cy="584775"/>
            </a:xfrm>
            <a:prstGeom prst="rect">
              <a:avLst/>
            </a:prstGeom>
            <a:noFill/>
          </p:spPr>
          <p:txBody>
            <a:bodyPr wrap="square" rtlCol="0">
              <a:spAutoFit/>
            </a:bodyPr>
            <a:lstStyle/>
            <a:p>
              <a:pPr lvl="0" algn="just">
                <a:defRPr/>
              </a:pPr>
              <a:r>
                <a:rPr lang="it-IT" sz="1600" b="1" dirty="0">
                  <a:latin typeface="EYInterstate Light" panose="02000506000000020004" pitchFamily="2" charset="0"/>
                </a:rPr>
                <a:t>Law </a:t>
              </a:r>
              <a:r>
                <a:rPr lang="en-GB" sz="1600" b="1" dirty="0">
                  <a:latin typeface="EYInterstate Light" panose="02000506000000020004" pitchFamily="2" charset="0"/>
                </a:rPr>
                <a:t>119/2016 </a:t>
              </a:r>
              <a:r>
                <a:rPr lang="en-US" sz="1600" kern="0" dirty="0">
                  <a:solidFill>
                    <a:sysClr val="windowText" lastClr="000000"/>
                  </a:solidFill>
                  <a:latin typeface="EYInterstate Light" panose="02000506000000020004" pitchFamily="2" charset="0"/>
                </a:rPr>
                <a:t>was approved, specifically aimed at fighting undeclared work and exploitation in agriculture. The law further introduced new forms of support for seasonal workers in agriculture.</a:t>
              </a:r>
              <a:endParaRPr kumimoji="0" lang="en-US" sz="1600" b="0" i="0" u="none" strike="noStrike" kern="0" cap="none" spc="0" normalizeH="0" baseline="0" noProof="0" dirty="0">
                <a:ln>
                  <a:noFill/>
                </a:ln>
                <a:solidFill>
                  <a:sysClr val="windowText" lastClr="000000"/>
                </a:solidFill>
                <a:effectLst/>
                <a:uLnTx/>
                <a:uFillTx/>
                <a:latin typeface="EYInterstate Light" panose="02000506000000020004" pitchFamily="2" charset="0"/>
              </a:endParaRPr>
            </a:p>
          </p:txBody>
        </p:sp>
        <p:sp>
          <p:nvSpPr>
            <p:cNvPr id="31" name="TextBox 30">
              <a:extLst>
                <a:ext uri="{FF2B5EF4-FFF2-40B4-BE49-F238E27FC236}">
                  <a16:creationId xmlns:a16="http://schemas.microsoft.com/office/drawing/2014/main" id="{8EC8EF14-4953-4906-9E57-3970E1ACBC65}"/>
                </a:ext>
              </a:extLst>
            </p:cNvPr>
            <p:cNvSpPr txBox="1"/>
            <p:nvPr/>
          </p:nvSpPr>
          <p:spPr>
            <a:xfrm>
              <a:off x="2369513" y="5732668"/>
              <a:ext cx="9233645" cy="584775"/>
            </a:xfrm>
            <a:prstGeom prst="rect">
              <a:avLst/>
            </a:prstGeom>
            <a:noFill/>
          </p:spPr>
          <p:txBody>
            <a:bodyPr wrap="square" rtlCol="0">
              <a:spAutoFit/>
            </a:bodyPr>
            <a:lstStyle/>
            <a:p>
              <a:pPr lvl="0" algn="just">
                <a:defRPr/>
              </a:pP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hlinkClick r:id="rId5"/>
                </a:rPr>
                <a:t>Decree-Law n. 34 </a:t>
              </a:r>
              <a:r>
                <a:rPr kumimoji="0" lang="en-US" sz="1600" b="0" i="0" u="none" strike="noStrike" kern="0" cap="none" spc="0" normalizeH="0" baseline="0" noProof="0">
                  <a:ln>
                    <a:noFill/>
                  </a:ln>
                  <a:solidFill>
                    <a:sysClr val="windowText" lastClr="000000"/>
                  </a:solidFill>
                  <a:effectLst/>
                  <a:uLnTx/>
                  <a:uFillTx/>
                  <a:latin typeface="EYInterstate Light" panose="02000506000000020004" pitchFamily="2" charset="0"/>
                </a:rPr>
                <a:t>adopted in response to the </a:t>
              </a:r>
              <a:r>
                <a:rPr kumimoji="0" lang="en-US" sz="1600" b="1" i="0" u="none" strike="noStrike" kern="0" cap="none" spc="0" normalizeH="0" baseline="0" noProof="0">
                  <a:ln>
                    <a:noFill/>
                  </a:ln>
                  <a:solidFill>
                    <a:sysClr val="windowText" lastClr="000000"/>
                  </a:solidFill>
                  <a:effectLst/>
                  <a:uLnTx/>
                  <a:uFillTx/>
                  <a:latin typeface="EYInterstate Light" panose="02000506000000020004" pitchFamily="2" charset="0"/>
                </a:rPr>
                <a:t>Covid-19 pandemic </a:t>
              </a:r>
              <a:r>
                <a:rPr lang="lv-LV" sz="1600">
                  <a:latin typeface="EYInterstate Light" panose="02000506000000020004" pitchFamily="2" charset="0"/>
                </a:rPr>
                <a:t>to ensure adequate health protection and to encourage the emergence of irregular employment</a:t>
              </a:r>
              <a:r>
                <a:rPr lang="en-US" sz="1600" kern="0">
                  <a:solidFill>
                    <a:sysClr val="windowText" lastClr="000000"/>
                  </a:solidFill>
                  <a:latin typeface="EYInterstate Light" panose="02000506000000020004" pitchFamily="2" charset="0"/>
                </a:rPr>
                <a:t>.</a:t>
              </a:r>
              <a:endParaRPr kumimoji="0" lang="en-US" sz="1600" b="0" i="0" u="none" strike="noStrike" kern="0" cap="none" spc="0" normalizeH="0" baseline="0" noProof="0">
                <a:ln>
                  <a:noFill/>
                </a:ln>
                <a:solidFill>
                  <a:sysClr val="windowText" lastClr="000000"/>
                </a:solidFill>
                <a:effectLst/>
                <a:uLnTx/>
                <a:uFillTx/>
                <a:latin typeface="EYInterstate Light" panose="02000506000000020004" pitchFamily="2" charset="0"/>
              </a:endParaRPr>
            </a:p>
          </p:txBody>
        </p:sp>
        <p:sp>
          <p:nvSpPr>
            <p:cNvPr id="32" name="TextBox 31">
              <a:extLst>
                <a:ext uri="{FF2B5EF4-FFF2-40B4-BE49-F238E27FC236}">
                  <a16:creationId xmlns:a16="http://schemas.microsoft.com/office/drawing/2014/main" id="{CBEB1D8A-C2C3-45B6-A6FD-AD13B6CF56EA}"/>
                </a:ext>
              </a:extLst>
            </p:cNvPr>
            <p:cNvSpPr txBox="1"/>
            <p:nvPr/>
          </p:nvSpPr>
          <p:spPr>
            <a:xfrm>
              <a:off x="2369513" y="5076745"/>
              <a:ext cx="9233645" cy="584775"/>
            </a:xfrm>
            <a:prstGeom prst="rect">
              <a:avLst/>
            </a:prstGeom>
            <a:noFill/>
          </p:spPr>
          <p:txBody>
            <a:bodyPr wrap="square" rtlCol="0">
              <a:spAutoFit/>
            </a:bodyPr>
            <a:lstStyle/>
            <a:p>
              <a:pPr lvl="0" algn="just">
                <a:defRPr/>
              </a:pPr>
              <a:r>
                <a:rPr lang="it-IT" sz="1600" b="1" dirty="0">
                  <a:latin typeface="EYInterstate Light" panose="02000506000000020004" pitchFamily="2" charset="0"/>
                </a:rPr>
                <a:t>Set up of the </a:t>
              </a:r>
              <a:r>
                <a:rPr lang="en-GB" sz="1600" b="1" dirty="0">
                  <a:latin typeface="EYInterstate Light" panose="02000506000000020004" pitchFamily="2" charset="0"/>
                </a:rPr>
                <a:t>Technical Commission </a:t>
              </a:r>
              <a:r>
                <a:rPr lang="en-GB" sz="1600" dirty="0">
                  <a:latin typeface="EYInterstate Light" panose="02000506000000020004" pitchFamily="2" charset="0"/>
                </a:rPr>
                <a:t>for the definition of a new strategy for countering gangmasters and labour exploitation in agriculture.  </a:t>
              </a:r>
              <a:endParaRPr kumimoji="0" lang="en-GB" sz="1600" b="0" i="0" u="none" strike="noStrike" kern="0" cap="none" spc="0" normalizeH="0" baseline="0" dirty="0">
                <a:ln>
                  <a:noFill/>
                </a:ln>
                <a:solidFill>
                  <a:sysClr val="windowText" lastClr="000000"/>
                </a:solidFill>
                <a:effectLst/>
                <a:uLnTx/>
                <a:uFillTx/>
                <a:latin typeface="EYInterstate Light" panose="02000506000000020004" pitchFamily="2" charset="0"/>
              </a:endParaRPr>
            </a:p>
          </p:txBody>
        </p:sp>
      </p:grpSp>
      <p:pic>
        <p:nvPicPr>
          <p:cNvPr id="30" name="Picture 29">
            <a:extLst>
              <a:ext uri="{FF2B5EF4-FFF2-40B4-BE49-F238E27FC236}">
                <a16:creationId xmlns:a16="http://schemas.microsoft.com/office/drawing/2014/main" id="{5B38AB29-1D62-426B-A487-1568C83551AE}"/>
              </a:ext>
            </a:extLst>
          </p:cNvPr>
          <p:cNvPicPr>
            <a:picLocks noChangeAspect="1"/>
          </p:cNvPicPr>
          <p:nvPr/>
        </p:nvPicPr>
        <p:blipFill rotWithShape="1">
          <a:blip r:embed="rId6">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33" name="Immagine 4">
            <a:extLst>
              <a:ext uri="{FF2B5EF4-FFF2-40B4-BE49-F238E27FC236}">
                <a16:creationId xmlns:a16="http://schemas.microsoft.com/office/drawing/2014/main" id="{2CB58716-160A-44B8-986A-6C307E8031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3003518357"/>
      </p:ext>
    </p:extLst>
  </p:cSld>
  <p:clrMapOvr>
    <a:masterClrMapping/>
  </p:clrMapOvr>
  <mc:AlternateContent xmlns:mc="http://schemas.openxmlformats.org/markup-compatibility/2006" xmlns:p14="http://schemas.microsoft.com/office/powerpoint/2010/main">
    <mc:Choice Requires="p14">
      <p:transition spd="slow" p14:dur="2000" advTm="92265"/>
    </mc:Choice>
    <mc:Fallback xmlns="">
      <p:transition spd="slow" advTm="9226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lv-LV"/>
              <a:t>Technical Commission against exploitation and the gamgmaster </a:t>
            </a:r>
            <a:r>
              <a:rPr lang="it-IT"/>
              <a:t>(s.c. </a:t>
            </a:r>
            <a:r>
              <a:rPr lang="lv-LV" i="1"/>
              <a:t>Tavolo </a:t>
            </a:r>
            <a:r>
              <a:rPr lang="it-IT" i="1"/>
              <a:t>C</a:t>
            </a:r>
            <a:r>
              <a:rPr lang="lv-LV" i="1"/>
              <a:t>aporalato</a:t>
            </a:r>
            <a:r>
              <a:rPr lang="it-IT"/>
              <a:t>)</a:t>
            </a:r>
          </a:p>
        </p:txBody>
      </p:sp>
      <p:grpSp>
        <p:nvGrpSpPr>
          <p:cNvPr id="106" name="Group 105">
            <a:extLst>
              <a:ext uri="{FF2B5EF4-FFF2-40B4-BE49-F238E27FC236}">
                <a16:creationId xmlns:a16="http://schemas.microsoft.com/office/drawing/2014/main" id="{4BF58999-EBC3-486F-9361-64678066F79B}"/>
              </a:ext>
            </a:extLst>
          </p:cNvPr>
          <p:cNvGrpSpPr/>
          <p:nvPr/>
        </p:nvGrpSpPr>
        <p:grpSpPr>
          <a:xfrm>
            <a:off x="242587" y="1930923"/>
            <a:ext cx="11706825" cy="3800240"/>
            <a:chOff x="213040" y="1427358"/>
            <a:chExt cx="11706825" cy="3800240"/>
          </a:xfrm>
        </p:grpSpPr>
        <p:grpSp>
          <p:nvGrpSpPr>
            <p:cNvPr id="11" name="Group 10">
              <a:extLst>
                <a:ext uri="{FF2B5EF4-FFF2-40B4-BE49-F238E27FC236}">
                  <a16:creationId xmlns:a16="http://schemas.microsoft.com/office/drawing/2014/main" id="{6F08161F-2F20-45D9-BDF2-664DA8BAD70B}"/>
                </a:ext>
              </a:extLst>
            </p:cNvPr>
            <p:cNvGrpSpPr/>
            <p:nvPr/>
          </p:nvGrpSpPr>
          <p:grpSpPr>
            <a:xfrm>
              <a:off x="1378747" y="3386202"/>
              <a:ext cx="1921758" cy="468144"/>
              <a:chOff x="1378747" y="4796263"/>
              <a:chExt cx="1921758" cy="468144"/>
            </a:xfrm>
          </p:grpSpPr>
          <p:cxnSp>
            <p:nvCxnSpPr>
              <p:cNvPr id="57" name="Straight Connector 56">
                <a:extLst>
                  <a:ext uri="{FF2B5EF4-FFF2-40B4-BE49-F238E27FC236}">
                    <a16:creationId xmlns:a16="http://schemas.microsoft.com/office/drawing/2014/main" id="{B617D2F6-C4C7-4429-B9E3-FC851FE39EAE}"/>
                  </a:ext>
                </a:extLst>
              </p:cNvPr>
              <p:cNvCxnSpPr>
                <a:stCxn id="61" idx="4"/>
              </p:cNvCxnSpPr>
              <p:nvPr/>
            </p:nvCxnSpPr>
            <p:spPr>
              <a:xfrm>
                <a:off x="3254088" y="4889098"/>
                <a:ext cx="1" cy="375309"/>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F2005358-5DAD-453B-8151-F47618ADBBEF}"/>
                  </a:ext>
                </a:extLst>
              </p:cNvPr>
              <p:cNvSpPr>
                <a:spLocks noChangeAspect="1"/>
              </p:cNvSpPr>
              <p:nvPr/>
            </p:nvSpPr>
            <p:spPr>
              <a:xfrm rot="16200000">
                <a:off x="1378748" y="4796264"/>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59" name="Straight Connector 58">
                <a:extLst>
                  <a:ext uri="{FF2B5EF4-FFF2-40B4-BE49-F238E27FC236}">
                    <a16:creationId xmlns:a16="http://schemas.microsoft.com/office/drawing/2014/main" id="{352EB99C-21FE-4CA1-B325-A15128B2C4C5}"/>
                  </a:ext>
                </a:extLst>
              </p:cNvPr>
              <p:cNvCxnSpPr>
                <a:stCxn id="58" idx="2"/>
              </p:cNvCxnSpPr>
              <p:nvPr/>
            </p:nvCxnSpPr>
            <p:spPr>
              <a:xfrm>
                <a:off x="1425166" y="4889099"/>
                <a:ext cx="18" cy="357644"/>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AAD4EE2A-E115-409D-A331-7C742116DB21}"/>
                  </a:ext>
                </a:extLst>
              </p:cNvPr>
              <p:cNvSpPr>
                <a:spLocks noChangeAspect="1"/>
              </p:cNvSpPr>
              <p:nvPr/>
            </p:nvSpPr>
            <p:spPr>
              <a:xfrm>
                <a:off x="1378747"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Oval 60">
                <a:extLst>
                  <a:ext uri="{FF2B5EF4-FFF2-40B4-BE49-F238E27FC236}">
                    <a16:creationId xmlns:a16="http://schemas.microsoft.com/office/drawing/2014/main" id="{1042B7E2-ACB3-4CBA-9A25-5CDEA8FA67B8}"/>
                  </a:ext>
                </a:extLst>
              </p:cNvPr>
              <p:cNvSpPr>
                <a:spLocks noChangeAspect="1"/>
              </p:cNvSpPr>
              <p:nvPr/>
            </p:nvSpPr>
            <p:spPr>
              <a:xfrm>
                <a:off x="3207670"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62" name="Straight Connector 61">
                <a:extLst>
                  <a:ext uri="{FF2B5EF4-FFF2-40B4-BE49-F238E27FC236}">
                    <a16:creationId xmlns:a16="http://schemas.microsoft.com/office/drawing/2014/main" id="{F4A274D4-BC41-44A2-9F8D-D454A9F304C3}"/>
                  </a:ext>
                </a:extLst>
              </p:cNvPr>
              <p:cNvCxnSpPr>
                <a:stCxn id="61" idx="2"/>
                <a:endCxn id="60" idx="6"/>
              </p:cNvCxnSpPr>
              <p:nvPr/>
            </p:nvCxnSpPr>
            <p:spPr>
              <a:xfrm flipH="1">
                <a:off x="1471582" y="4842681"/>
                <a:ext cx="1736088" cy="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5CE48180-D1C6-4ABC-AE47-B00F354B1223}"/>
                  </a:ext>
                </a:extLst>
              </p:cNvPr>
              <p:cNvSpPr>
                <a:spLocks noChangeAspect="1"/>
              </p:cNvSpPr>
              <p:nvPr/>
            </p:nvSpPr>
            <p:spPr>
              <a:xfrm>
                <a:off x="2293209"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74" name="Straight Connector 73">
                <a:extLst>
                  <a:ext uri="{FF2B5EF4-FFF2-40B4-BE49-F238E27FC236}">
                    <a16:creationId xmlns:a16="http://schemas.microsoft.com/office/drawing/2014/main" id="{8C9F94CC-8502-4E89-A3D7-500CE90C3D6B}"/>
                  </a:ext>
                </a:extLst>
              </p:cNvPr>
              <p:cNvCxnSpPr/>
              <p:nvPr/>
            </p:nvCxnSpPr>
            <p:spPr>
              <a:xfrm>
                <a:off x="2325653" y="4852790"/>
                <a:ext cx="1" cy="375309"/>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AB32C0E-91B4-44F6-871A-CE52E3152AD6}"/>
                </a:ext>
              </a:extLst>
            </p:cNvPr>
            <p:cNvGrpSpPr/>
            <p:nvPr/>
          </p:nvGrpSpPr>
          <p:grpSpPr>
            <a:xfrm>
              <a:off x="3300505" y="3227675"/>
              <a:ext cx="6565842" cy="636952"/>
              <a:chOff x="-455868" y="4637736"/>
              <a:chExt cx="6565842" cy="636952"/>
            </a:xfrm>
          </p:grpSpPr>
          <p:cxnSp>
            <p:nvCxnSpPr>
              <p:cNvPr id="43" name="Straight Connector 42">
                <a:extLst>
                  <a:ext uri="{FF2B5EF4-FFF2-40B4-BE49-F238E27FC236}">
                    <a16:creationId xmlns:a16="http://schemas.microsoft.com/office/drawing/2014/main" id="{58FAC9FA-6874-4A5C-85E2-5AE3640F187E}"/>
                  </a:ext>
                </a:extLst>
              </p:cNvPr>
              <p:cNvCxnSpPr>
                <a:endCxn id="54" idx="0"/>
              </p:cNvCxnSpPr>
              <p:nvPr/>
            </p:nvCxnSpPr>
            <p:spPr>
              <a:xfrm>
                <a:off x="2339626" y="4637736"/>
                <a:ext cx="1" cy="158527"/>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99DFB73-5792-4F85-900F-F4EDEA5ADF2A}"/>
                  </a:ext>
                </a:extLst>
              </p:cNvPr>
              <p:cNvCxnSpPr>
                <a:stCxn id="49" idx="4"/>
              </p:cNvCxnSpPr>
              <p:nvPr/>
            </p:nvCxnSpPr>
            <p:spPr>
              <a:xfrm>
                <a:off x="3254088" y="4889098"/>
                <a:ext cx="1" cy="375309"/>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52730C2B-D25B-4702-B1D9-2A94B0EE8684}"/>
                  </a:ext>
                </a:extLst>
              </p:cNvPr>
              <p:cNvSpPr>
                <a:spLocks noChangeAspect="1"/>
              </p:cNvSpPr>
              <p:nvPr/>
            </p:nvSpPr>
            <p:spPr>
              <a:xfrm rot="16200000">
                <a:off x="1378748" y="4796264"/>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46" name="Straight Connector 45">
                <a:extLst>
                  <a:ext uri="{FF2B5EF4-FFF2-40B4-BE49-F238E27FC236}">
                    <a16:creationId xmlns:a16="http://schemas.microsoft.com/office/drawing/2014/main" id="{F5F386D4-2C56-4852-8BD9-AE565BB6747C}"/>
                  </a:ext>
                </a:extLst>
              </p:cNvPr>
              <p:cNvCxnSpPr>
                <a:stCxn id="45" idx="2"/>
              </p:cNvCxnSpPr>
              <p:nvPr/>
            </p:nvCxnSpPr>
            <p:spPr>
              <a:xfrm>
                <a:off x="1425166" y="4889099"/>
                <a:ext cx="18" cy="357644"/>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EC092F48-D0B5-4F9C-9FE8-A1C5BE23E02E}"/>
                  </a:ext>
                </a:extLst>
              </p:cNvPr>
              <p:cNvSpPr>
                <a:spLocks noChangeAspect="1"/>
              </p:cNvSpPr>
              <p:nvPr/>
            </p:nvSpPr>
            <p:spPr>
              <a:xfrm>
                <a:off x="1378747"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9" name="Oval 48">
                <a:extLst>
                  <a:ext uri="{FF2B5EF4-FFF2-40B4-BE49-F238E27FC236}">
                    <a16:creationId xmlns:a16="http://schemas.microsoft.com/office/drawing/2014/main" id="{0C309F94-1FA7-43C3-B7C3-E50043E2AE16}"/>
                  </a:ext>
                </a:extLst>
              </p:cNvPr>
              <p:cNvSpPr>
                <a:spLocks noChangeAspect="1"/>
              </p:cNvSpPr>
              <p:nvPr/>
            </p:nvSpPr>
            <p:spPr>
              <a:xfrm>
                <a:off x="3207670"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53" name="Straight Connector 52">
                <a:extLst>
                  <a:ext uri="{FF2B5EF4-FFF2-40B4-BE49-F238E27FC236}">
                    <a16:creationId xmlns:a16="http://schemas.microsoft.com/office/drawing/2014/main" id="{F1DFAEA7-6C0B-453A-9CA6-AF4192D7326E}"/>
                  </a:ext>
                </a:extLst>
              </p:cNvPr>
              <p:cNvCxnSpPr>
                <a:stCxn id="49" idx="2"/>
                <a:endCxn id="47" idx="6"/>
              </p:cNvCxnSpPr>
              <p:nvPr/>
            </p:nvCxnSpPr>
            <p:spPr>
              <a:xfrm flipH="1">
                <a:off x="1471582" y="4842681"/>
                <a:ext cx="1736088" cy="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10A089A2-9DDE-411E-9886-24A70CE9A228}"/>
                  </a:ext>
                </a:extLst>
              </p:cNvPr>
              <p:cNvSpPr>
                <a:spLocks noChangeAspect="1"/>
              </p:cNvSpPr>
              <p:nvPr/>
            </p:nvSpPr>
            <p:spPr>
              <a:xfrm>
                <a:off x="2293209"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55" name="Straight Connector 54">
                <a:extLst>
                  <a:ext uri="{FF2B5EF4-FFF2-40B4-BE49-F238E27FC236}">
                    <a16:creationId xmlns:a16="http://schemas.microsoft.com/office/drawing/2014/main" id="{901EF9CB-D914-4240-B7BA-3679BDF9E080}"/>
                  </a:ext>
                </a:extLst>
              </p:cNvPr>
              <p:cNvCxnSpPr>
                <a:cxnSpLocks/>
                <a:stCxn id="38" idx="2"/>
                <a:endCxn id="49" idx="6"/>
              </p:cNvCxnSpPr>
              <p:nvPr/>
            </p:nvCxnSpPr>
            <p:spPr>
              <a:xfrm flipH="1">
                <a:off x="3300505" y="4842681"/>
                <a:ext cx="1834616" cy="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DD75DF2-308A-4E7F-8C3E-C0505ABC22A0}"/>
                  </a:ext>
                </a:extLst>
              </p:cNvPr>
              <p:cNvCxnSpPr>
                <a:cxnSpLocks/>
              </p:cNvCxnSpPr>
              <p:nvPr/>
            </p:nvCxnSpPr>
            <p:spPr>
              <a:xfrm flipH="1">
                <a:off x="-455868" y="4835066"/>
                <a:ext cx="1834616" cy="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69C33FE-C6C4-4B05-B3E0-F1454DA39083}"/>
                  </a:ext>
                </a:extLst>
              </p:cNvPr>
              <p:cNvCxnSpPr/>
              <p:nvPr/>
            </p:nvCxnSpPr>
            <p:spPr>
              <a:xfrm>
                <a:off x="2339607" y="4917044"/>
                <a:ext cx="18" cy="357644"/>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F4A5E76-78F1-457F-BEAF-671983779C5D}"/>
                  </a:ext>
                </a:extLst>
              </p:cNvPr>
              <p:cNvCxnSpPr/>
              <p:nvPr/>
            </p:nvCxnSpPr>
            <p:spPr>
              <a:xfrm>
                <a:off x="6109973" y="4833379"/>
                <a:ext cx="1" cy="375309"/>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E3CFF5C-73DB-408B-A8D1-0E632B6EC3FF}"/>
                </a:ext>
              </a:extLst>
            </p:cNvPr>
            <p:cNvGrpSpPr/>
            <p:nvPr/>
          </p:nvGrpSpPr>
          <p:grpSpPr>
            <a:xfrm>
              <a:off x="8891494" y="3386202"/>
              <a:ext cx="1921758" cy="468144"/>
              <a:chOff x="1378747" y="4796263"/>
              <a:chExt cx="1921758" cy="468144"/>
            </a:xfrm>
          </p:grpSpPr>
          <p:cxnSp>
            <p:nvCxnSpPr>
              <p:cNvPr id="35" name="Straight Connector 34">
                <a:extLst>
                  <a:ext uri="{FF2B5EF4-FFF2-40B4-BE49-F238E27FC236}">
                    <a16:creationId xmlns:a16="http://schemas.microsoft.com/office/drawing/2014/main" id="{09E112D9-84F0-4061-92B8-14A813980C29}"/>
                  </a:ext>
                </a:extLst>
              </p:cNvPr>
              <p:cNvCxnSpPr>
                <a:stCxn id="39" idx="4"/>
              </p:cNvCxnSpPr>
              <p:nvPr/>
            </p:nvCxnSpPr>
            <p:spPr>
              <a:xfrm>
                <a:off x="3254088" y="4889098"/>
                <a:ext cx="1" cy="375309"/>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33BE3C3-9CB7-4F03-8098-C45BC1DF1AB1}"/>
                  </a:ext>
                </a:extLst>
              </p:cNvPr>
              <p:cNvSpPr>
                <a:spLocks noChangeAspect="1"/>
              </p:cNvSpPr>
              <p:nvPr/>
            </p:nvSpPr>
            <p:spPr>
              <a:xfrm rot="16200000">
                <a:off x="1378748" y="4796264"/>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37" name="Straight Connector 36">
                <a:extLst>
                  <a:ext uri="{FF2B5EF4-FFF2-40B4-BE49-F238E27FC236}">
                    <a16:creationId xmlns:a16="http://schemas.microsoft.com/office/drawing/2014/main" id="{201D115E-4C46-4157-BD2F-52E1AFA9531B}"/>
                  </a:ext>
                </a:extLst>
              </p:cNvPr>
              <p:cNvCxnSpPr>
                <a:stCxn id="36" idx="2"/>
              </p:cNvCxnSpPr>
              <p:nvPr/>
            </p:nvCxnSpPr>
            <p:spPr>
              <a:xfrm>
                <a:off x="1425166" y="4889099"/>
                <a:ext cx="18" cy="357644"/>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019439F-B988-420E-80CD-9C79D8EB7712}"/>
                  </a:ext>
                </a:extLst>
              </p:cNvPr>
              <p:cNvSpPr>
                <a:spLocks noChangeAspect="1"/>
              </p:cNvSpPr>
              <p:nvPr/>
            </p:nvSpPr>
            <p:spPr>
              <a:xfrm>
                <a:off x="1378747"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9" name="Oval 38">
                <a:extLst>
                  <a:ext uri="{FF2B5EF4-FFF2-40B4-BE49-F238E27FC236}">
                    <a16:creationId xmlns:a16="http://schemas.microsoft.com/office/drawing/2014/main" id="{17C4C60D-C94A-4138-8825-5BF3E5201385}"/>
                  </a:ext>
                </a:extLst>
              </p:cNvPr>
              <p:cNvSpPr>
                <a:spLocks noChangeAspect="1"/>
              </p:cNvSpPr>
              <p:nvPr/>
            </p:nvSpPr>
            <p:spPr>
              <a:xfrm>
                <a:off x="3207670"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40" name="Straight Connector 39">
                <a:extLst>
                  <a:ext uri="{FF2B5EF4-FFF2-40B4-BE49-F238E27FC236}">
                    <a16:creationId xmlns:a16="http://schemas.microsoft.com/office/drawing/2014/main" id="{EAA251A7-90BA-4E15-B126-2B5FD424201E}"/>
                  </a:ext>
                </a:extLst>
              </p:cNvPr>
              <p:cNvCxnSpPr>
                <a:stCxn id="39" idx="2"/>
                <a:endCxn id="38" idx="6"/>
              </p:cNvCxnSpPr>
              <p:nvPr/>
            </p:nvCxnSpPr>
            <p:spPr>
              <a:xfrm flipH="1">
                <a:off x="1471582" y="4842681"/>
                <a:ext cx="1736088" cy="0"/>
              </a:xfrm>
              <a:prstGeom prst="line">
                <a:avLst/>
              </a:prstGeom>
              <a:ln w="3175">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90F7BCCF-F5E0-4F37-B984-E5C425CC4038}"/>
                  </a:ext>
                </a:extLst>
              </p:cNvPr>
              <p:cNvSpPr>
                <a:spLocks noChangeAspect="1"/>
              </p:cNvSpPr>
              <p:nvPr/>
            </p:nvSpPr>
            <p:spPr>
              <a:xfrm>
                <a:off x="2293209" y="4796263"/>
                <a:ext cx="92835" cy="92835"/>
              </a:xfrm>
              <a:prstGeom prst="ellipse">
                <a:avLst/>
              </a:prstGeom>
              <a:solidFill>
                <a:schemeClr val="accent1"/>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4" name="Nom2">
              <a:extLst>
                <a:ext uri="{FF2B5EF4-FFF2-40B4-BE49-F238E27FC236}">
                  <a16:creationId xmlns:a16="http://schemas.microsoft.com/office/drawing/2014/main" id="{703DCE6C-AF99-40D8-87AC-1F2AD2F2A0F9}"/>
                </a:ext>
              </a:extLst>
            </p:cNvPr>
            <p:cNvSpPr/>
            <p:nvPr/>
          </p:nvSpPr>
          <p:spPr>
            <a:xfrm>
              <a:off x="4967507" y="2453953"/>
              <a:ext cx="2256986" cy="773722"/>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Calibri"/>
                <a:ea typeface="+mn-ea"/>
                <a:cs typeface="+mn-cs"/>
              </a:endParaRPr>
            </a:p>
          </p:txBody>
        </p:sp>
        <p:sp>
          <p:nvSpPr>
            <p:cNvPr id="16" name="Nom1">
              <a:extLst>
                <a:ext uri="{FF2B5EF4-FFF2-40B4-BE49-F238E27FC236}">
                  <a16:creationId xmlns:a16="http://schemas.microsoft.com/office/drawing/2014/main" id="{35715978-1378-4596-823D-C7B9A32BFB84}"/>
                </a:ext>
              </a:extLst>
            </p:cNvPr>
            <p:cNvSpPr/>
            <p:nvPr/>
          </p:nvSpPr>
          <p:spPr>
            <a:xfrm>
              <a:off x="267868" y="4365779"/>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4A255A0-9FA3-4E1C-B845-BBCCC9F08BE7}"/>
                </a:ext>
              </a:extLst>
            </p:cNvPr>
            <p:cNvSpPr/>
            <p:nvPr/>
          </p:nvSpPr>
          <p:spPr>
            <a:xfrm>
              <a:off x="5265854" y="2524132"/>
              <a:ext cx="1660251" cy="523220"/>
            </a:xfrm>
            <a:prstGeom prst="rect">
              <a:avLst/>
            </a:prstGeom>
          </p:spPr>
          <p:txBody>
            <a:bodyPr wrap="square">
              <a:spAutoFit/>
            </a:bodyPr>
            <a:lstStyle/>
            <a:p>
              <a:r>
                <a:rPr lang="lv-LV" sz="1400">
                  <a:latin typeface="EYInterstate Light" panose="02000506000000020004" pitchFamily="2" charset="0"/>
                  <a:ea typeface="Calibri" panose="020F0502020204030204" pitchFamily="34" charset="0"/>
                  <a:cs typeface="Times New Roman" panose="02020603050405020304" pitchFamily="18" charset="0"/>
                </a:rPr>
                <a:t>Ministr</a:t>
              </a:r>
              <a:r>
                <a:rPr lang="it-IT" sz="1400">
                  <a:latin typeface="EYInterstate Light" panose="02000506000000020004" pitchFamily="2" charset="0"/>
                  <a:ea typeface="Calibri" panose="020F0502020204030204" pitchFamily="34" charset="0"/>
                  <a:cs typeface="Times New Roman" panose="02020603050405020304" pitchFamily="18" charset="0"/>
                </a:rPr>
                <a:t>y</a:t>
              </a:r>
              <a:r>
                <a:rPr lang="lv-LV" sz="1400">
                  <a:latin typeface="EYInterstate Light" panose="02000506000000020004" pitchFamily="2" charset="0"/>
                  <a:ea typeface="Calibri" panose="020F0502020204030204" pitchFamily="34" charset="0"/>
                  <a:cs typeface="Times New Roman" panose="02020603050405020304" pitchFamily="18" charset="0"/>
                </a:rPr>
                <a:t> of Labour and Social Policies</a:t>
              </a:r>
              <a:endParaRPr lang="en-GB" sz="1400">
                <a:latin typeface="EYInterstate Light" panose="02000506000000020004" pitchFamily="2" charset="0"/>
              </a:endParaRPr>
            </a:p>
          </p:txBody>
        </p:sp>
        <p:pic>
          <p:nvPicPr>
            <p:cNvPr id="5" name="Picture 4">
              <a:extLst>
                <a:ext uri="{FF2B5EF4-FFF2-40B4-BE49-F238E27FC236}">
                  <a16:creationId xmlns:a16="http://schemas.microsoft.com/office/drawing/2014/main" id="{4DB797A1-04FC-49DA-A70A-F553A9349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155" y="1427358"/>
              <a:ext cx="855296" cy="744489"/>
            </a:xfrm>
            <a:prstGeom prst="rect">
              <a:avLst/>
            </a:prstGeom>
          </p:spPr>
        </p:pic>
        <p:sp>
          <p:nvSpPr>
            <p:cNvPr id="64" name="Rectangle 63">
              <a:extLst>
                <a:ext uri="{FF2B5EF4-FFF2-40B4-BE49-F238E27FC236}">
                  <a16:creationId xmlns:a16="http://schemas.microsoft.com/office/drawing/2014/main" id="{16DA4929-81C7-418D-AADD-9338C580B288}"/>
                </a:ext>
              </a:extLst>
            </p:cNvPr>
            <p:cNvSpPr/>
            <p:nvPr/>
          </p:nvSpPr>
          <p:spPr>
            <a:xfrm>
              <a:off x="371686" y="4533509"/>
              <a:ext cx="1117600" cy="523220"/>
            </a:xfrm>
            <a:prstGeom prst="rect">
              <a:avLst/>
            </a:prstGeom>
          </p:spPr>
          <p:txBody>
            <a:bodyPr wrap="square">
              <a:spAutoFit/>
            </a:bodyPr>
            <a:lstStyle/>
            <a:p>
              <a:r>
                <a:rPr lang="en-GB" sz="1400">
                  <a:latin typeface="EYInterstate Light" panose="02000506000000020004" pitchFamily="2" charset="0"/>
                  <a:ea typeface="Calibri" panose="020F0502020204030204" pitchFamily="34" charset="0"/>
                  <a:cs typeface="Times New Roman" panose="02020603050405020304" pitchFamily="18" charset="0"/>
                </a:rPr>
                <a:t>Ministry of the Interior</a:t>
              </a:r>
              <a:endParaRPr lang="en-GB" sz="1400">
                <a:latin typeface="EYInterstate Light" panose="02000506000000020004" pitchFamily="2" charset="0"/>
              </a:endParaRPr>
            </a:p>
          </p:txBody>
        </p:sp>
        <p:sp>
          <p:nvSpPr>
            <p:cNvPr id="65" name="Rectangle 64">
              <a:extLst>
                <a:ext uri="{FF2B5EF4-FFF2-40B4-BE49-F238E27FC236}">
                  <a16:creationId xmlns:a16="http://schemas.microsoft.com/office/drawing/2014/main" id="{6E03B105-8147-4241-A138-D9C278B33480}"/>
                </a:ext>
              </a:extLst>
            </p:cNvPr>
            <p:cNvSpPr/>
            <p:nvPr/>
          </p:nvSpPr>
          <p:spPr>
            <a:xfrm>
              <a:off x="1519533" y="4512871"/>
              <a:ext cx="1331568" cy="523220"/>
            </a:xfrm>
            <a:prstGeom prst="rect">
              <a:avLst/>
            </a:prstGeom>
          </p:spPr>
          <p:txBody>
            <a:bodyPr wrap="square">
              <a:spAutoFit/>
            </a:bodyPr>
            <a:lstStyle/>
            <a:p>
              <a:pPr algn="ctr"/>
              <a:r>
                <a:rPr lang="en-GB" sz="1400">
                  <a:latin typeface="EYInterstate Light" panose="02000506000000020004" pitchFamily="2" charset="0"/>
                  <a:ea typeface="Calibri" panose="020F0502020204030204" pitchFamily="34" charset="0"/>
                  <a:cs typeface="Times New Roman" panose="02020603050405020304" pitchFamily="18" charset="0"/>
                </a:rPr>
                <a:t>Ministry of Justice</a:t>
              </a:r>
              <a:endParaRPr lang="en-GB" sz="1400">
                <a:latin typeface="EYInterstate Light" panose="02000506000000020004" pitchFamily="2" charset="0"/>
              </a:endParaRPr>
            </a:p>
          </p:txBody>
        </p:sp>
        <p:sp>
          <p:nvSpPr>
            <p:cNvPr id="66" name="Rectangle 65">
              <a:extLst>
                <a:ext uri="{FF2B5EF4-FFF2-40B4-BE49-F238E27FC236}">
                  <a16:creationId xmlns:a16="http://schemas.microsoft.com/office/drawing/2014/main" id="{1C9FCBD3-32B3-4E23-BF35-C21B21FAF827}"/>
                </a:ext>
              </a:extLst>
            </p:cNvPr>
            <p:cNvSpPr/>
            <p:nvPr/>
          </p:nvSpPr>
          <p:spPr>
            <a:xfrm>
              <a:off x="2984664" y="4519916"/>
              <a:ext cx="1331568" cy="523220"/>
            </a:xfrm>
            <a:prstGeom prst="rect">
              <a:avLst/>
            </a:prstGeom>
          </p:spPr>
          <p:txBody>
            <a:bodyPr wrap="square">
              <a:spAutoFit/>
            </a:bodyPr>
            <a:lstStyle/>
            <a:p>
              <a:r>
                <a:rPr lang="en-GB" sz="1400">
                  <a:latin typeface="EYInterstate Light" panose="02000506000000020004" pitchFamily="2" charset="0"/>
                  <a:ea typeface="Calibri" panose="020F0502020204030204" pitchFamily="34" charset="0"/>
                  <a:cs typeface="Times New Roman" panose="02020603050405020304" pitchFamily="18" charset="0"/>
                </a:rPr>
                <a:t>Ministry of Agriculture</a:t>
              </a:r>
              <a:endParaRPr lang="en-GB" sz="1400">
                <a:latin typeface="EYInterstate Light" panose="02000506000000020004" pitchFamily="2" charset="0"/>
              </a:endParaRPr>
            </a:p>
          </p:txBody>
        </p:sp>
        <p:sp>
          <p:nvSpPr>
            <p:cNvPr id="67" name="Rectangle 66">
              <a:extLst>
                <a:ext uri="{FF2B5EF4-FFF2-40B4-BE49-F238E27FC236}">
                  <a16:creationId xmlns:a16="http://schemas.microsoft.com/office/drawing/2014/main" id="{BB307806-6521-4BD9-8319-5419D9B15027}"/>
                </a:ext>
              </a:extLst>
            </p:cNvPr>
            <p:cNvSpPr/>
            <p:nvPr/>
          </p:nvSpPr>
          <p:spPr>
            <a:xfrm>
              <a:off x="4178726" y="4456583"/>
              <a:ext cx="1331568" cy="738664"/>
            </a:xfrm>
            <a:prstGeom prst="rect">
              <a:avLst/>
            </a:prstGeom>
          </p:spPr>
          <p:txBody>
            <a:bodyPr wrap="square">
              <a:spAutoFit/>
            </a:bodyPr>
            <a:lstStyle/>
            <a:p>
              <a:r>
                <a:rPr lang="lv-LV" sz="1400">
                  <a:latin typeface="EYInterstate Light" panose="02000506000000020004" pitchFamily="2" charset="0"/>
                </a:rPr>
                <a:t>Ministry of Infrastructure </a:t>
              </a:r>
              <a:r>
                <a:rPr lang="it-IT" sz="1400">
                  <a:latin typeface="EYInterstate Light" panose="02000506000000020004" pitchFamily="2" charset="0"/>
                </a:rPr>
                <a:t>&amp;</a:t>
              </a:r>
              <a:r>
                <a:rPr lang="lv-LV" sz="1400">
                  <a:latin typeface="EYInterstate Light" panose="02000506000000020004" pitchFamily="2" charset="0"/>
                </a:rPr>
                <a:t> Transport</a:t>
              </a:r>
              <a:endParaRPr lang="en-GB" sz="1400">
                <a:latin typeface="EYInterstate Light" panose="02000506000000020004" pitchFamily="2" charset="0"/>
              </a:endParaRPr>
            </a:p>
          </p:txBody>
        </p:sp>
        <p:sp>
          <p:nvSpPr>
            <p:cNvPr id="69" name="Nom1">
              <a:extLst>
                <a:ext uri="{FF2B5EF4-FFF2-40B4-BE49-F238E27FC236}">
                  <a16:creationId xmlns:a16="http://schemas.microsoft.com/office/drawing/2014/main" id="{2DA734A0-9EC2-4AC5-B4F8-234D979F9EB8}"/>
                </a:ext>
              </a:extLst>
            </p:cNvPr>
            <p:cNvSpPr/>
            <p:nvPr/>
          </p:nvSpPr>
          <p:spPr>
            <a:xfrm>
              <a:off x="1576726" y="4365779"/>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70" name="Nom1">
              <a:extLst>
                <a:ext uri="{FF2B5EF4-FFF2-40B4-BE49-F238E27FC236}">
                  <a16:creationId xmlns:a16="http://schemas.microsoft.com/office/drawing/2014/main" id="{6F5974E7-4EF4-46BE-A926-B3D996B5C291}"/>
                </a:ext>
              </a:extLst>
            </p:cNvPr>
            <p:cNvSpPr/>
            <p:nvPr/>
          </p:nvSpPr>
          <p:spPr>
            <a:xfrm>
              <a:off x="2865527" y="4386067"/>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71" name="Nom1">
              <a:extLst>
                <a:ext uri="{FF2B5EF4-FFF2-40B4-BE49-F238E27FC236}">
                  <a16:creationId xmlns:a16="http://schemas.microsoft.com/office/drawing/2014/main" id="{4EA295D7-DBF1-4860-955A-AD266058A5F0}"/>
                </a:ext>
              </a:extLst>
            </p:cNvPr>
            <p:cNvSpPr/>
            <p:nvPr/>
          </p:nvSpPr>
          <p:spPr>
            <a:xfrm>
              <a:off x="4178580" y="4386067"/>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72" name="Nom1">
              <a:extLst>
                <a:ext uri="{FF2B5EF4-FFF2-40B4-BE49-F238E27FC236}">
                  <a16:creationId xmlns:a16="http://schemas.microsoft.com/office/drawing/2014/main" id="{365B8C67-E4DF-4AB8-BB86-C27B0E52D598}"/>
                </a:ext>
              </a:extLst>
            </p:cNvPr>
            <p:cNvSpPr/>
            <p:nvPr/>
          </p:nvSpPr>
          <p:spPr>
            <a:xfrm>
              <a:off x="5504732" y="4386067"/>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73" name="Nom1">
              <a:extLst>
                <a:ext uri="{FF2B5EF4-FFF2-40B4-BE49-F238E27FC236}">
                  <a16:creationId xmlns:a16="http://schemas.microsoft.com/office/drawing/2014/main" id="{974019DE-BD38-4604-A2CA-7E830EE2743D}"/>
                </a:ext>
              </a:extLst>
            </p:cNvPr>
            <p:cNvSpPr/>
            <p:nvPr/>
          </p:nvSpPr>
          <p:spPr>
            <a:xfrm>
              <a:off x="6810992" y="4374352"/>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77" name="Nom1">
              <a:extLst>
                <a:ext uri="{FF2B5EF4-FFF2-40B4-BE49-F238E27FC236}">
                  <a16:creationId xmlns:a16="http://schemas.microsoft.com/office/drawing/2014/main" id="{FA42AF58-C6E7-4B40-9669-CE7A8273C859}"/>
                </a:ext>
              </a:extLst>
            </p:cNvPr>
            <p:cNvSpPr/>
            <p:nvPr/>
          </p:nvSpPr>
          <p:spPr>
            <a:xfrm>
              <a:off x="8096665" y="4365779"/>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78" name="Rectangle 77">
              <a:extLst>
                <a:ext uri="{FF2B5EF4-FFF2-40B4-BE49-F238E27FC236}">
                  <a16:creationId xmlns:a16="http://schemas.microsoft.com/office/drawing/2014/main" id="{1B6056E5-89AD-4F29-9B80-14CED215AFE2}"/>
                </a:ext>
              </a:extLst>
            </p:cNvPr>
            <p:cNvSpPr/>
            <p:nvPr/>
          </p:nvSpPr>
          <p:spPr>
            <a:xfrm>
              <a:off x="8262938" y="4569534"/>
              <a:ext cx="855296" cy="307777"/>
            </a:xfrm>
            <a:prstGeom prst="rect">
              <a:avLst/>
            </a:prstGeom>
          </p:spPr>
          <p:txBody>
            <a:bodyPr wrap="square">
              <a:spAutoFit/>
            </a:bodyPr>
            <a:lstStyle/>
            <a:p>
              <a:pPr algn="ctr"/>
              <a:r>
                <a:rPr lang="it-IT" sz="1400">
                  <a:latin typeface="EYInterstate Light" panose="02000506000000020004" pitchFamily="2" charset="0"/>
                </a:rPr>
                <a:t>INPS</a:t>
              </a:r>
              <a:endParaRPr lang="en-GB" sz="1400">
                <a:latin typeface="EYInterstate Light" panose="02000506000000020004" pitchFamily="2" charset="0"/>
              </a:endParaRPr>
            </a:p>
          </p:txBody>
        </p:sp>
        <p:sp>
          <p:nvSpPr>
            <p:cNvPr id="79" name="Rectangle 78">
              <a:extLst>
                <a:ext uri="{FF2B5EF4-FFF2-40B4-BE49-F238E27FC236}">
                  <a16:creationId xmlns:a16="http://schemas.microsoft.com/office/drawing/2014/main" id="{03771187-4291-4CCB-AA0F-590F90047223}"/>
                </a:ext>
              </a:extLst>
            </p:cNvPr>
            <p:cNvSpPr/>
            <p:nvPr/>
          </p:nvSpPr>
          <p:spPr>
            <a:xfrm>
              <a:off x="5517799" y="4432483"/>
              <a:ext cx="1270008" cy="738664"/>
            </a:xfrm>
            <a:prstGeom prst="rect">
              <a:avLst/>
            </a:prstGeom>
          </p:spPr>
          <p:txBody>
            <a:bodyPr wrap="square">
              <a:spAutoFit/>
            </a:bodyPr>
            <a:lstStyle/>
            <a:p>
              <a:pPr algn="ctr"/>
              <a:r>
                <a:rPr lang="lv-LV" sz="1400">
                  <a:latin typeface="EYInterstate Light" panose="02000506000000020004" pitchFamily="2" charset="0"/>
                </a:rPr>
                <a:t>National Labour Inspectorate</a:t>
              </a:r>
              <a:endParaRPr lang="en-GB" sz="1100">
                <a:latin typeface="EYInterstate Light" panose="02000506000000020004" pitchFamily="2" charset="0"/>
              </a:endParaRPr>
            </a:p>
          </p:txBody>
        </p:sp>
        <p:sp>
          <p:nvSpPr>
            <p:cNvPr id="80" name="Rectangle 79">
              <a:extLst>
                <a:ext uri="{FF2B5EF4-FFF2-40B4-BE49-F238E27FC236}">
                  <a16:creationId xmlns:a16="http://schemas.microsoft.com/office/drawing/2014/main" id="{D5FDF665-E044-45CC-8041-4CBC5E322BA4}"/>
                </a:ext>
              </a:extLst>
            </p:cNvPr>
            <p:cNvSpPr/>
            <p:nvPr/>
          </p:nvSpPr>
          <p:spPr>
            <a:xfrm>
              <a:off x="7003963" y="4579281"/>
              <a:ext cx="855296" cy="307777"/>
            </a:xfrm>
            <a:prstGeom prst="rect">
              <a:avLst/>
            </a:prstGeom>
          </p:spPr>
          <p:txBody>
            <a:bodyPr wrap="square">
              <a:spAutoFit/>
            </a:bodyPr>
            <a:lstStyle/>
            <a:p>
              <a:pPr algn="ctr"/>
              <a:r>
                <a:rPr lang="it-IT" sz="1400">
                  <a:latin typeface="EYInterstate Light" panose="02000506000000020004" pitchFamily="2" charset="0"/>
                </a:rPr>
                <a:t>ANPAL</a:t>
              </a:r>
              <a:endParaRPr lang="en-GB" sz="1400">
                <a:latin typeface="EYInterstate Light" panose="02000506000000020004" pitchFamily="2" charset="0"/>
              </a:endParaRPr>
            </a:p>
          </p:txBody>
        </p:sp>
        <p:sp>
          <p:nvSpPr>
            <p:cNvPr id="81" name="Nom1">
              <a:extLst>
                <a:ext uri="{FF2B5EF4-FFF2-40B4-BE49-F238E27FC236}">
                  <a16:creationId xmlns:a16="http://schemas.microsoft.com/office/drawing/2014/main" id="{1875F80A-A60A-46C6-9E00-1FD6BE71E67F}"/>
                </a:ext>
              </a:extLst>
            </p:cNvPr>
            <p:cNvSpPr/>
            <p:nvPr/>
          </p:nvSpPr>
          <p:spPr>
            <a:xfrm>
              <a:off x="9412846" y="4355695"/>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82" name="Nom1">
              <a:extLst>
                <a:ext uri="{FF2B5EF4-FFF2-40B4-BE49-F238E27FC236}">
                  <a16:creationId xmlns:a16="http://schemas.microsoft.com/office/drawing/2014/main" id="{2A6B1A7D-7EB1-4214-8722-9221BEA4E55B}"/>
                </a:ext>
              </a:extLst>
            </p:cNvPr>
            <p:cNvSpPr/>
            <p:nvPr/>
          </p:nvSpPr>
          <p:spPr>
            <a:xfrm>
              <a:off x="10698519" y="4353716"/>
              <a:ext cx="1221346" cy="84153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sp>
          <p:nvSpPr>
            <p:cNvPr id="84" name="Rectangle 83">
              <a:extLst>
                <a:ext uri="{FF2B5EF4-FFF2-40B4-BE49-F238E27FC236}">
                  <a16:creationId xmlns:a16="http://schemas.microsoft.com/office/drawing/2014/main" id="{BFF2E98A-6DF1-4380-9722-D5E59240038A}"/>
                </a:ext>
              </a:extLst>
            </p:cNvPr>
            <p:cNvSpPr/>
            <p:nvPr/>
          </p:nvSpPr>
          <p:spPr>
            <a:xfrm>
              <a:off x="9600010" y="4452256"/>
              <a:ext cx="855296" cy="738664"/>
            </a:xfrm>
            <a:prstGeom prst="rect">
              <a:avLst/>
            </a:prstGeom>
          </p:spPr>
          <p:txBody>
            <a:bodyPr wrap="square">
              <a:spAutoFit/>
            </a:bodyPr>
            <a:lstStyle/>
            <a:p>
              <a:pPr algn="ctr"/>
              <a:r>
                <a:rPr lang="it-IT" sz="1400" dirty="0">
                  <a:latin typeface="EYInterstate Light" panose="02000506000000020004" pitchFamily="2" charset="0"/>
                </a:rPr>
                <a:t>Military&amp; Tax Police</a:t>
              </a:r>
              <a:endParaRPr lang="en-GB" sz="1400" dirty="0">
                <a:latin typeface="EYInterstate Light" panose="02000506000000020004" pitchFamily="2" charset="0"/>
              </a:endParaRPr>
            </a:p>
          </p:txBody>
        </p:sp>
        <p:sp>
          <p:nvSpPr>
            <p:cNvPr id="85" name="Rectangle 84">
              <a:extLst>
                <a:ext uri="{FF2B5EF4-FFF2-40B4-BE49-F238E27FC236}">
                  <a16:creationId xmlns:a16="http://schemas.microsoft.com/office/drawing/2014/main" id="{331925C7-8569-4215-83D5-88C1479A25E9}"/>
                </a:ext>
              </a:extLst>
            </p:cNvPr>
            <p:cNvSpPr/>
            <p:nvPr/>
          </p:nvSpPr>
          <p:spPr>
            <a:xfrm>
              <a:off x="10929810" y="4569533"/>
              <a:ext cx="706856" cy="307777"/>
            </a:xfrm>
            <a:prstGeom prst="rect">
              <a:avLst/>
            </a:prstGeom>
          </p:spPr>
          <p:txBody>
            <a:bodyPr wrap="square">
              <a:spAutoFit/>
            </a:bodyPr>
            <a:lstStyle/>
            <a:p>
              <a:pPr algn="ctr"/>
              <a:r>
                <a:rPr lang="it-IT" sz="1400">
                  <a:latin typeface="EYInterstate Light" panose="02000506000000020004" pitchFamily="2" charset="0"/>
                </a:rPr>
                <a:t>ANCI</a:t>
              </a:r>
              <a:endParaRPr lang="en-GB" sz="1400">
                <a:latin typeface="EYInterstate Light" panose="02000506000000020004" pitchFamily="2" charset="0"/>
              </a:endParaRPr>
            </a:p>
          </p:txBody>
        </p:sp>
        <p:pic>
          <p:nvPicPr>
            <p:cNvPr id="86" name="Picture 85">
              <a:extLst>
                <a:ext uri="{FF2B5EF4-FFF2-40B4-BE49-F238E27FC236}">
                  <a16:creationId xmlns:a16="http://schemas.microsoft.com/office/drawing/2014/main" id="{8542775A-020E-45DE-9C21-A7C7635A47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27" t="18629" r="17788" b="55314"/>
            <a:stretch/>
          </p:blipFill>
          <p:spPr>
            <a:xfrm>
              <a:off x="213040" y="3798653"/>
              <a:ext cx="1331001" cy="523220"/>
            </a:xfrm>
            <a:prstGeom prst="rect">
              <a:avLst/>
            </a:prstGeom>
          </p:spPr>
        </p:pic>
        <p:pic>
          <p:nvPicPr>
            <p:cNvPr id="7" name="Picture 6">
              <a:extLst>
                <a:ext uri="{FF2B5EF4-FFF2-40B4-BE49-F238E27FC236}">
                  <a16:creationId xmlns:a16="http://schemas.microsoft.com/office/drawing/2014/main" id="{6C2A7EB4-9E9C-4BCA-ADA8-EA7288FDA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556" y="3936161"/>
              <a:ext cx="1300912" cy="299325"/>
            </a:xfrm>
            <a:prstGeom prst="rect">
              <a:avLst/>
            </a:prstGeom>
          </p:spPr>
        </p:pic>
        <p:pic>
          <p:nvPicPr>
            <p:cNvPr id="88" name="Picture 87">
              <a:extLst>
                <a:ext uri="{FF2B5EF4-FFF2-40B4-BE49-F238E27FC236}">
                  <a16:creationId xmlns:a16="http://schemas.microsoft.com/office/drawing/2014/main" id="{8123485D-3B15-4471-BD0D-894776D570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934" y="3830531"/>
              <a:ext cx="915895" cy="480245"/>
            </a:xfrm>
            <a:prstGeom prst="rect">
              <a:avLst/>
            </a:prstGeom>
          </p:spPr>
        </p:pic>
        <p:pic>
          <p:nvPicPr>
            <p:cNvPr id="90" name="Picture 89">
              <a:extLst>
                <a:ext uri="{FF2B5EF4-FFF2-40B4-BE49-F238E27FC236}">
                  <a16:creationId xmlns:a16="http://schemas.microsoft.com/office/drawing/2014/main" id="{188098F6-B805-4987-82CC-0A8EFA5C47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9660" y="3777060"/>
              <a:ext cx="957738" cy="543278"/>
            </a:xfrm>
            <a:prstGeom prst="rect">
              <a:avLst/>
            </a:prstGeom>
          </p:spPr>
        </p:pic>
        <p:pic>
          <p:nvPicPr>
            <p:cNvPr id="92" name="Picture 91">
              <a:extLst>
                <a:ext uri="{FF2B5EF4-FFF2-40B4-BE49-F238E27FC236}">
                  <a16:creationId xmlns:a16="http://schemas.microsoft.com/office/drawing/2014/main" id="{389889F3-D934-407A-84D7-44D4797D3F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5795" y="3798316"/>
              <a:ext cx="768298" cy="517479"/>
            </a:xfrm>
            <a:prstGeom prst="rect">
              <a:avLst/>
            </a:prstGeom>
          </p:spPr>
        </p:pic>
        <p:pic>
          <p:nvPicPr>
            <p:cNvPr id="94" name="Picture 93">
              <a:extLst>
                <a:ext uri="{FF2B5EF4-FFF2-40B4-BE49-F238E27FC236}">
                  <a16:creationId xmlns:a16="http://schemas.microsoft.com/office/drawing/2014/main" id="{4ACE7017-9F5E-4DE9-9A4F-030C3BF0BD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0992" y="3860268"/>
              <a:ext cx="1168205" cy="410939"/>
            </a:xfrm>
            <a:prstGeom prst="rect">
              <a:avLst/>
            </a:prstGeom>
          </p:spPr>
        </p:pic>
        <p:pic>
          <p:nvPicPr>
            <p:cNvPr id="96" name="Picture 95">
              <a:extLst>
                <a:ext uri="{FF2B5EF4-FFF2-40B4-BE49-F238E27FC236}">
                  <a16:creationId xmlns:a16="http://schemas.microsoft.com/office/drawing/2014/main" id="{429BF00C-C074-42C0-A46C-70EFFEFC11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04328" y="3854346"/>
              <a:ext cx="957738" cy="430197"/>
            </a:xfrm>
            <a:prstGeom prst="rect">
              <a:avLst/>
            </a:prstGeom>
          </p:spPr>
        </p:pic>
        <p:grpSp>
          <p:nvGrpSpPr>
            <p:cNvPr id="101" name="Group 100">
              <a:extLst>
                <a:ext uri="{FF2B5EF4-FFF2-40B4-BE49-F238E27FC236}">
                  <a16:creationId xmlns:a16="http://schemas.microsoft.com/office/drawing/2014/main" id="{5C60288C-8461-414A-A7C0-463B73B1214E}"/>
                </a:ext>
              </a:extLst>
            </p:cNvPr>
            <p:cNvGrpSpPr/>
            <p:nvPr/>
          </p:nvGrpSpPr>
          <p:grpSpPr>
            <a:xfrm>
              <a:off x="9556077" y="3884348"/>
              <a:ext cx="843486" cy="328702"/>
              <a:chOff x="6208063" y="1775276"/>
              <a:chExt cx="3046132" cy="1313590"/>
            </a:xfrm>
          </p:grpSpPr>
          <p:pic>
            <p:nvPicPr>
              <p:cNvPr id="98" name="Picture 97">
                <a:extLst>
                  <a:ext uri="{FF2B5EF4-FFF2-40B4-BE49-F238E27FC236}">
                    <a16:creationId xmlns:a16="http://schemas.microsoft.com/office/drawing/2014/main" id="{75506767-65B8-4289-88A5-46ED13B157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63474" y="1775276"/>
                <a:ext cx="1390721" cy="1276416"/>
              </a:xfrm>
              <a:prstGeom prst="rect">
                <a:avLst/>
              </a:prstGeom>
            </p:spPr>
          </p:pic>
          <p:pic>
            <p:nvPicPr>
              <p:cNvPr id="100" name="Picture 99">
                <a:extLst>
                  <a:ext uri="{FF2B5EF4-FFF2-40B4-BE49-F238E27FC236}">
                    <a16:creationId xmlns:a16="http://schemas.microsoft.com/office/drawing/2014/main" id="{38714C6B-45EF-4743-B8BE-9C6B09C50A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8063" y="1780699"/>
                <a:ext cx="1644736" cy="1308167"/>
              </a:xfrm>
              <a:prstGeom prst="rect">
                <a:avLst/>
              </a:prstGeom>
            </p:spPr>
          </p:pic>
        </p:grpSp>
        <p:pic>
          <p:nvPicPr>
            <p:cNvPr id="103" name="Picture 102">
              <a:extLst>
                <a:ext uri="{FF2B5EF4-FFF2-40B4-BE49-F238E27FC236}">
                  <a16:creationId xmlns:a16="http://schemas.microsoft.com/office/drawing/2014/main" id="{7FDB1076-7315-4058-96EE-0E5A4A801E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4259" y="3744852"/>
              <a:ext cx="855410" cy="539691"/>
            </a:xfrm>
            <a:prstGeom prst="rect">
              <a:avLst/>
            </a:prstGeom>
          </p:spPr>
        </p:pic>
        <p:sp>
          <p:nvSpPr>
            <p:cNvPr id="104" name="Rectangle 103">
              <a:extLst>
                <a:ext uri="{FF2B5EF4-FFF2-40B4-BE49-F238E27FC236}">
                  <a16:creationId xmlns:a16="http://schemas.microsoft.com/office/drawing/2014/main" id="{43C44569-76B2-409F-BC4A-4D0143726387}"/>
                </a:ext>
              </a:extLst>
            </p:cNvPr>
            <p:cNvSpPr/>
            <p:nvPr/>
          </p:nvSpPr>
          <p:spPr>
            <a:xfrm>
              <a:off x="5685795" y="2113013"/>
              <a:ext cx="855296" cy="307777"/>
            </a:xfrm>
            <a:prstGeom prst="rect">
              <a:avLst/>
            </a:prstGeom>
          </p:spPr>
          <p:txBody>
            <a:bodyPr wrap="square">
              <a:spAutoFit/>
            </a:bodyPr>
            <a:lstStyle/>
            <a:p>
              <a:pPr algn="ctr"/>
              <a:r>
                <a:rPr lang="en-GB" sz="1400" b="1">
                  <a:latin typeface="EYInterstate Light" panose="02000506000000020004" pitchFamily="2" charset="0"/>
                </a:rPr>
                <a:t>Chair</a:t>
              </a:r>
            </a:p>
          </p:txBody>
        </p:sp>
      </p:grpSp>
      <p:sp>
        <p:nvSpPr>
          <p:cNvPr id="105" name="Rectangle 104">
            <a:extLst>
              <a:ext uri="{FF2B5EF4-FFF2-40B4-BE49-F238E27FC236}">
                <a16:creationId xmlns:a16="http://schemas.microsoft.com/office/drawing/2014/main" id="{ABA08512-227F-41EF-82A1-6B3C733DF9DF}"/>
              </a:ext>
            </a:extLst>
          </p:cNvPr>
          <p:cNvSpPr/>
          <p:nvPr/>
        </p:nvSpPr>
        <p:spPr>
          <a:xfrm>
            <a:off x="513210" y="1265959"/>
            <a:ext cx="11479619" cy="602729"/>
          </a:xfrm>
          <a:prstGeom prst="rect">
            <a:avLst/>
          </a:prstGeom>
          <a:solidFill>
            <a:schemeClr val="tx2">
              <a:lumMod val="95000"/>
            </a:schemeClr>
          </a:solidFill>
        </p:spPr>
        <p:txBody>
          <a:bodyPr wrap="square">
            <a:spAutoFit/>
          </a:bodyPr>
          <a:lstStyle/>
          <a:p>
            <a:pPr>
              <a:lnSpc>
                <a:spcPct val="107000"/>
              </a:lnSpc>
              <a:spcAft>
                <a:spcPts val="800"/>
              </a:spcAft>
            </a:pPr>
            <a:r>
              <a:rPr lang="lv-LV" sz="1600">
                <a:latin typeface="EYInterstate Light" panose="02000506000000020004" pitchFamily="2" charset="0"/>
                <a:ea typeface="Calibri" panose="020F0502020204030204" pitchFamily="34" charset="0"/>
                <a:cs typeface="Times New Roman" panose="02020603050405020304" pitchFamily="18" charset="0"/>
              </a:rPr>
              <a:t>In 2018</a:t>
            </a:r>
            <a:r>
              <a:rPr lang="it-IT" sz="1600">
                <a:latin typeface="EYInterstate Light" panose="02000506000000020004" pitchFamily="2" charset="0"/>
                <a:ea typeface="Calibri" panose="020F0502020204030204" pitchFamily="34" charset="0"/>
                <a:cs typeface="Times New Roman" panose="02020603050405020304" pitchFamily="18" charset="0"/>
              </a:rPr>
              <a:t>, </a:t>
            </a:r>
            <a:r>
              <a:rPr lang="lv-LV" sz="1600">
                <a:latin typeface="EYInterstate Light" panose="02000506000000020004" pitchFamily="2" charset="0"/>
                <a:ea typeface="Calibri" panose="020F0502020204030204" pitchFamily="34" charset="0"/>
                <a:cs typeface="Times New Roman" panose="02020603050405020304" pitchFamily="18" charset="0"/>
              </a:rPr>
              <a:t>the </a:t>
            </a:r>
            <a:r>
              <a:rPr lang="lv-LV" sz="1600" b="1">
                <a:latin typeface="EYInterstate Light" panose="02000506000000020004" pitchFamily="2" charset="0"/>
                <a:ea typeface="Calibri" panose="020F0502020204030204" pitchFamily="34" charset="0"/>
                <a:cs typeface="Times New Roman" panose="02020603050405020304" pitchFamily="18" charset="0"/>
              </a:rPr>
              <a:t>Technical Commission </a:t>
            </a:r>
            <a:r>
              <a:rPr lang="lv-LV" sz="1600">
                <a:latin typeface="EYInterstate Light" panose="02000506000000020004" pitchFamily="2" charset="0"/>
                <a:ea typeface="Calibri" panose="020F0502020204030204" pitchFamily="34" charset="0"/>
                <a:cs typeface="Times New Roman" panose="02020603050405020304" pitchFamily="18" charset="0"/>
              </a:rPr>
              <a:t>for the definition of a new strategy for countering gangmasters and labour exploitation in agriculture was set up (Leg. Decree 119/2018).</a:t>
            </a:r>
            <a:endParaRPr lang="it-IT" sz="1600">
              <a:latin typeface="EYInterstate Light" panose="02000506000000020004" pitchFamily="2" charset="0"/>
              <a:ea typeface="Calibri" panose="020F0502020204030204" pitchFamily="34" charset="0"/>
              <a:cs typeface="Times New Roman" panose="02020603050405020304" pitchFamily="18" charset="0"/>
            </a:endParaRPr>
          </a:p>
        </p:txBody>
      </p:sp>
      <p:pic>
        <p:nvPicPr>
          <p:cNvPr id="68" name="Picture 67">
            <a:extLst>
              <a:ext uri="{FF2B5EF4-FFF2-40B4-BE49-F238E27FC236}">
                <a16:creationId xmlns:a16="http://schemas.microsoft.com/office/drawing/2014/main" id="{B73B458D-8508-4789-9712-C733B9C539D5}"/>
              </a:ext>
            </a:extLst>
          </p:cNvPr>
          <p:cNvPicPr>
            <a:picLocks noChangeAspect="1"/>
          </p:cNvPicPr>
          <p:nvPr/>
        </p:nvPicPr>
        <p:blipFill rotWithShape="1">
          <a:blip r:embed="rId3">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76" name="Immagine 4">
            <a:extLst>
              <a:ext uri="{FF2B5EF4-FFF2-40B4-BE49-F238E27FC236}">
                <a16:creationId xmlns:a16="http://schemas.microsoft.com/office/drawing/2014/main" id="{ABB7C975-9F5A-4681-A1D0-CEAB11C0BA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40768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C30D632-12EF-4E95-89FD-6AAE6DD01876}"/>
              </a:ext>
            </a:extLst>
          </p:cNvPr>
          <p:cNvSpPr>
            <a:spLocks noGrp="1"/>
          </p:cNvSpPr>
          <p:nvPr>
            <p:ph type="title"/>
          </p:nvPr>
        </p:nvSpPr>
        <p:spPr>
          <a:xfrm>
            <a:off x="766620" y="310740"/>
            <a:ext cx="10972800" cy="804672"/>
          </a:xfrm>
        </p:spPr>
        <p:txBody>
          <a:bodyPr anchor="ctr"/>
          <a:lstStyle/>
          <a:p>
            <a:r>
              <a:rPr lang="it-IT"/>
              <a:t>The Action Plan</a:t>
            </a:r>
          </a:p>
        </p:txBody>
      </p:sp>
      <p:sp>
        <p:nvSpPr>
          <p:cNvPr id="10" name="Rectangle 9">
            <a:extLst>
              <a:ext uri="{FF2B5EF4-FFF2-40B4-BE49-F238E27FC236}">
                <a16:creationId xmlns:a16="http://schemas.microsoft.com/office/drawing/2014/main" id="{C4D35019-E410-4254-8A09-EB8349DCD734}"/>
              </a:ext>
            </a:extLst>
          </p:cNvPr>
          <p:cNvSpPr/>
          <p:nvPr/>
        </p:nvSpPr>
        <p:spPr>
          <a:xfrm>
            <a:off x="513210" y="1173653"/>
            <a:ext cx="11479619" cy="584775"/>
          </a:xfrm>
          <a:prstGeom prst="rect">
            <a:avLst/>
          </a:prstGeom>
          <a:solidFill>
            <a:schemeClr val="tx2">
              <a:lumMod val="95000"/>
            </a:schemeClr>
          </a:solidFill>
        </p:spPr>
        <p:txBody>
          <a:bodyPr wrap="square">
            <a:spAutoFit/>
          </a:bodyPr>
          <a:lstStyle/>
          <a:p>
            <a:r>
              <a:rPr lang="en-GB" sz="1600" dirty="0">
                <a:latin typeface="EYInterstate Light" panose="02000506000000020004" pitchFamily="2" charset="0"/>
              </a:rPr>
              <a:t>On February 20, 2020, the Technical Commission adopted an </a:t>
            </a:r>
            <a:r>
              <a:rPr lang="en-GB" sz="1600" b="1" dirty="0">
                <a:latin typeface="EYInterstate Light" panose="02000506000000020004" pitchFamily="2" charset="0"/>
                <a:hlinkClick r:id="rId2"/>
              </a:rPr>
              <a:t>Action Plan against “Caporalato”</a:t>
            </a:r>
            <a:r>
              <a:rPr lang="en-GB" sz="1600" dirty="0">
                <a:latin typeface="EYInterstate Light" panose="02000506000000020004" pitchFamily="2" charset="0"/>
              </a:rPr>
              <a:t>. The Plan (2020-2022) develops the national strategy to combat “gangmasters” and labour exploitation in agriculture around </a:t>
            </a:r>
            <a:r>
              <a:rPr lang="en-GB" sz="1600" b="1" dirty="0">
                <a:latin typeface="EYInterstate Light" panose="02000506000000020004" pitchFamily="2" charset="0"/>
              </a:rPr>
              <a:t>four priority axes</a:t>
            </a:r>
            <a:r>
              <a:rPr lang="en-GB" sz="1600" dirty="0">
                <a:latin typeface="EYInterstate Light" panose="02000506000000020004" pitchFamily="2" charset="0"/>
              </a:rPr>
              <a:t>:</a:t>
            </a:r>
          </a:p>
        </p:txBody>
      </p:sp>
      <p:grpSp>
        <p:nvGrpSpPr>
          <p:cNvPr id="159" name="Group 158">
            <a:extLst>
              <a:ext uri="{FF2B5EF4-FFF2-40B4-BE49-F238E27FC236}">
                <a16:creationId xmlns:a16="http://schemas.microsoft.com/office/drawing/2014/main" id="{A4D3744E-BBC6-4660-AAB7-2485A186EFA0}"/>
              </a:ext>
            </a:extLst>
          </p:cNvPr>
          <p:cNvGrpSpPr/>
          <p:nvPr/>
        </p:nvGrpSpPr>
        <p:grpSpPr>
          <a:xfrm>
            <a:off x="810365" y="2283170"/>
            <a:ext cx="6573667" cy="3977431"/>
            <a:chOff x="3834378" y="2154756"/>
            <a:chExt cx="6979487" cy="4017235"/>
          </a:xfrm>
        </p:grpSpPr>
        <p:grpSp>
          <p:nvGrpSpPr>
            <p:cNvPr id="5" name="Group 4">
              <a:extLst>
                <a:ext uri="{FF2B5EF4-FFF2-40B4-BE49-F238E27FC236}">
                  <a16:creationId xmlns:a16="http://schemas.microsoft.com/office/drawing/2014/main" id="{91173415-476A-4E8C-8D27-C81C8FCCCD29}"/>
                </a:ext>
              </a:extLst>
            </p:cNvPr>
            <p:cNvGrpSpPr/>
            <p:nvPr/>
          </p:nvGrpSpPr>
          <p:grpSpPr>
            <a:xfrm>
              <a:off x="3834378" y="2154756"/>
              <a:ext cx="6979487" cy="4017235"/>
              <a:chOff x="3834378" y="2154756"/>
              <a:chExt cx="6979487" cy="4017235"/>
            </a:xfrm>
          </p:grpSpPr>
          <p:grpSp>
            <p:nvGrpSpPr>
              <p:cNvPr id="4" name="Group 3">
                <a:extLst>
                  <a:ext uri="{FF2B5EF4-FFF2-40B4-BE49-F238E27FC236}">
                    <a16:creationId xmlns:a16="http://schemas.microsoft.com/office/drawing/2014/main" id="{0E084E68-4829-44FB-8F70-F8829EEF5CFE}"/>
                  </a:ext>
                </a:extLst>
              </p:cNvPr>
              <p:cNvGrpSpPr/>
              <p:nvPr/>
            </p:nvGrpSpPr>
            <p:grpSpPr>
              <a:xfrm>
                <a:off x="3834378" y="2154756"/>
                <a:ext cx="4358273" cy="4017235"/>
                <a:chOff x="3297168" y="2309136"/>
                <a:chExt cx="4358273" cy="4017235"/>
              </a:xfrm>
            </p:grpSpPr>
            <p:grpSp>
              <p:nvGrpSpPr>
                <p:cNvPr id="82" name="Group 81">
                  <a:extLst>
                    <a:ext uri="{FF2B5EF4-FFF2-40B4-BE49-F238E27FC236}">
                      <a16:creationId xmlns:a16="http://schemas.microsoft.com/office/drawing/2014/main" id="{B57FC8CC-A8DA-4BC9-A8FE-5EA54CC1465A}"/>
                    </a:ext>
                  </a:extLst>
                </p:cNvPr>
                <p:cNvGrpSpPr>
                  <a:grpSpLocks noChangeAspect="1"/>
                </p:cNvGrpSpPr>
                <p:nvPr/>
              </p:nvGrpSpPr>
              <p:grpSpPr>
                <a:xfrm>
                  <a:off x="3297168" y="2309136"/>
                  <a:ext cx="4238617" cy="3906942"/>
                  <a:chOff x="-5502682" y="1736318"/>
                  <a:chExt cx="9563795" cy="9563795"/>
                </a:xfrm>
                <a:effectLst>
                  <a:outerShdw blurRad="63500" sx="102000" sy="102000" algn="ctr" rotWithShape="0">
                    <a:prstClr val="black">
                      <a:alpha val="40000"/>
                    </a:prstClr>
                  </a:outerShdw>
                </a:effectLst>
              </p:grpSpPr>
              <p:sp>
                <p:nvSpPr>
                  <p:cNvPr id="83" name="Pie 5">
                    <a:extLst>
                      <a:ext uri="{FF2B5EF4-FFF2-40B4-BE49-F238E27FC236}">
                        <a16:creationId xmlns:a16="http://schemas.microsoft.com/office/drawing/2014/main" id="{127E7584-4F77-4623-A38D-3AA975F505BF}"/>
                      </a:ext>
                    </a:extLst>
                  </p:cNvPr>
                  <p:cNvSpPr>
                    <a:spLocks noChangeAspect="1"/>
                  </p:cNvSpPr>
                  <p:nvPr/>
                </p:nvSpPr>
                <p:spPr>
                  <a:xfrm>
                    <a:off x="-5502682" y="1736318"/>
                    <a:ext cx="9563795" cy="9563795"/>
                  </a:xfrm>
                  <a:prstGeom prst="pie">
                    <a:avLst>
                      <a:gd name="adj1" fmla="val 10800425"/>
                      <a:gd name="adj2" fmla="val 16200000"/>
                    </a:avLst>
                  </a:prstGeom>
                  <a:solidFill>
                    <a:srgbClr val="0020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Pie 6">
                    <a:extLst>
                      <a:ext uri="{FF2B5EF4-FFF2-40B4-BE49-F238E27FC236}">
                        <a16:creationId xmlns:a16="http://schemas.microsoft.com/office/drawing/2014/main" id="{058C6136-5A43-4042-A7CA-1A541A0DC035}"/>
                      </a:ext>
                    </a:extLst>
                  </p:cNvPr>
                  <p:cNvSpPr>
                    <a:spLocks noChangeAspect="1"/>
                  </p:cNvSpPr>
                  <p:nvPr/>
                </p:nvSpPr>
                <p:spPr>
                  <a:xfrm>
                    <a:off x="-5148526" y="2090475"/>
                    <a:ext cx="8855482" cy="8855481"/>
                  </a:xfrm>
                  <a:prstGeom prst="pie">
                    <a:avLst>
                      <a:gd name="adj1" fmla="val 10800425"/>
                      <a:gd name="adj2" fmla="val 16200000"/>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85" name="Group 84">
                  <a:extLst>
                    <a:ext uri="{FF2B5EF4-FFF2-40B4-BE49-F238E27FC236}">
                      <a16:creationId xmlns:a16="http://schemas.microsoft.com/office/drawing/2014/main" id="{35FE2228-C8E3-4582-9A45-52DB5B71D89B}"/>
                    </a:ext>
                  </a:extLst>
                </p:cNvPr>
                <p:cNvGrpSpPr>
                  <a:grpSpLocks noChangeAspect="1"/>
                </p:cNvGrpSpPr>
                <p:nvPr/>
              </p:nvGrpSpPr>
              <p:grpSpPr>
                <a:xfrm rot="5400000">
                  <a:off x="3582661" y="2143299"/>
                  <a:ext cx="3906942" cy="4238617"/>
                  <a:chOff x="-5502682" y="1736318"/>
                  <a:chExt cx="9563795" cy="9563795"/>
                </a:xfrm>
                <a:effectLst>
                  <a:outerShdw blurRad="63500" sx="102000" sy="102000" algn="ctr" rotWithShape="0">
                    <a:prstClr val="black">
                      <a:alpha val="40000"/>
                    </a:prstClr>
                  </a:outerShdw>
                </a:effectLst>
              </p:grpSpPr>
              <p:sp>
                <p:nvSpPr>
                  <p:cNvPr id="86" name="Pie 8">
                    <a:extLst>
                      <a:ext uri="{FF2B5EF4-FFF2-40B4-BE49-F238E27FC236}">
                        <a16:creationId xmlns:a16="http://schemas.microsoft.com/office/drawing/2014/main" id="{CD308FF0-9D0C-44C7-B9C8-EC0C03D83F99}"/>
                      </a:ext>
                    </a:extLst>
                  </p:cNvPr>
                  <p:cNvSpPr>
                    <a:spLocks noChangeAspect="1"/>
                  </p:cNvSpPr>
                  <p:nvPr/>
                </p:nvSpPr>
                <p:spPr>
                  <a:xfrm>
                    <a:off x="-5502682" y="1736318"/>
                    <a:ext cx="9563795" cy="9563795"/>
                  </a:xfrm>
                  <a:prstGeom prst="pie">
                    <a:avLst>
                      <a:gd name="adj1" fmla="val 10800425"/>
                      <a:gd name="adj2" fmla="val 16200000"/>
                    </a:avLst>
                  </a:prstGeom>
                  <a:solidFill>
                    <a:srgbClr val="0020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7" name="Pie 9">
                    <a:extLst>
                      <a:ext uri="{FF2B5EF4-FFF2-40B4-BE49-F238E27FC236}">
                        <a16:creationId xmlns:a16="http://schemas.microsoft.com/office/drawing/2014/main" id="{554F123D-C157-4295-822D-6C34D059DFDA}"/>
                      </a:ext>
                    </a:extLst>
                  </p:cNvPr>
                  <p:cNvSpPr>
                    <a:spLocks noChangeAspect="1"/>
                  </p:cNvSpPr>
                  <p:nvPr/>
                </p:nvSpPr>
                <p:spPr>
                  <a:xfrm>
                    <a:off x="-5148523" y="2189061"/>
                    <a:ext cx="8855481" cy="8855482"/>
                  </a:xfrm>
                  <a:prstGeom prst="pie">
                    <a:avLst>
                      <a:gd name="adj1" fmla="val 10800425"/>
                      <a:gd name="adj2" fmla="val 16200000"/>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88" name="Group 87">
                  <a:extLst>
                    <a:ext uri="{FF2B5EF4-FFF2-40B4-BE49-F238E27FC236}">
                      <a16:creationId xmlns:a16="http://schemas.microsoft.com/office/drawing/2014/main" id="{18123868-08D1-4278-A245-A7DB1991F940}"/>
                    </a:ext>
                  </a:extLst>
                </p:cNvPr>
                <p:cNvGrpSpPr>
                  <a:grpSpLocks noChangeAspect="1"/>
                </p:cNvGrpSpPr>
                <p:nvPr/>
              </p:nvGrpSpPr>
              <p:grpSpPr>
                <a:xfrm rot="10800000">
                  <a:off x="3416824" y="2419429"/>
                  <a:ext cx="4238617" cy="3906942"/>
                  <a:chOff x="-5502682" y="1736318"/>
                  <a:chExt cx="9563795" cy="9563795"/>
                </a:xfrm>
                <a:effectLst>
                  <a:outerShdw blurRad="63500" sx="102000" sy="102000" algn="ctr" rotWithShape="0">
                    <a:prstClr val="black">
                      <a:alpha val="40000"/>
                    </a:prstClr>
                  </a:outerShdw>
                </a:effectLst>
              </p:grpSpPr>
              <p:sp>
                <p:nvSpPr>
                  <p:cNvPr id="89" name="Pie 11">
                    <a:extLst>
                      <a:ext uri="{FF2B5EF4-FFF2-40B4-BE49-F238E27FC236}">
                        <a16:creationId xmlns:a16="http://schemas.microsoft.com/office/drawing/2014/main" id="{DE173DDC-656C-4D25-AA8D-3B00EED5FF16}"/>
                      </a:ext>
                    </a:extLst>
                  </p:cNvPr>
                  <p:cNvSpPr>
                    <a:spLocks noChangeAspect="1"/>
                  </p:cNvSpPr>
                  <p:nvPr/>
                </p:nvSpPr>
                <p:spPr>
                  <a:xfrm>
                    <a:off x="-5502682" y="1736318"/>
                    <a:ext cx="9563795" cy="9563795"/>
                  </a:xfrm>
                  <a:prstGeom prst="pie">
                    <a:avLst>
                      <a:gd name="adj1" fmla="val 10800425"/>
                      <a:gd name="adj2" fmla="val 16200000"/>
                    </a:avLst>
                  </a:prstGeom>
                  <a:solidFill>
                    <a:srgbClr val="0020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0" name="Pie 12">
                    <a:extLst>
                      <a:ext uri="{FF2B5EF4-FFF2-40B4-BE49-F238E27FC236}">
                        <a16:creationId xmlns:a16="http://schemas.microsoft.com/office/drawing/2014/main" id="{EAA384CD-5890-45F0-8CD6-FA43DF18BFB8}"/>
                      </a:ext>
                    </a:extLst>
                  </p:cNvPr>
                  <p:cNvSpPr>
                    <a:spLocks noChangeAspect="1"/>
                  </p:cNvSpPr>
                  <p:nvPr/>
                </p:nvSpPr>
                <p:spPr>
                  <a:xfrm>
                    <a:off x="-5148526" y="2090474"/>
                    <a:ext cx="8855482" cy="8855482"/>
                  </a:xfrm>
                  <a:prstGeom prst="pie">
                    <a:avLst>
                      <a:gd name="adj1" fmla="val 10800425"/>
                      <a:gd name="adj2" fmla="val 16200000"/>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91" name="Group 90">
                  <a:extLst>
                    <a:ext uri="{FF2B5EF4-FFF2-40B4-BE49-F238E27FC236}">
                      <a16:creationId xmlns:a16="http://schemas.microsoft.com/office/drawing/2014/main" id="{49C6FC0C-951A-4AB6-AEFB-2EF7EE6F1871}"/>
                    </a:ext>
                  </a:extLst>
                </p:cNvPr>
                <p:cNvGrpSpPr>
                  <a:grpSpLocks noChangeAspect="1"/>
                </p:cNvGrpSpPr>
                <p:nvPr/>
              </p:nvGrpSpPr>
              <p:grpSpPr>
                <a:xfrm rot="16200000">
                  <a:off x="3463007" y="2253591"/>
                  <a:ext cx="3906942" cy="4238617"/>
                  <a:chOff x="-5502682" y="1736318"/>
                  <a:chExt cx="9563795" cy="9563795"/>
                </a:xfrm>
                <a:effectLst>
                  <a:outerShdw blurRad="63500" sx="102000" sy="102000" algn="ctr" rotWithShape="0">
                    <a:prstClr val="black">
                      <a:alpha val="40000"/>
                    </a:prstClr>
                  </a:outerShdw>
                </a:effectLst>
              </p:grpSpPr>
              <p:sp>
                <p:nvSpPr>
                  <p:cNvPr id="92" name="Pie 14">
                    <a:extLst>
                      <a:ext uri="{FF2B5EF4-FFF2-40B4-BE49-F238E27FC236}">
                        <a16:creationId xmlns:a16="http://schemas.microsoft.com/office/drawing/2014/main" id="{59663A7A-79C1-4173-92FD-5FCE7D23ED62}"/>
                      </a:ext>
                    </a:extLst>
                  </p:cNvPr>
                  <p:cNvSpPr>
                    <a:spLocks noChangeAspect="1"/>
                  </p:cNvSpPr>
                  <p:nvPr/>
                </p:nvSpPr>
                <p:spPr>
                  <a:xfrm>
                    <a:off x="-5502682" y="1736318"/>
                    <a:ext cx="9563795" cy="9563795"/>
                  </a:xfrm>
                  <a:prstGeom prst="pie">
                    <a:avLst>
                      <a:gd name="adj1" fmla="val 10800425"/>
                      <a:gd name="adj2" fmla="val 16200000"/>
                    </a:avLst>
                  </a:prstGeom>
                  <a:solidFill>
                    <a:srgbClr val="0020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3" name="Pie 15">
                    <a:extLst>
                      <a:ext uri="{FF2B5EF4-FFF2-40B4-BE49-F238E27FC236}">
                        <a16:creationId xmlns:a16="http://schemas.microsoft.com/office/drawing/2014/main" id="{18DECF73-C273-4927-84EE-3EA1EDA0D592}"/>
                      </a:ext>
                    </a:extLst>
                  </p:cNvPr>
                  <p:cNvSpPr>
                    <a:spLocks noChangeAspect="1"/>
                  </p:cNvSpPr>
                  <p:nvPr/>
                </p:nvSpPr>
                <p:spPr>
                  <a:xfrm>
                    <a:off x="-5148523" y="2090472"/>
                    <a:ext cx="8855482" cy="8855480"/>
                  </a:xfrm>
                  <a:prstGeom prst="pie">
                    <a:avLst>
                      <a:gd name="adj1" fmla="val 10800425"/>
                      <a:gd name="adj2" fmla="val 16200000"/>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94" name="Group 93">
                  <a:extLst>
                    <a:ext uri="{FF2B5EF4-FFF2-40B4-BE49-F238E27FC236}">
                      <a16:creationId xmlns:a16="http://schemas.microsoft.com/office/drawing/2014/main" id="{5FF7DB75-59F8-4B83-846C-82523B26CD77}"/>
                    </a:ext>
                  </a:extLst>
                </p:cNvPr>
                <p:cNvGrpSpPr>
                  <a:grpSpLocks noChangeAspect="1"/>
                </p:cNvGrpSpPr>
                <p:nvPr/>
              </p:nvGrpSpPr>
              <p:grpSpPr>
                <a:xfrm>
                  <a:off x="3492012" y="2604142"/>
                  <a:ext cx="868703" cy="800727"/>
                  <a:chOff x="3748168" y="1876956"/>
                  <a:chExt cx="1106424" cy="1106424"/>
                </a:xfrm>
              </p:grpSpPr>
              <p:sp>
                <p:nvSpPr>
                  <p:cNvPr id="95" name="Oval 94">
                    <a:extLst>
                      <a:ext uri="{FF2B5EF4-FFF2-40B4-BE49-F238E27FC236}">
                        <a16:creationId xmlns:a16="http://schemas.microsoft.com/office/drawing/2014/main" id="{01BB6F40-2DE7-4B22-A6AB-9479F6D10200}"/>
                      </a:ext>
                    </a:extLst>
                  </p:cNvPr>
                  <p:cNvSpPr>
                    <a:spLocks noChangeAspect="1"/>
                  </p:cNvSpPr>
                  <p:nvPr/>
                </p:nvSpPr>
                <p:spPr>
                  <a:xfrm>
                    <a:off x="3748168" y="1876956"/>
                    <a:ext cx="1106424" cy="1106424"/>
                  </a:xfrm>
                  <a:prstGeom prst="ellipse">
                    <a:avLst/>
                  </a:prstGeom>
                  <a:gradFill>
                    <a:gsLst>
                      <a:gs pos="0">
                        <a:sysClr val="window" lastClr="FFFFFF"/>
                      </a:gs>
                      <a:gs pos="50000">
                        <a:sysClr val="window" lastClr="FFFFFF"/>
                      </a:gs>
                      <a:gs pos="100000">
                        <a:srgbClr val="4472C4">
                          <a:tint val="23500"/>
                          <a:satMod val="160000"/>
                        </a:srgbClr>
                      </a:gs>
                    </a:gsLst>
                    <a:lin ang="5400000" scaled="0"/>
                  </a:gradFill>
                  <a:ln w="3175" cap="flat" cmpd="sng" algn="ctr">
                    <a:solidFill>
                      <a:sysClr val="window" lastClr="FFFFFF">
                        <a:lumMod val="9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6" name="Oval 95">
                    <a:extLst>
                      <a:ext uri="{FF2B5EF4-FFF2-40B4-BE49-F238E27FC236}">
                        <a16:creationId xmlns:a16="http://schemas.microsoft.com/office/drawing/2014/main" id="{0F094DB7-7FE6-44D0-BC74-BC4BAEF6ADC1}"/>
                      </a:ext>
                    </a:extLst>
                  </p:cNvPr>
                  <p:cNvSpPr>
                    <a:spLocks noChangeAspect="1"/>
                  </p:cNvSpPr>
                  <p:nvPr/>
                </p:nvSpPr>
                <p:spPr>
                  <a:xfrm>
                    <a:off x="3844180" y="1972968"/>
                    <a:ext cx="914400" cy="914400"/>
                  </a:xfrm>
                  <a:prstGeom prst="ellipse">
                    <a:avLst/>
                  </a:prstGeom>
                  <a:solidFill>
                    <a:srgbClr val="4472C4">
                      <a:alpha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white"/>
                        </a:solidFill>
                        <a:effectLst/>
                        <a:uLnTx/>
                        <a:uFillTx/>
                        <a:latin typeface="Calibri"/>
                        <a:ea typeface="+mn-ea"/>
                        <a:cs typeface="+mn-cs"/>
                      </a:rPr>
                      <a:t>1</a:t>
                    </a:r>
                  </a:p>
                </p:txBody>
              </p:sp>
            </p:grpSp>
            <p:grpSp>
              <p:nvGrpSpPr>
                <p:cNvPr id="97" name="Group 96">
                  <a:extLst>
                    <a:ext uri="{FF2B5EF4-FFF2-40B4-BE49-F238E27FC236}">
                      <a16:creationId xmlns:a16="http://schemas.microsoft.com/office/drawing/2014/main" id="{C29E6296-E919-4713-9083-EC787E8B6A47}"/>
                    </a:ext>
                  </a:extLst>
                </p:cNvPr>
                <p:cNvGrpSpPr>
                  <a:grpSpLocks noChangeAspect="1"/>
                </p:cNvGrpSpPr>
                <p:nvPr/>
              </p:nvGrpSpPr>
              <p:grpSpPr>
                <a:xfrm>
                  <a:off x="6591894" y="2604142"/>
                  <a:ext cx="868703" cy="800727"/>
                  <a:chOff x="3748168" y="1876956"/>
                  <a:chExt cx="1106424" cy="1106424"/>
                </a:xfrm>
              </p:grpSpPr>
              <p:sp>
                <p:nvSpPr>
                  <p:cNvPr id="98" name="Oval 97">
                    <a:extLst>
                      <a:ext uri="{FF2B5EF4-FFF2-40B4-BE49-F238E27FC236}">
                        <a16:creationId xmlns:a16="http://schemas.microsoft.com/office/drawing/2014/main" id="{80474D9B-353D-417B-A4A6-36E99A860975}"/>
                      </a:ext>
                    </a:extLst>
                  </p:cNvPr>
                  <p:cNvSpPr>
                    <a:spLocks noChangeAspect="1"/>
                  </p:cNvSpPr>
                  <p:nvPr/>
                </p:nvSpPr>
                <p:spPr>
                  <a:xfrm>
                    <a:off x="3748168" y="1876956"/>
                    <a:ext cx="1106424" cy="1106424"/>
                  </a:xfrm>
                  <a:prstGeom prst="ellipse">
                    <a:avLst/>
                  </a:prstGeom>
                  <a:gradFill>
                    <a:gsLst>
                      <a:gs pos="0">
                        <a:sysClr val="window" lastClr="FFFFFF"/>
                      </a:gs>
                      <a:gs pos="50000">
                        <a:sysClr val="window" lastClr="FFFFFF"/>
                      </a:gs>
                      <a:gs pos="100000">
                        <a:srgbClr val="4472C4">
                          <a:tint val="23500"/>
                          <a:satMod val="160000"/>
                        </a:srgbClr>
                      </a:gs>
                    </a:gsLst>
                    <a:lin ang="5400000" scaled="0"/>
                  </a:gradFill>
                  <a:ln w="3175" cap="flat" cmpd="sng" algn="ctr">
                    <a:solidFill>
                      <a:sysClr val="window" lastClr="FFFFFF">
                        <a:lumMod val="9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9" name="Oval 98">
                    <a:extLst>
                      <a:ext uri="{FF2B5EF4-FFF2-40B4-BE49-F238E27FC236}">
                        <a16:creationId xmlns:a16="http://schemas.microsoft.com/office/drawing/2014/main" id="{1AC74905-8E82-4D2B-A82B-2AA441F191B8}"/>
                      </a:ext>
                    </a:extLst>
                  </p:cNvPr>
                  <p:cNvSpPr>
                    <a:spLocks noChangeAspect="1"/>
                  </p:cNvSpPr>
                  <p:nvPr/>
                </p:nvSpPr>
                <p:spPr>
                  <a:xfrm>
                    <a:off x="3844180" y="1972968"/>
                    <a:ext cx="914400" cy="914400"/>
                  </a:xfrm>
                  <a:prstGeom prst="ellipse">
                    <a:avLst/>
                  </a:prstGeom>
                  <a:solidFill>
                    <a:srgbClr val="0070C0">
                      <a:alpha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white"/>
                        </a:solidFill>
                        <a:effectLst/>
                        <a:uLnTx/>
                        <a:uFillTx/>
                        <a:latin typeface="Calibri"/>
                        <a:ea typeface="+mn-ea"/>
                        <a:cs typeface="+mn-cs"/>
                      </a:rPr>
                      <a:t>2</a:t>
                    </a:r>
                  </a:p>
                </p:txBody>
              </p:sp>
            </p:grpSp>
            <p:grpSp>
              <p:nvGrpSpPr>
                <p:cNvPr id="100" name="Group 99">
                  <a:extLst>
                    <a:ext uri="{FF2B5EF4-FFF2-40B4-BE49-F238E27FC236}">
                      <a16:creationId xmlns:a16="http://schemas.microsoft.com/office/drawing/2014/main" id="{F53C215E-1B7C-4909-B7A8-09AF0DFA7D9B}"/>
                    </a:ext>
                  </a:extLst>
                </p:cNvPr>
                <p:cNvGrpSpPr>
                  <a:grpSpLocks noChangeAspect="1"/>
                </p:cNvGrpSpPr>
                <p:nvPr/>
              </p:nvGrpSpPr>
              <p:grpSpPr>
                <a:xfrm>
                  <a:off x="3492012" y="5269733"/>
                  <a:ext cx="868703" cy="800727"/>
                  <a:chOff x="3748168" y="1876956"/>
                  <a:chExt cx="1106424" cy="1106424"/>
                </a:xfrm>
              </p:grpSpPr>
              <p:sp>
                <p:nvSpPr>
                  <p:cNvPr id="101" name="Oval 100">
                    <a:extLst>
                      <a:ext uri="{FF2B5EF4-FFF2-40B4-BE49-F238E27FC236}">
                        <a16:creationId xmlns:a16="http://schemas.microsoft.com/office/drawing/2014/main" id="{52BBCB6C-4E2D-4771-AD52-46CD7146802D}"/>
                      </a:ext>
                    </a:extLst>
                  </p:cNvPr>
                  <p:cNvSpPr>
                    <a:spLocks noChangeAspect="1"/>
                  </p:cNvSpPr>
                  <p:nvPr/>
                </p:nvSpPr>
                <p:spPr>
                  <a:xfrm>
                    <a:off x="3748168" y="1876956"/>
                    <a:ext cx="1106424" cy="1106424"/>
                  </a:xfrm>
                  <a:prstGeom prst="ellipse">
                    <a:avLst/>
                  </a:prstGeom>
                  <a:gradFill>
                    <a:gsLst>
                      <a:gs pos="0">
                        <a:sysClr val="window" lastClr="FFFFFF"/>
                      </a:gs>
                      <a:gs pos="50000">
                        <a:sysClr val="window" lastClr="FFFFFF"/>
                      </a:gs>
                      <a:gs pos="100000">
                        <a:srgbClr val="4472C4">
                          <a:tint val="23500"/>
                          <a:satMod val="160000"/>
                        </a:srgbClr>
                      </a:gs>
                    </a:gsLst>
                    <a:lin ang="5400000" scaled="0"/>
                  </a:gradFill>
                  <a:ln w="3175" cap="flat" cmpd="sng" algn="ctr">
                    <a:solidFill>
                      <a:sysClr val="window" lastClr="FFFFFF">
                        <a:lumMod val="9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02" name="Oval 101">
                    <a:extLst>
                      <a:ext uri="{FF2B5EF4-FFF2-40B4-BE49-F238E27FC236}">
                        <a16:creationId xmlns:a16="http://schemas.microsoft.com/office/drawing/2014/main" id="{FF38C105-F2D4-4748-8819-FD1289C3D5E3}"/>
                      </a:ext>
                    </a:extLst>
                  </p:cNvPr>
                  <p:cNvSpPr>
                    <a:spLocks noChangeAspect="1"/>
                  </p:cNvSpPr>
                  <p:nvPr/>
                </p:nvSpPr>
                <p:spPr>
                  <a:xfrm>
                    <a:off x="3844180" y="1972968"/>
                    <a:ext cx="914400" cy="914400"/>
                  </a:xfrm>
                  <a:prstGeom prst="ellipse">
                    <a:avLst/>
                  </a:prstGeom>
                  <a:solidFill>
                    <a:srgbClr val="0070C0">
                      <a:alpha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white"/>
                        </a:solidFill>
                        <a:effectLst/>
                        <a:uLnTx/>
                        <a:uFillTx/>
                        <a:latin typeface="Calibri"/>
                        <a:ea typeface="+mn-ea"/>
                        <a:cs typeface="+mn-cs"/>
                      </a:rPr>
                      <a:t>4</a:t>
                    </a:r>
                  </a:p>
                </p:txBody>
              </p:sp>
            </p:grpSp>
            <p:grpSp>
              <p:nvGrpSpPr>
                <p:cNvPr id="103" name="Group 102">
                  <a:extLst>
                    <a:ext uri="{FF2B5EF4-FFF2-40B4-BE49-F238E27FC236}">
                      <a16:creationId xmlns:a16="http://schemas.microsoft.com/office/drawing/2014/main" id="{2EA8643B-F70B-4F4F-960A-F888BE7D2CD3}"/>
                    </a:ext>
                  </a:extLst>
                </p:cNvPr>
                <p:cNvGrpSpPr>
                  <a:grpSpLocks noChangeAspect="1"/>
                </p:cNvGrpSpPr>
                <p:nvPr/>
              </p:nvGrpSpPr>
              <p:grpSpPr>
                <a:xfrm>
                  <a:off x="6591894" y="5269733"/>
                  <a:ext cx="868703" cy="800727"/>
                  <a:chOff x="3748168" y="1876956"/>
                  <a:chExt cx="1106424" cy="1106424"/>
                </a:xfrm>
              </p:grpSpPr>
              <p:sp>
                <p:nvSpPr>
                  <p:cNvPr id="104" name="Oval 103">
                    <a:extLst>
                      <a:ext uri="{FF2B5EF4-FFF2-40B4-BE49-F238E27FC236}">
                        <a16:creationId xmlns:a16="http://schemas.microsoft.com/office/drawing/2014/main" id="{0011767F-19C8-4223-A1C7-A9DB135F3CE8}"/>
                      </a:ext>
                    </a:extLst>
                  </p:cNvPr>
                  <p:cNvSpPr>
                    <a:spLocks noChangeAspect="1"/>
                  </p:cNvSpPr>
                  <p:nvPr/>
                </p:nvSpPr>
                <p:spPr>
                  <a:xfrm>
                    <a:off x="3748168" y="1876956"/>
                    <a:ext cx="1106424" cy="1106424"/>
                  </a:xfrm>
                  <a:prstGeom prst="ellipse">
                    <a:avLst/>
                  </a:prstGeom>
                  <a:gradFill>
                    <a:gsLst>
                      <a:gs pos="0">
                        <a:sysClr val="window" lastClr="FFFFFF"/>
                      </a:gs>
                      <a:gs pos="50000">
                        <a:sysClr val="window" lastClr="FFFFFF"/>
                      </a:gs>
                      <a:gs pos="100000">
                        <a:srgbClr val="4472C4">
                          <a:tint val="23500"/>
                          <a:satMod val="160000"/>
                        </a:srgbClr>
                      </a:gs>
                    </a:gsLst>
                    <a:lin ang="5400000" scaled="0"/>
                  </a:gradFill>
                  <a:ln w="3175" cap="flat" cmpd="sng" algn="ctr">
                    <a:solidFill>
                      <a:sysClr val="window" lastClr="FFFFFF">
                        <a:lumMod val="9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05" name="Oval 104">
                    <a:extLst>
                      <a:ext uri="{FF2B5EF4-FFF2-40B4-BE49-F238E27FC236}">
                        <a16:creationId xmlns:a16="http://schemas.microsoft.com/office/drawing/2014/main" id="{744DBEA3-273F-4A84-B1E9-726E8B954686}"/>
                      </a:ext>
                    </a:extLst>
                  </p:cNvPr>
                  <p:cNvSpPr>
                    <a:spLocks noChangeAspect="1"/>
                  </p:cNvSpPr>
                  <p:nvPr/>
                </p:nvSpPr>
                <p:spPr>
                  <a:xfrm>
                    <a:off x="3844180" y="1972968"/>
                    <a:ext cx="914400" cy="914400"/>
                  </a:xfrm>
                  <a:prstGeom prst="ellipse">
                    <a:avLst/>
                  </a:prstGeom>
                  <a:solidFill>
                    <a:srgbClr val="0070C0">
                      <a:alpha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white"/>
                        </a:solidFill>
                        <a:effectLst/>
                        <a:uLnTx/>
                        <a:uFillTx/>
                        <a:latin typeface="Calibri"/>
                        <a:ea typeface="+mn-ea"/>
                        <a:cs typeface="+mn-cs"/>
                      </a:rPr>
                      <a:t>3</a:t>
                    </a:r>
                  </a:p>
                </p:txBody>
              </p:sp>
            </p:grpSp>
            <p:grpSp>
              <p:nvGrpSpPr>
                <p:cNvPr id="106" name="Group 105">
                  <a:extLst>
                    <a:ext uri="{FF2B5EF4-FFF2-40B4-BE49-F238E27FC236}">
                      <a16:creationId xmlns:a16="http://schemas.microsoft.com/office/drawing/2014/main" id="{77D4301E-09C7-4F5B-AB88-341669A84799}"/>
                    </a:ext>
                  </a:extLst>
                </p:cNvPr>
                <p:cNvGrpSpPr>
                  <a:grpSpLocks noChangeAspect="1"/>
                </p:cNvGrpSpPr>
                <p:nvPr/>
              </p:nvGrpSpPr>
              <p:grpSpPr>
                <a:xfrm>
                  <a:off x="4993110" y="3850748"/>
                  <a:ext cx="962893" cy="887547"/>
                  <a:chOff x="3702107" y="1801021"/>
                  <a:chExt cx="1226389" cy="1226390"/>
                </a:xfrm>
              </p:grpSpPr>
              <p:sp>
                <p:nvSpPr>
                  <p:cNvPr id="107" name="Oval 106">
                    <a:extLst>
                      <a:ext uri="{FF2B5EF4-FFF2-40B4-BE49-F238E27FC236}">
                        <a16:creationId xmlns:a16="http://schemas.microsoft.com/office/drawing/2014/main" id="{F25B90DB-9D5D-4431-B95A-E4351DFDF438}"/>
                      </a:ext>
                    </a:extLst>
                  </p:cNvPr>
                  <p:cNvSpPr>
                    <a:spLocks noChangeAspect="1"/>
                  </p:cNvSpPr>
                  <p:nvPr/>
                </p:nvSpPr>
                <p:spPr>
                  <a:xfrm>
                    <a:off x="3748168" y="1876956"/>
                    <a:ext cx="1106424" cy="1106424"/>
                  </a:xfrm>
                  <a:prstGeom prst="ellipse">
                    <a:avLst/>
                  </a:prstGeom>
                  <a:gradFill>
                    <a:gsLst>
                      <a:gs pos="0">
                        <a:sysClr val="window" lastClr="FFFFFF"/>
                      </a:gs>
                      <a:gs pos="50000">
                        <a:sysClr val="window" lastClr="FFFFFF"/>
                      </a:gs>
                      <a:gs pos="100000">
                        <a:srgbClr val="4472C4">
                          <a:tint val="23500"/>
                          <a:satMod val="160000"/>
                        </a:srgbClr>
                      </a:gs>
                    </a:gsLst>
                    <a:lin ang="5400000" scaled="0"/>
                  </a:gradFill>
                  <a:ln w="3175" cap="flat" cmpd="sng" algn="ctr">
                    <a:solidFill>
                      <a:sysClr val="window" lastClr="FFFFFF">
                        <a:lumMod val="95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08" name="Oval 107">
                    <a:extLst>
                      <a:ext uri="{FF2B5EF4-FFF2-40B4-BE49-F238E27FC236}">
                        <a16:creationId xmlns:a16="http://schemas.microsoft.com/office/drawing/2014/main" id="{AA254255-D2C3-47BA-AB6D-B6BA8EB8E6B9}"/>
                      </a:ext>
                    </a:extLst>
                  </p:cNvPr>
                  <p:cNvSpPr>
                    <a:spLocks noChangeAspect="1"/>
                  </p:cNvSpPr>
                  <p:nvPr/>
                </p:nvSpPr>
                <p:spPr>
                  <a:xfrm>
                    <a:off x="3702107" y="1801021"/>
                    <a:ext cx="1226389" cy="1226390"/>
                  </a:xfrm>
                  <a:prstGeom prst="ellipse">
                    <a:avLst/>
                  </a:prstGeom>
                  <a:solidFill>
                    <a:srgbClr val="4472C4">
                      <a:alpha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prstClr val="white"/>
                      </a:solidFill>
                      <a:effectLst/>
                      <a:uLnTx/>
                      <a:uFillTx/>
                      <a:latin typeface="Calibri"/>
                      <a:ea typeface="+mn-ea"/>
                      <a:cs typeface="+mn-cs"/>
                    </a:endParaRPr>
                  </a:p>
                </p:txBody>
              </p:sp>
            </p:grpSp>
            <p:sp>
              <p:nvSpPr>
                <p:cNvPr id="114" name="Rectangle 113">
                  <a:extLst>
                    <a:ext uri="{FF2B5EF4-FFF2-40B4-BE49-F238E27FC236}">
                      <a16:creationId xmlns:a16="http://schemas.microsoft.com/office/drawing/2014/main" id="{39AA3706-8360-4811-8BFC-437083DF23FF}"/>
                    </a:ext>
                  </a:extLst>
                </p:cNvPr>
                <p:cNvSpPr/>
                <p:nvPr/>
              </p:nvSpPr>
              <p:spPr>
                <a:xfrm>
                  <a:off x="3630186" y="4369153"/>
                  <a:ext cx="1333590" cy="378428"/>
                </a:xfrm>
                <a:prstGeom prst="rect">
                  <a:avLst/>
                </a:prstGeom>
              </p:spPr>
              <p:txBody>
                <a:bodyPr wrap="square">
                  <a:spAutoFit/>
                </a:bodyPr>
                <a:lstStyle/>
                <a:p>
                  <a:pPr algn="r">
                    <a:defRPr/>
                  </a:pPr>
                  <a:endParaRPr lang="en-US" sz="1600" b="1" kern="0">
                    <a:solidFill>
                      <a:srgbClr val="2DA2BF"/>
                    </a:solidFill>
                    <a:latin typeface="Calibri"/>
                  </a:endParaRPr>
                </a:p>
              </p:txBody>
            </p:sp>
            <p:sp>
              <p:nvSpPr>
                <p:cNvPr id="115" name="Rectangle 114">
                  <a:extLst>
                    <a:ext uri="{FF2B5EF4-FFF2-40B4-BE49-F238E27FC236}">
                      <a16:creationId xmlns:a16="http://schemas.microsoft.com/office/drawing/2014/main" id="{15261279-DF3D-45B3-9E58-3262B5CF2D4E}"/>
                    </a:ext>
                  </a:extLst>
                </p:cNvPr>
                <p:cNvSpPr/>
                <p:nvPr/>
              </p:nvSpPr>
              <p:spPr>
                <a:xfrm>
                  <a:off x="5598804" y="4592663"/>
                  <a:ext cx="1835684" cy="378428"/>
                </a:xfrm>
                <a:prstGeom prst="rect">
                  <a:avLst/>
                </a:prstGeom>
              </p:spPr>
              <p:txBody>
                <a:bodyPr wrap="square">
                  <a:spAutoFit/>
                </a:bodyPr>
                <a:lstStyle/>
                <a:p>
                  <a:pPr algn="r">
                    <a:defRPr/>
                  </a:pPr>
                  <a:endParaRPr lang="en-US" sz="1600">
                    <a:solidFill>
                      <a:srgbClr val="DA1F28"/>
                    </a:solidFill>
                    <a:latin typeface="Calibri"/>
                  </a:endParaRPr>
                </a:p>
              </p:txBody>
            </p:sp>
          </p:grpSp>
          <p:sp>
            <p:nvSpPr>
              <p:cNvPr id="148" name="Rectangle 147">
                <a:extLst>
                  <a:ext uri="{FF2B5EF4-FFF2-40B4-BE49-F238E27FC236}">
                    <a16:creationId xmlns:a16="http://schemas.microsoft.com/office/drawing/2014/main" id="{6E831B9E-4753-4686-A380-58A6B9D6570F}"/>
                  </a:ext>
                </a:extLst>
              </p:cNvPr>
              <p:cNvSpPr/>
              <p:nvPr/>
            </p:nvSpPr>
            <p:spPr>
              <a:xfrm>
                <a:off x="5642322" y="3974383"/>
                <a:ext cx="792866" cy="341942"/>
              </a:xfrm>
              <a:prstGeom prst="rect">
                <a:avLst/>
              </a:prstGeom>
            </p:spPr>
            <p:txBody>
              <a:bodyPr wrap="square">
                <a:spAutoFit/>
              </a:bodyPr>
              <a:lstStyle/>
              <a:p>
                <a:r>
                  <a:rPr lang="it-IT" sz="1600" b="1">
                    <a:solidFill>
                      <a:schemeClr val="tx2"/>
                    </a:solidFill>
                    <a:latin typeface="EYInterstate Light" panose="02000506000000020004" pitchFamily="2" charset="0"/>
                    <a:ea typeface="Calibri" panose="020F0502020204030204" pitchFamily="34" charset="0"/>
                    <a:cs typeface="Times New Roman" panose="02020603050405020304" pitchFamily="18" charset="0"/>
                  </a:rPr>
                  <a:t>AXES</a:t>
                </a:r>
                <a:endParaRPr lang="en-GB" sz="1200" b="1">
                  <a:solidFill>
                    <a:schemeClr val="tx2"/>
                  </a:solidFill>
                  <a:latin typeface="EYInterstate Light" panose="02000506000000020004" pitchFamily="2" charset="0"/>
                </a:endParaRPr>
              </a:p>
            </p:txBody>
          </p:sp>
          <p:sp>
            <p:nvSpPr>
              <p:cNvPr id="149" name="Rectangle 148">
                <a:extLst>
                  <a:ext uri="{FF2B5EF4-FFF2-40B4-BE49-F238E27FC236}">
                    <a16:creationId xmlns:a16="http://schemas.microsoft.com/office/drawing/2014/main" id="{D279E0E2-7A42-4D85-8660-A6B3CF136C4C}"/>
                  </a:ext>
                </a:extLst>
              </p:cNvPr>
              <p:cNvSpPr/>
              <p:nvPr/>
            </p:nvSpPr>
            <p:spPr>
              <a:xfrm>
                <a:off x="6338109" y="3358631"/>
                <a:ext cx="1424272" cy="307777"/>
              </a:xfrm>
              <a:prstGeom prst="rect">
                <a:avLst/>
              </a:prstGeom>
            </p:spPr>
            <p:txBody>
              <a:bodyPr wrap="square">
                <a:spAutoFit/>
              </a:bodyPr>
              <a:lstStyle/>
              <a:p>
                <a:r>
                  <a:rPr lang="it-IT" sz="1400" b="1" dirty="0">
                    <a:latin typeface="EYInterstate Light" panose="02000506000000020004" pitchFamily="2" charset="0"/>
                  </a:rPr>
                  <a:t>Oversight</a:t>
                </a:r>
                <a:endParaRPr lang="en-GB" sz="1100" b="1" dirty="0">
                  <a:latin typeface="EYInterstate Light" panose="02000506000000020004" pitchFamily="2" charset="0"/>
                </a:endParaRPr>
              </a:p>
            </p:txBody>
          </p:sp>
          <p:sp>
            <p:nvSpPr>
              <p:cNvPr id="150" name="Rectangle 149">
                <a:extLst>
                  <a:ext uri="{FF2B5EF4-FFF2-40B4-BE49-F238E27FC236}">
                    <a16:creationId xmlns:a16="http://schemas.microsoft.com/office/drawing/2014/main" id="{0D6BF4FA-53F1-4397-8FCE-9F1EEBE7E31B}"/>
                  </a:ext>
                </a:extLst>
              </p:cNvPr>
              <p:cNvSpPr/>
              <p:nvPr/>
            </p:nvSpPr>
            <p:spPr>
              <a:xfrm>
                <a:off x="6355140" y="4546425"/>
                <a:ext cx="1660251" cy="307777"/>
              </a:xfrm>
              <a:prstGeom prst="rect">
                <a:avLst/>
              </a:prstGeom>
            </p:spPr>
            <p:txBody>
              <a:bodyPr wrap="square">
                <a:spAutoFit/>
              </a:bodyPr>
              <a:lstStyle/>
              <a:p>
                <a:r>
                  <a:rPr lang="it-IT" sz="1400" b="1">
                    <a:latin typeface="EYInterstate Light" panose="02000506000000020004" pitchFamily="2" charset="0"/>
                  </a:rPr>
                  <a:t>P</a:t>
                </a:r>
                <a:r>
                  <a:rPr lang="lv-LV" sz="1400" b="1">
                    <a:latin typeface="EYInterstate Light" panose="02000506000000020004" pitchFamily="2" charset="0"/>
                  </a:rPr>
                  <a:t>rotection</a:t>
                </a:r>
                <a:endParaRPr lang="en-GB" sz="1400" b="1">
                  <a:latin typeface="EYInterstate Light" panose="02000506000000020004" pitchFamily="2" charset="0"/>
                </a:endParaRPr>
              </a:p>
            </p:txBody>
          </p:sp>
          <p:sp>
            <p:nvSpPr>
              <p:cNvPr id="151" name="Rectangle 150">
                <a:extLst>
                  <a:ext uri="{FF2B5EF4-FFF2-40B4-BE49-F238E27FC236}">
                    <a16:creationId xmlns:a16="http://schemas.microsoft.com/office/drawing/2014/main" id="{5EB375E3-DA0F-4083-8CA3-562CEC0751E5}"/>
                  </a:ext>
                </a:extLst>
              </p:cNvPr>
              <p:cNvSpPr/>
              <p:nvPr/>
            </p:nvSpPr>
            <p:spPr>
              <a:xfrm>
                <a:off x="4497611" y="4542994"/>
                <a:ext cx="1545599" cy="307777"/>
              </a:xfrm>
              <a:prstGeom prst="rect">
                <a:avLst/>
              </a:prstGeom>
            </p:spPr>
            <p:txBody>
              <a:bodyPr wrap="square">
                <a:spAutoFit/>
              </a:bodyPr>
              <a:lstStyle/>
              <a:p>
                <a:r>
                  <a:rPr lang="it-IT" sz="1400" b="1">
                    <a:latin typeface="EYInterstate Light" panose="02000506000000020004" pitchFamily="2" charset="0"/>
                  </a:rPr>
                  <a:t>R</a:t>
                </a:r>
                <a:r>
                  <a:rPr lang="lv-LV" sz="1400" b="1">
                    <a:latin typeface="EYInterstate Light" panose="02000506000000020004" pitchFamily="2" charset="0"/>
                  </a:rPr>
                  <a:t>eintegration</a:t>
                </a:r>
                <a:endParaRPr lang="en-GB" sz="1100" b="1">
                  <a:latin typeface="EYInterstate Light" panose="02000506000000020004" pitchFamily="2" charset="0"/>
                </a:endParaRPr>
              </a:p>
            </p:txBody>
          </p:sp>
          <p:sp>
            <p:nvSpPr>
              <p:cNvPr id="152" name="Rectangle 151">
                <a:extLst>
                  <a:ext uri="{FF2B5EF4-FFF2-40B4-BE49-F238E27FC236}">
                    <a16:creationId xmlns:a16="http://schemas.microsoft.com/office/drawing/2014/main" id="{2241AFE9-8204-4796-B4B8-258E9C82F4D6}"/>
                  </a:ext>
                </a:extLst>
              </p:cNvPr>
              <p:cNvSpPr/>
              <p:nvPr/>
            </p:nvSpPr>
            <p:spPr>
              <a:xfrm>
                <a:off x="4618030" y="3344228"/>
                <a:ext cx="1660251" cy="307777"/>
              </a:xfrm>
              <a:prstGeom prst="rect">
                <a:avLst/>
              </a:prstGeom>
            </p:spPr>
            <p:txBody>
              <a:bodyPr wrap="square">
                <a:spAutoFit/>
              </a:bodyPr>
              <a:lstStyle/>
              <a:p>
                <a:r>
                  <a:rPr lang="it-IT" sz="1400" b="1" dirty="0">
                    <a:latin typeface="EYInterstate Light" panose="02000506000000020004" pitchFamily="2" charset="0"/>
                    <a:ea typeface="Calibri" panose="020F0502020204030204" pitchFamily="34" charset="0"/>
                    <a:cs typeface="Times New Roman" panose="02020603050405020304" pitchFamily="18" charset="0"/>
                  </a:rPr>
                  <a:t>Prevention</a:t>
                </a:r>
                <a:endParaRPr lang="en-GB" sz="1400" b="1" dirty="0">
                  <a:latin typeface="EYInterstate Light" panose="02000506000000020004" pitchFamily="2" charset="0"/>
                </a:endParaRPr>
              </a:p>
            </p:txBody>
          </p:sp>
          <p:sp>
            <p:nvSpPr>
              <p:cNvPr id="207" name="Rectangle 206">
                <a:extLst>
                  <a:ext uri="{FF2B5EF4-FFF2-40B4-BE49-F238E27FC236}">
                    <a16:creationId xmlns:a16="http://schemas.microsoft.com/office/drawing/2014/main" id="{D79F1D0C-1026-4629-809A-333A2BB67C58}"/>
                  </a:ext>
                </a:extLst>
              </p:cNvPr>
              <p:cNvSpPr/>
              <p:nvPr/>
            </p:nvSpPr>
            <p:spPr>
              <a:xfrm>
                <a:off x="9153614" y="4127426"/>
                <a:ext cx="1660251" cy="310857"/>
              </a:xfrm>
              <a:prstGeom prst="rect">
                <a:avLst/>
              </a:prstGeom>
            </p:spPr>
            <p:txBody>
              <a:bodyPr wrap="square">
                <a:spAutoFit/>
              </a:bodyPr>
              <a:lstStyle/>
              <a:p>
                <a:r>
                  <a:rPr lang="it-IT" sz="1400" b="1">
                    <a:latin typeface="EYInterstate Light" panose="02000506000000020004" pitchFamily="2" charset="0"/>
                  </a:rPr>
                  <a:t>Working Groups</a:t>
                </a:r>
                <a:endParaRPr lang="en-GB" sz="1400" b="1">
                  <a:latin typeface="EYInterstate Light" panose="02000506000000020004" pitchFamily="2" charset="0"/>
                </a:endParaRPr>
              </a:p>
            </p:txBody>
          </p:sp>
        </p:grpSp>
        <p:pic>
          <p:nvPicPr>
            <p:cNvPr id="7" name="Picture 6">
              <a:extLst>
                <a:ext uri="{FF2B5EF4-FFF2-40B4-BE49-F238E27FC236}">
                  <a16:creationId xmlns:a16="http://schemas.microsoft.com/office/drawing/2014/main" id="{320A65E6-5B20-4762-B573-94D89B9EE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469" y="2475680"/>
              <a:ext cx="635033" cy="698536"/>
            </a:xfrm>
            <a:prstGeom prst="rect">
              <a:avLst/>
            </a:prstGeom>
          </p:spPr>
        </p:pic>
        <p:pic>
          <p:nvPicPr>
            <p:cNvPr id="154" name="Picture 153">
              <a:extLst>
                <a:ext uri="{FF2B5EF4-FFF2-40B4-BE49-F238E27FC236}">
                  <a16:creationId xmlns:a16="http://schemas.microsoft.com/office/drawing/2014/main" id="{F6340BBB-61D7-419B-BDF5-553344C79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106" y="2520260"/>
              <a:ext cx="676125" cy="680853"/>
            </a:xfrm>
            <a:prstGeom prst="rect">
              <a:avLst/>
            </a:prstGeom>
          </p:spPr>
        </p:pic>
        <p:pic>
          <p:nvPicPr>
            <p:cNvPr id="156" name="Picture 155">
              <a:extLst>
                <a:ext uri="{FF2B5EF4-FFF2-40B4-BE49-F238E27FC236}">
                  <a16:creationId xmlns:a16="http://schemas.microsoft.com/office/drawing/2014/main" id="{C7FE3CCE-2CEC-4FCA-90D1-7B5B48B33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363" y="4901012"/>
              <a:ext cx="825954" cy="716175"/>
            </a:xfrm>
            <a:prstGeom prst="rect">
              <a:avLst/>
            </a:prstGeom>
          </p:spPr>
        </p:pic>
        <p:pic>
          <p:nvPicPr>
            <p:cNvPr id="158" name="Picture 157">
              <a:extLst>
                <a:ext uri="{FF2B5EF4-FFF2-40B4-BE49-F238E27FC236}">
                  <a16:creationId xmlns:a16="http://schemas.microsoft.com/office/drawing/2014/main" id="{8D00438D-C35C-4CE9-8115-54FC562D33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1291" y="4970404"/>
              <a:ext cx="677401" cy="587081"/>
            </a:xfrm>
            <a:prstGeom prst="rect">
              <a:avLst/>
            </a:prstGeom>
          </p:spPr>
        </p:pic>
      </p:grpSp>
      <p:sp>
        <p:nvSpPr>
          <p:cNvPr id="187" name="TextBox 186">
            <a:extLst>
              <a:ext uri="{FF2B5EF4-FFF2-40B4-BE49-F238E27FC236}">
                <a16:creationId xmlns:a16="http://schemas.microsoft.com/office/drawing/2014/main" id="{6272D16A-2281-48F2-9864-77D9B930B072}"/>
              </a:ext>
            </a:extLst>
          </p:cNvPr>
          <p:cNvSpPr txBox="1"/>
          <p:nvPr/>
        </p:nvSpPr>
        <p:spPr>
          <a:xfrm>
            <a:off x="1904790" y="1854661"/>
            <a:ext cx="1803312" cy="246221"/>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sz="1600" b="1">
                <a:latin typeface="EYInterstate Light" panose="02000506000000020004" pitchFamily="2" charset="0"/>
              </a:rPr>
              <a:t>ACTION PLAN</a:t>
            </a:r>
          </a:p>
        </p:txBody>
      </p:sp>
      <p:grpSp>
        <p:nvGrpSpPr>
          <p:cNvPr id="208" name="Group 207">
            <a:extLst>
              <a:ext uri="{FF2B5EF4-FFF2-40B4-BE49-F238E27FC236}">
                <a16:creationId xmlns:a16="http://schemas.microsoft.com/office/drawing/2014/main" id="{840F1668-B19C-46A4-8246-B5BC16503414}"/>
              </a:ext>
            </a:extLst>
          </p:cNvPr>
          <p:cNvGrpSpPr/>
          <p:nvPr/>
        </p:nvGrpSpPr>
        <p:grpSpPr>
          <a:xfrm>
            <a:off x="4404118" y="1906983"/>
            <a:ext cx="7848377" cy="4233846"/>
            <a:chOff x="4404118" y="2001253"/>
            <a:chExt cx="7848377" cy="4233846"/>
          </a:xfrm>
        </p:grpSpPr>
        <p:sp>
          <p:nvSpPr>
            <p:cNvPr id="161" name="TextBox 160">
              <a:extLst>
                <a:ext uri="{FF2B5EF4-FFF2-40B4-BE49-F238E27FC236}">
                  <a16:creationId xmlns:a16="http://schemas.microsoft.com/office/drawing/2014/main" id="{6077CEDF-2DFB-433D-B841-0721231508C7}"/>
                </a:ext>
              </a:extLst>
            </p:cNvPr>
            <p:cNvSpPr txBox="1"/>
            <p:nvPr/>
          </p:nvSpPr>
          <p:spPr>
            <a:xfrm>
              <a:off x="4809733" y="2001253"/>
              <a:ext cx="1803312" cy="246221"/>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sz="1600" b="1" dirty="0">
                  <a:latin typeface="EYInterstate Light" panose="02000506000000020004" pitchFamily="2" charset="0"/>
                </a:rPr>
                <a:t>CHALLENGES</a:t>
              </a:r>
            </a:p>
          </p:txBody>
        </p:sp>
        <p:sp>
          <p:nvSpPr>
            <p:cNvPr id="162" name="Arrow: Right 161">
              <a:extLst>
                <a:ext uri="{FF2B5EF4-FFF2-40B4-BE49-F238E27FC236}">
                  <a16:creationId xmlns:a16="http://schemas.microsoft.com/office/drawing/2014/main" id="{FB800201-80E6-4283-9ACB-FFFB9A46F299}"/>
                </a:ext>
              </a:extLst>
            </p:cNvPr>
            <p:cNvSpPr/>
            <p:nvPr/>
          </p:nvSpPr>
          <p:spPr>
            <a:xfrm>
              <a:off x="5109210" y="4207302"/>
              <a:ext cx="651510" cy="326786"/>
            </a:xfrm>
            <a:prstGeom prst="rightArrow">
              <a:avLst/>
            </a:prstGeom>
            <a:solidFill>
              <a:srgbClr val="00206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a:solidFill>
                  <a:schemeClr val="tx1"/>
                </a:solidFill>
              </a:endParaRPr>
            </a:p>
          </p:txBody>
        </p:sp>
        <p:grpSp>
          <p:nvGrpSpPr>
            <p:cNvPr id="198" name="Group 197">
              <a:extLst>
                <a:ext uri="{FF2B5EF4-FFF2-40B4-BE49-F238E27FC236}">
                  <a16:creationId xmlns:a16="http://schemas.microsoft.com/office/drawing/2014/main" id="{BDB491E3-F9E5-4091-A3DB-C6B9E33F506F}"/>
                </a:ext>
              </a:extLst>
            </p:cNvPr>
            <p:cNvGrpSpPr/>
            <p:nvPr/>
          </p:nvGrpSpPr>
          <p:grpSpPr>
            <a:xfrm>
              <a:off x="4404118" y="2415739"/>
              <a:ext cx="7848377" cy="3819360"/>
              <a:chOff x="4404118" y="2517008"/>
              <a:chExt cx="7848377" cy="3819360"/>
            </a:xfrm>
          </p:grpSpPr>
          <p:grpSp>
            <p:nvGrpSpPr>
              <p:cNvPr id="179" name="Group 178">
                <a:extLst>
                  <a:ext uri="{FF2B5EF4-FFF2-40B4-BE49-F238E27FC236}">
                    <a16:creationId xmlns:a16="http://schemas.microsoft.com/office/drawing/2014/main" id="{A01235EF-FCC7-48CF-8738-B6F5650E9124}"/>
                  </a:ext>
                </a:extLst>
              </p:cNvPr>
              <p:cNvGrpSpPr/>
              <p:nvPr/>
            </p:nvGrpSpPr>
            <p:grpSpPr>
              <a:xfrm>
                <a:off x="4404118" y="2517008"/>
                <a:ext cx="3583798" cy="3819360"/>
                <a:chOff x="3463758" y="820563"/>
                <a:chExt cx="4910003" cy="5402120"/>
              </a:xfrm>
            </p:grpSpPr>
            <p:sp>
              <p:nvSpPr>
                <p:cNvPr id="180" name="Arc 179">
                  <a:extLst>
                    <a:ext uri="{FF2B5EF4-FFF2-40B4-BE49-F238E27FC236}">
                      <a16:creationId xmlns:a16="http://schemas.microsoft.com/office/drawing/2014/main" id="{83AC1D62-84CD-4B8C-AB53-A914A3EBDBB7}"/>
                    </a:ext>
                  </a:extLst>
                </p:cNvPr>
                <p:cNvSpPr>
                  <a:spLocks noChangeAspect="1"/>
                </p:cNvSpPr>
                <p:nvPr/>
              </p:nvSpPr>
              <p:spPr>
                <a:xfrm rot="5400000">
                  <a:off x="3463758" y="1318577"/>
                  <a:ext cx="4621810" cy="4621810"/>
                </a:xfrm>
                <a:prstGeom prst="arc">
                  <a:avLst>
                    <a:gd name="adj1" fmla="val 10592196"/>
                    <a:gd name="adj2" fmla="val 21330874"/>
                  </a:avLst>
                </a:prstGeom>
                <a:noFill/>
                <a:ln w="381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1" name="Oval 180">
                  <a:extLst>
                    <a:ext uri="{FF2B5EF4-FFF2-40B4-BE49-F238E27FC236}">
                      <a16:creationId xmlns:a16="http://schemas.microsoft.com/office/drawing/2014/main" id="{E34C5152-E479-4F19-9FAA-5366CF7F376C}"/>
                    </a:ext>
                  </a:extLst>
                </p:cNvPr>
                <p:cNvSpPr>
                  <a:spLocks noChangeAspect="1"/>
                </p:cNvSpPr>
                <p:nvPr/>
              </p:nvSpPr>
              <p:spPr>
                <a:xfrm rot="5400000">
                  <a:off x="7364214" y="2483107"/>
                  <a:ext cx="831273" cy="831273"/>
                </a:xfrm>
                <a:prstGeom prst="ellipse">
                  <a:avLst/>
                </a:prstGeom>
                <a:solidFill>
                  <a:sysClr val="window" lastClr="FFFFFF"/>
                </a:solidFill>
                <a:ln w="57150" cap="flat" cmpd="sng" algn="ctr">
                  <a:solidFill>
                    <a:srgbClr val="44546A"/>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2" name="Oval 181">
                  <a:extLst>
                    <a:ext uri="{FF2B5EF4-FFF2-40B4-BE49-F238E27FC236}">
                      <a16:creationId xmlns:a16="http://schemas.microsoft.com/office/drawing/2014/main" id="{BEFB643D-4CBD-4881-B50B-26046DE50152}"/>
                    </a:ext>
                  </a:extLst>
                </p:cNvPr>
                <p:cNvSpPr>
                  <a:spLocks noChangeAspect="1"/>
                </p:cNvSpPr>
                <p:nvPr/>
              </p:nvSpPr>
              <p:spPr>
                <a:xfrm rot="5400000">
                  <a:off x="5658838" y="820563"/>
                  <a:ext cx="831273" cy="831273"/>
                </a:xfrm>
                <a:prstGeom prst="ellipse">
                  <a:avLst/>
                </a:prstGeom>
                <a:solidFill>
                  <a:sysClr val="window" lastClr="FFFFFF"/>
                </a:solidFill>
                <a:ln w="57150" cap="flat" cmpd="sng" algn="ctr">
                  <a:solidFill>
                    <a:srgbClr val="44546A"/>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3" name="Oval 182">
                  <a:extLst>
                    <a:ext uri="{FF2B5EF4-FFF2-40B4-BE49-F238E27FC236}">
                      <a16:creationId xmlns:a16="http://schemas.microsoft.com/office/drawing/2014/main" id="{FB2BB053-64CE-4BDD-BF57-2EE981C1DCFD}"/>
                    </a:ext>
                  </a:extLst>
                </p:cNvPr>
                <p:cNvSpPr>
                  <a:spLocks noChangeAspect="1"/>
                </p:cNvSpPr>
                <p:nvPr/>
              </p:nvSpPr>
              <p:spPr>
                <a:xfrm rot="5400000">
                  <a:off x="6711704" y="1569457"/>
                  <a:ext cx="831273" cy="831273"/>
                </a:xfrm>
                <a:prstGeom prst="ellipse">
                  <a:avLst/>
                </a:prstGeom>
                <a:solidFill>
                  <a:sysClr val="window" lastClr="FFFFFF"/>
                </a:solidFill>
                <a:ln w="57150" cap="flat" cmpd="sng" algn="ctr">
                  <a:solidFill>
                    <a:srgbClr val="44546A"/>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4" name="Oval 183">
                  <a:extLst>
                    <a:ext uri="{FF2B5EF4-FFF2-40B4-BE49-F238E27FC236}">
                      <a16:creationId xmlns:a16="http://schemas.microsoft.com/office/drawing/2014/main" id="{E24BA28C-E527-4AEF-BB1D-A88906F0E268}"/>
                    </a:ext>
                  </a:extLst>
                </p:cNvPr>
                <p:cNvSpPr>
                  <a:spLocks noChangeAspect="1"/>
                </p:cNvSpPr>
                <p:nvPr/>
              </p:nvSpPr>
              <p:spPr>
                <a:xfrm rot="5400000">
                  <a:off x="7058932" y="4753092"/>
                  <a:ext cx="831274" cy="831273"/>
                </a:xfrm>
                <a:prstGeom prst="ellipse">
                  <a:avLst/>
                </a:prstGeom>
                <a:solidFill>
                  <a:sysClr val="window" lastClr="FFFFFF"/>
                </a:solidFill>
                <a:ln w="57150" cap="flat" cmpd="sng" algn="ctr">
                  <a:solidFill>
                    <a:srgbClr val="44546A"/>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5" name="Oval 184">
                  <a:extLst>
                    <a:ext uri="{FF2B5EF4-FFF2-40B4-BE49-F238E27FC236}">
                      <a16:creationId xmlns:a16="http://schemas.microsoft.com/office/drawing/2014/main" id="{5EBB971C-77B6-412D-9740-DED359D44753}"/>
                    </a:ext>
                  </a:extLst>
                </p:cNvPr>
                <p:cNvSpPr>
                  <a:spLocks noChangeAspect="1"/>
                </p:cNvSpPr>
                <p:nvPr/>
              </p:nvSpPr>
              <p:spPr>
                <a:xfrm rot="5400000">
                  <a:off x="7542488" y="3583458"/>
                  <a:ext cx="831274" cy="831273"/>
                </a:xfrm>
                <a:prstGeom prst="ellipse">
                  <a:avLst/>
                </a:prstGeom>
                <a:solidFill>
                  <a:sysClr val="window" lastClr="FFFFFF"/>
                </a:solidFill>
                <a:ln w="57150" cap="flat" cmpd="sng" algn="ctr">
                  <a:solidFill>
                    <a:srgbClr val="44546A"/>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6" name="Oval 185">
                  <a:extLst>
                    <a:ext uri="{FF2B5EF4-FFF2-40B4-BE49-F238E27FC236}">
                      <a16:creationId xmlns:a16="http://schemas.microsoft.com/office/drawing/2014/main" id="{0190990D-A3D7-49C5-90D7-8E69017901AB}"/>
                    </a:ext>
                  </a:extLst>
                </p:cNvPr>
                <p:cNvSpPr>
                  <a:spLocks noChangeAspect="1"/>
                </p:cNvSpPr>
                <p:nvPr/>
              </p:nvSpPr>
              <p:spPr>
                <a:xfrm rot="5400000">
                  <a:off x="5758275" y="5391409"/>
                  <a:ext cx="831274" cy="831273"/>
                </a:xfrm>
                <a:prstGeom prst="ellipse">
                  <a:avLst/>
                </a:prstGeom>
                <a:solidFill>
                  <a:sysClr val="window" lastClr="FFFFFF"/>
                </a:solidFill>
                <a:ln w="57150" cap="flat" cmpd="sng" algn="ctr">
                  <a:solidFill>
                    <a:srgbClr val="44546A"/>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88" name="TextBox 187">
                <a:extLst>
                  <a:ext uri="{FF2B5EF4-FFF2-40B4-BE49-F238E27FC236}">
                    <a16:creationId xmlns:a16="http://schemas.microsoft.com/office/drawing/2014/main" id="{80720262-68C1-4F5E-BD2D-B6ED9004CA8F}"/>
                  </a:ext>
                </a:extLst>
              </p:cNvPr>
              <p:cNvSpPr txBox="1"/>
              <p:nvPr/>
            </p:nvSpPr>
            <p:spPr>
              <a:xfrm>
                <a:off x="6816558" y="2644531"/>
                <a:ext cx="4835444"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1400" dirty="0">
                    <a:latin typeface="EYInterstate Light" panose="02000506000000020004" pitchFamily="2" charset="0"/>
                  </a:rPr>
                  <a:t>S</a:t>
                </a:r>
                <a:r>
                  <a:rPr lang="lv-LV" sz="1400" dirty="0">
                    <a:latin typeface="EYInterstate Light" panose="02000506000000020004" pitchFamily="2" charset="0"/>
                  </a:rPr>
                  <a:t>urveillance and repression of the gangmaster phenomenon</a:t>
                </a:r>
                <a:endParaRPr lang="en-GB" sz="1200" b="1" dirty="0">
                  <a:latin typeface="EYInterstate Light" panose="02000506000000020004" pitchFamily="2" charset="0"/>
                </a:endParaRPr>
              </a:p>
            </p:txBody>
          </p:sp>
          <p:sp>
            <p:nvSpPr>
              <p:cNvPr id="190" name="TextBox 189">
                <a:extLst>
                  <a:ext uri="{FF2B5EF4-FFF2-40B4-BE49-F238E27FC236}">
                    <a16:creationId xmlns:a16="http://schemas.microsoft.com/office/drawing/2014/main" id="{6BE72356-0C0C-466F-BED6-1344AD8A2543}"/>
                  </a:ext>
                </a:extLst>
              </p:cNvPr>
              <p:cNvSpPr txBox="1"/>
              <p:nvPr/>
            </p:nvSpPr>
            <p:spPr>
              <a:xfrm>
                <a:off x="7053291" y="3207962"/>
                <a:ext cx="4302145"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400">
                    <a:latin typeface="EYInterstate Light" panose="02000506000000020004" pitchFamily="2" charset="0"/>
                  </a:rPr>
                  <a:t>Price adjustment of agricultural products</a:t>
                </a:r>
                <a:endParaRPr lang="en-GB" sz="1400">
                  <a:latin typeface="EYInterstate Light" panose="02000506000000020004" pitchFamily="2" charset="0"/>
                </a:endParaRPr>
              </a:p>
            </p:txBody>
          </p:sp>
          <p:sp>
            <p:nvSpPr>
              <p:cNvPr id="194" name="TextBox 193">
                <a:extLst>
                  <a:ext uri="{FF2B5EF4-FFF2-40B4-BE49-F238E27FC236}">
                    <a16:creationId xmlns:a16="http://schemas.microsoft.com/office/drawing/2014/main" id="{A2C146ED-D839-4568-B788-ABD0CBAD9D63}"/>
                  </a:ext>
                </a:extLst>
              </p:cNvPr>
              <p:cNvSpPr txBox="1"/>
              <p:nvPr/>
            </p:nvSpPr>
            <p:spPr>
              <a:xfrm>
                <a:off x="7960591" y="3873270"/>
                <a:ext cx="4106968"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a:latin typeface="EYInterstate Light" panose="02000506000000020004" pitchFamily="2" charset="0"/>
                  </a:rPr>
                  <a:t>Intermediation between demand and supply</a:t>
                </a:r>
                <a:endParaRPr lang="en-GB" sz="1400">
                  <a:latin typeface="EYInterstate Light" panose="02000506000000020004" pitchFamily="2" charset="0"/>
                </a:endParaRPr>
              </a:p>
            </p:txBody>
          </p:sp>
          <p:sp>
            <p:nvSpPr>
              <p:cNvPr id="195" name="TextBox 194">
                <a:extLst>
                  <a:ext uri="{FF2B5EF4-FFF2-40B4-BE49-F238E27FC236}">
                    <a16:creationId xmlns:a16="http://schemas.microsoft.com/office/drawing/2014/main" id="{C084BE0F-CBDD-42F5-BE50-75A8A718F731}"/>
                  </a:ext>
                </a:extLst>
              </p:cNvPr>
              <p:cNvSpPr txBox="1"/>
              <p:nvPr/>
            </p:nvSpPr>
            <p:spPr>
              <a:xfrm>
                <a:off x="8145527" y="4637150"/>
                <a:ext cx="4106968"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a:latin typeface="EYInterstate Light" panose="02000506000000020004" pitchFamily="2" charset="0"/>
                  </a:rPr>
                  <a:t>Transportation and accommodation</a:t>
                </a:r>
                <a:endParaRPr lang="en-GB" sz="1400">
                  <a:latin typeface="EYInterstate Light" panose="02000506000000020004" pitchFamily="2" charset="0"/>
                </a:endParaRPr>
              </a:p>
            </p:txBody>
          </p:sp>
          <p:sp>
            <p:nvSpPr>
              <p:cNvPr id="196" name="TextBox 195">
                <a:extLst>
                  <a:ext uri="{FF2B5EF4-FFF2-40B4-BE49-F238E27FC236}">
                    <a16:creationId xmlns:a16="http://schemas.microsoft.com/office/drawing/2014/main" id="{6669DB89-6466-4358-97A2-ACD7D3B5487E}"/>
                  </a:ext>
                </a:extLst>
              </p:cNvPr>
              <p:cNvSpPr txBox="1"/>
              <p:nvPr/>
            </p:nvSpPr>
            <p:spPr>
              <a:xfrm>
                <a:off x="7849276" y="5428770"/>
                <a:ext cx="4106968"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latin typeface="EYInterstate Light" panose="02000506000000020004" pitchFamily="2" charset="0"/>
                  </a:rPr>
                  <a:t>Development of quality in the labour network</a:t>
                </a:r>
                <a:endParaRPr lang="en-GB" sz="1400" dirty="0">
                  <a:latin typeface="EYInterstate Light" panose="02000506000000020004" pitchFamily="2" charset="0"/>
                </a:endParaRPr>
              </a:p>
            </p:txBody>
          </p:sp>
          <p:sp>
            <p:nvSpPr>
              <p:cNvPr id="197" name="TextBox 196">
                <a:extLst>
                  <a:ext uri="{FF2B5EF4-FFF2-40B4-BE49-F238E27FC236}">
                    <a16:creationId xmlns:a16="http://schemas.microsoft.com/office/drawing/2014/main" id="{CBB8BEA4-E21F-4196-B7AC-A107E7713474}"/>
                  </a:ext>
                </a:extLst>
              </p:cNvPr>
              <p:cNvSpPr txBox="1"/>
              <p:nvPr/>
            </p:nvSpPr>
            <p:spPr>
              <a:xfrm>
                <a:off x="6816558" y="6031267"/>
                <a:ext cx="4106968"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latin typeface="EYInterstate Light" panose="02000506000000020004" pitchFamily="2" charset="0"/>
                  </a:rPr>
                  <a:t>Enhancement of the Employment Centers' role</a:t>
                </a:r>
                <a:endParaRPr lang="en-GB" sz="1400" dirty="0">
                  <a:latin typeface="EYInterstate Light" panose="02000506000000020004" pitchFamily="2" charset="0"/>
                </a:endParaRPr>
              </a:p>
            </p:txBody>
          </p:sp>
        </p:grpSp>
        <p:sp>
          <p:nvSpPr>
            <p:cNvPr id="199" name="TextBox 198">
              <a:extLst>
                <a:ext uri="{FF2B5EF4-FFF2-40B4-BE49-F238E27FC236}">
                  <a16:creationId xmlns:a16="http://schemas.microsoft.com/office/drawing/2014/main" id="{932CB1DD-FE32-4446-8550-9F7F471B11E5}"/>
                </a:ext>
              </a:extLst>
            </p:cNvPr>
            <p:cNvSpPr txBox="1"/>
            <p:nvPr/>
          </p:nvSpPr>
          <p:spPr>
            <a:xfrm>
              <a:off x="6058779" y="2558993"/>
              <a:ext cx="49495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b="1">
                  <a:latin typeface="EYInterstate Light" panose="02000506000000020004" pitchFamily="2" charset="0"/>
                </a:rPr>
                <a:t>1</a:t>
              </a:r>
            </a:p>
          </p:txBody>
        </p:sp>
        <p:sp>
          <p:nvSpPr>
            <p:cNvPr id="200" name="TextBox 199">
              <a:extLst>
                <a:ext uri="{FF2B5EF4-FFF2-40B4-BE49-F238E27FC236}">
                  <a16:creationId xmlns:a16="http://schemas.microsoft.com/office/drawing/2014/main" id="{5A4002BF-C076-4513-861C-16059F7097BE}"/>
                </a:ext>
              </a:extLst>
            </p:cNvPr>
            <p:cNvSpPr txBox="1"/>
            <p:nvPr/>
          </p:nvSpPr>
          <p:spPr>
            <a:xfrm>
              <a:off x="6836641" y="3111026"/>
              <a:ext cx="49495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b="1">
                  <a:latin typeface="EYInterstate Light" panose="02000506000000020004" pitchFamily="2" charset="0"/>
                </a:rPr>
                <a:t>2</a:t>
              </a:r>
            </a:p>
          </p:txBody>
        </p:sp>
        <p:sp>
          <p:nvSpPr>
            <p:cNvPr id="201" name="TextBox 200">
              <a:extLst>
                <a:ext uri="{FF2B5EF4-FFF2-40B4-BE49-F238E27FC236}">
                  <a16:creationId xmlns:a16="http://schemas.microsoft.com/office/drawing/2014/main" id="{903A290C-C100-405F-BA0C-D38111B804E5}"/>
                </a:ext>
              </a:extLst>
            </p:cNvPr>
            <p:cNvSpPr txBox="1"/>
            <p:nvPr/>
          </p:nvSpPr>
          <p:spPr>
            <a:xfrm>
              <a:off x="7318286" y="3767971"/>
              <a:ext cx="49495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b="1">
                  <a:latin typeface="EYInterstate Light" panose="02000506000000020004" pitchFamily="2" charset="0"/>
                </a:rPr>
                <a:t>3</a:t>
              </a:r>
            </a:p>
          </p:txBody>
        </p:sp>
        <p:sp>
          <p:nvSpPr>
            <p:cNvPr id="202" name="TextBox 201">
              <a:extLst>
                <a:ext uri="{FF2B5EF4-FFF2-40B4-BE49-F238E27FC236}">
                  <a16:creationId xmlns:a16="http://schemas.microsoft.com/office/drawing/2014/main" id="{6862A079-8EA9-483E-9DB6-44B633B7D0AE}"/>
                </a:ext>
              </a:extLst>
            </p:cNvPr>
            <p:cNvSpPr txBox="1"/>
            <p:nvPr/>
          </p:nvSpPr>
          <p:spPr>
            <a:xfrm>
              <a:off x="7424788" y="4520283"/>
              <a:ext cx="49495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b="1">
                  <a:latin typeface="EYInterstate Light" panose="02000506000000020004" pitchFamily="2" charset="0"/>
                </a:rPr>
                <a:t>4</a:t>
              </a:r>
            </a:p>
          </p:txBody>
        </p:sp>
        <p:sp>
          <p:nvSpPr>
            <p:cNvPr id="203" name="TextBox 202">
              <a:extLst>
                <a:ext uri="{FF2B5EF4-FFF2-40B4-BE49-F238E27FC236}">
                  <a16:creationId xmlns:a16="http://schemas.microsoft.com/office/drawing/2014/main" id="{3C0FCF70-B73C-40A5-984F-FA5FBAF6D79A}"/>
                </a:ext>
              </a:extLst>
            </p:cNvPr>
            <p:cNvSpPr txBox="1"/>
            <p:nvPr/>
          </p:nvSpPr>
          <p:spPr>
            <a:xfrm>
              <a:off x="7059465" y="5374997"/>
              <a:ext cx="49495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b="1">
                  <a:latin typeface="EYInterstate Light" panose="02000506000000020004" pitchFamily="2" charset="0"/>
                </a:rPr>
                <a:t>5</a:t>
              </a:r>
            </a:p>
          </p:txBody>
        </p:sp>
        <p:sp>
          <p:nvSpPr>
            <p:cNvPr id="204" name="TextBox 203">
              <a:extLst>
                <a:ext uri="{FF2B5EF4-FFF2-40B4-BE49-F238E27FC236}">
                  <a16:creationId xmlns:a16="http://schemas.microsoft.com/office/drawing/2014/main" id="{6B642B16-3292-46A9-96E4-314D8A6E3865}"/>
                </a:ext>
              </a:extLst>
            </p:cNvPr>
            <p:cNvSpPr txBox="1"/>
            <p:nvPr/>
          </p:nvSpPr>
          <p:spPr>
            <a:xfrm>
              <a:off x="6123630" y="5851188"/>
              <a:ext cx="494957" cy="272382"/>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GB" b="1">
                  <a:latin typeface="EYInterstate Light" panose="02000506000000020004" pitchFamily="2" charset="0"/>
                </a:rPr>
                <a:t>6</a:t>
              </a:r>
            </a:p>
          </p:txBody>
        </p:sp>
        <p:pic>
          <p:nvPicPr>
            <p:cNvPr id="206" name="Picture 205">
              <a:extLst>
                <a:ext uri="{FF2B5EF4-FFF2-40B4-BE49-F238E27FC236}">
                  <a16:creationId xmlns:a16="http://schemas.microsoft.com/office/drawing/2014/main" id="{EFEEBC4D-995C-4E15-BAAB-B1C155010F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6886" y="3661295"/>
              <a:ext cx="717587" cy="730288"/>
            </a:xfrm>
            <a:prstGeom prst="rect">
              <a:avLst/>
            </a:prstGeom>
          </p:spPr>
        </p:pic>
      </p:grpSp>
      <p:pic>
        <p:nvPicPr>
          <p:cNvPr id="72" name="Picture 71">
            <a:extLst>
              <a:ext uri="{FF2B5EF4-FFF2-40B4-BE49-F238E27FC236}">
                <a16:creationId xmlns:a16="http://schemas.microsoft.com/office/drawing/2014/main" id="{38A61B85-8D90-4EA4-840F-958D67CD7F9D}"/>
              </a:ext>
            </a:extLst>
          </p:cNvPr>
          <p:cNvPicPr>
            <a:picLocks noChangeAspect="1"/>
          </p:cNvPicPr>
          <p:nvPr/>
        </p:nvPicPr>
        <p:blipFill rotWithShape="1">
          <a:blip r:embed="rId8">
            <a:extLst>
              <a:ext uri="{28A0092B-C50C-407E-A947-70E740481C1C}">
                <a14:useLocalDpi xmlns:a14="http://schemas.microsoft.com/office/drawing/2010/main" val="0"/>
              </a:ext>
            </a:extLst>
          </a:blip>
          <a:srcRect l="15927" t="18629" r="17788" b="55314"/>
          <a:stretch/>
        </p:blipFill>
        <p:spPr>
          <a:xfrm>
            <a:off x="0" y="6148832"/>
            <a:ext cx="2096177" cy="824013"/>
          </a:xfrm>
          <a:prstGeom prst="rect">
            <a:avLst/>
          </a:prstGeom>
        </p:spPr>
      </p:pic>
      <p:pic>
        <p:nvPicPr>
          <p:cNvPr id="73" name="Immagine 4">
            <a:extLst>
              <a:ext uri="{FF2B5EF4-FFF2-40B4-BE49-F238E27FC236}">
                <a16:creationId xmlns:a16="http://schemas.microsoft.com/office/drawing/2014/main" id="{F0B46614-AD54-4164-8B63-823CB84917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75847" y="6171991"/>
            <a:ext cx="1597244" cy="588333"/>
          </a:xfrm>
          <a:prstGeom prst="rect">
            <a:avLst/>
          </a:prstGeom>
        </p:spPr>
      </p:pic>
    </p:spTree>
    <p:extLst>
      <p:ext uri="{BB962C8B-B14F-4D97-AF65-F5344CB8AC3E}">
        <p14:creationId xmlns:p14="http://schemas.microsoft.com/office/powerpoint/2010/main" val="3908458016"/>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Y_regular_presentation_2007">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b="1" dirty="0" smtClean="0">
            <a:solidFill>
              <a:schemeClr val="bg1"/>
            </a:solidFill>
            <a:latin typeface="EYInterstate" panose="02000503020000020004"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DD979E6EAB44E4B9079B98D56A72CB9" ma:contentTypeVersion="4" ma:contentTypeDescription="Creare un nuovo documento." ma:contentTypeScope="" ma:versionID="ed00ed25ef51c80fdb9ecc41eafd3074">
  <xsd:schema xmlns:xsd="http://www.w3.org/2001/XMLSchema" xmlns:xs="http://www.w3.org/2001/XMLSchema" xmlns:p="http://schemas.microsoft.com/office/2006/metadata/properties" xmlns:ns2="40cf82be-f886-41c4-975d-89af666494cc" targetNamespace="http://schemas.microsoft.com/office/2006/metadata/properties" ma:root="true" ma:fieldsID="6edc5b96ef4f2df9558f3a1b241275a2" ns2:_="">
    <xsd:import namespace="40cf82be-f886-41c4-975d-89af666494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f82be-f886-41c4-975d-89af66649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E5ED9-F424-4382-A12C-CC8A1386B287}">
  <ds:schemaRefs>
    <ds:schemaRef ds:uri="http://schemas.microsoft.com/office/2006/documentManagement/types"/>
    <ds:schemaRef ds:uri="40cf82be-f886-41c4-975d-89af666494cc"/>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14E5BB8-79D7-47DB-B1E3-44ACD76D6A4E}">
  <ds:schemaRefs>
    <ds:schemaRef ds:uri="http://schemas.microsoft.com/sharepoint/v3/contenttype/forms"/>
  </ds:schemaRefs>
</ds:datastoreItem>
</file>

<file path=customXml/itemProps3.xml><?xml version="1.0" encoding="utf-8"?>
<ds:datastoreItem xmlns:ds="http://schemas.openxmlformats.org/officeDocument/2006/customXml" ds:itemID="{754726AA-4985-4D6F-882D-609E0D33DF87}">
  <ds:schemaRefs>
    <ds:schemaRef ds:uri="40cf82be-f886-41c4-975d-89af666494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809</TotalTime>
  <Words>2399</Words>
  <Application>Microsoft Office PowerPoint</Application>
  <PresentationFormat>Widescreen</PresentationFormat>
  <Paragraphs>274</Paragraphs>
  <Slides>21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EYInterstate</vt:lpstr>
      <vt:lpstr>EYInterstate Light</vt:lpstr>
      <vt:lpstr>Wingdings</vt:lpstr>
      <vt:lpstr>Office Theme</vt:lpstr>
      <vt:lpstr>EY_regular_presentation_2007</vt:lpstr>
      <vt:lpstr>EY widescreen presentation 2015 v1</vt:lpstr>
      <vt:lpstr>PowerPoint Presentation</vt:lpstr>
      <vt:lpstr>Agenda</vt:lpstr>
      <vt:lpstr>Introduction</vt:lpstr>
      <vt:lpstr>Some numbers about the primary sector in Italy</vt:lpstr>
      <vt:lpstr>The main features of gangmasters</vt:lpstr>
      <vt:lpstr>How it works</vt:lpstr>
      <vt:lpstr>Evolution of the legislative framework</vt:lpstr>
      <vt:lpstr>Technical Commission against exploitation and the gamgmaster (s.c. Tavolo Caporalato)</vt:lpstr>
      <vt:lpstr>The Action Plan</vt:lpstr>
      <vt:lpstr>Covid-19 pandemic response</vt:lpstr>
      <vt:lpstr>Thank you for your attention! </vt:lpstr>
      <vt:lpstr>PowerPoint Presentation</vt:lpstr>
      <vt:lpstr>Relevant data on ‘’Caporalato’’ (1/6)</vt:lpstr>
      <vt:lpstr>Relevant data on ‘’Caporalato’’ (2/6)</vt:lpstr>
      <vt:lpstr>Relevant data on ‘’Caporalato’’ (3/6)</vt:lpstr>
      <vt:lpstr>Relevant data on ‘’Caporalato’’ (4/6)</vt:lpstr>
      <vt:lpstr>Relevant data on ‘’Caporalato’’ (5/6)</vt:lpstr>
      <vt:lpstr>Relevant data on ‘’Caporalato’’ (6/6)</vt:lpstr>
      <vt:lpstr>Resources</vt:lpstr>
      <vt:lpstr>Resources</vt:lpstr>
      <vt:lpstr>Questions &amp; answers from the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INIZIATIVE DI CAPACITY BUILDING E FORMAZIONE</dc:title>
  <dc:creator>Windows User</dc:creator>
  <cp:lastModifiedBy>Mavrogeorgou, Nina</cp:lastModifiedBy>
  <cp:revision>16</cp:revision>
  <cp:lastPrinted>2019-09-24T10:36:34Z</cp:lastPrinted>
  <dcterms:created xsi:type="dcterms:W3CDTF">2019-09-24T09:50:12Z</dcterms:created>
  <dcterms:modified xsi:type="dcterms:W3CDTF">2020-06-18T12:40:11Z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0x010100ADD979E6EAB44E4B9079B98D56A72CB9</vt:lpwstr>
  </property>
</Properties>
</file>