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7" r:id="rId3"/>
  </p:sldMasterIdLst>
  <p:notesMasterIdLst>
    <p:notesMasterId r:id="rId15"/>
  </p:notesMasterIdLst>
  <p:sldIdLst>
    <p:sldId id="280" r:id="rId4"/>
    <p:sldId id="295" r:id="rId5"/>
    <p:sldId id="296" r:id="rId6"/>
    <p:sldId id="303" r:id="rId7"/>
    <p:sldId id="304" r:id="rId8"/>
    <p:sldId id="359" r:id="rId9"/>
    <p:sldId id="298" r:id="rId10"/>
    <p:sldId id="299" r:id="rId11"/>
    <p:sldId id="300" r:id="rId12"/>
    <p:sldId id="301" r:id="rId13"/>
    <p:sldId id="34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3BBF1-4AFD-4B60-9FE6-53219833FB8C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30FD5-3588-4775-99D9-B3E48D571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30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A209B8-D817-4A5F-BA62-F04FB88A19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526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Replace this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A209B8-D817-4A5F-BA62-F04FB88A19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382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A209B8-D817-4A5F-BA62-F04FB88A19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382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A209B8-D817-4A5F-BA62-F04FB88A19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382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A209B8-D817-4A5F-BA62-F04FB88A19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382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A209B8-D817-4A5F-BA62-F04FB88A19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743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A209B8-D817-4A5F-BA62-F04FB88A19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6188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b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A209B8-D817-4A5F-BA62-F04FB88A19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265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A209B8-D817-4A5F-BA62-F04FB88A197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270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27EB4-E822-4A85-82AB-21E2E3D80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9950F6-028B-4FA0-AC99-FBA478D623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9B2FF-9027-4357-824D-DF5F8F18E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A70A-57FA-4934-B38E-2B9E9001369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6ED0C-FA52-45FA-90D0-F34B123E7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2A7DF-E52B-44C8-880F-99E0D7D6D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39FE-C7F2-4006-A32A-90400652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9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47697-3F9C-494F-A7D6-53FBACFEB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F91634-D58E-4151-B340-474BF503F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86ACA-4D8E-44BF-98A5-3916CD481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A70A-57FA-4934-B38E-2B9E9001369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F2423-7629-4CD6-B4E6-949D0EDD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D92BA-14DB-4F3C-BC86-1F071704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39FE-C7F2-4006-A32A-90400652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6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2A0E26-1721-4793-8D9A-D80E9835AF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1615D-F295-4D1D-A889-3DC5631F7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7941F-1973-491F-8611-69CD310EB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A70A-57FA-4934-B38E-2B9E9001369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A4D6A-3698-436B-BA96-595D22B7A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000C1-74FE-4D8D-A950-B3C3EAF83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39FE-C7F2-4006-A32A-90400652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585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0BBB5-FEB0-47AD-A01D-A9D34620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07C41-C17D-4E84-B9CC-CA142B94C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F25D-6082-47DE-9B2C-675944DD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4B0FF-3B25-4E5C-A0A7-4E16363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77007-1A01-499B-ACAD-C9F9C20B7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08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ADCE2-978E-4923-B0E9-4C966B67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B0BD6-F012-4C6D-BDAD-9E90ED25A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2F9E5-192C-4E88-9147-D263893B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A7138-3EAF-4C9D-903E-55D9BC04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0B82-496D-45C3-A682-7AF9AFFB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59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3DAD0-5F6F-47DA-A010-1C4A30C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EFA6E-A768-42A8-B2C3-F100D826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46640-E89E-47CE-984D-0C0ECF7CF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77A8F-F167-4C43-AEE7-45067080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DA754-ED79-4909-833D-55BF9A5D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03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AA026-BFE6-4D2A-9ABF-C593B566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47E8-A36B-4B4A-B2A4-B5283152A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6B59D-87BD-4F32-B9BC-31F9B1A5D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49B47-0C41-4DCC-9902-126916D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D28B7-2F2D-4E80-A107-C1F266C6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D650A-4D0F-46AE-A132-267FCD92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49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4C6F9-F6F6-4EA1-98AA-81B84F7C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8B83E-B37C-46C9-8284-D6EBA0033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150B8-0288-44AC-9CE7-E7BD9FB32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F5DCAE-6027-49B9-A818-F45FADE27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AE16-DBCB-4A42-BFFC-053F2D529A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E8C038-E6A1-499D-9E24-FA598042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911B6-A759-487E-8CB6-CF9EF737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906EC0-369D-4138-8D70-148CFDEE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42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2F8A-97AC-456C-B9E3-45A7D520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40F483-F2B9-47A3-9B5C-8C264B701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49874-9D9B-4597-B20D-33D6F58B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5894C-9062-435A-9758-82ED9C6D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16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A3F6AD-4D61-4238-AB7D-613625BFF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ACDC9-944D-47C6-B286-82C86AD9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AAC43-3846-4080-B764-AB2DB308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86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4779-0336-4AFA-B9A7-259EE8BEC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2F449-DDC3-4694-81E5-91A4B8F4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0A2C4-3B2E-46AC-9605-73F5B2CC1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09769-F5A5-4635-BD0C-D6049DEB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52DC3-D3D7-446F-A866-D7820B7B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CDB00-5218-4567-902B-845073BE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C2CA3-41A6-4CB6-8CC6-A6D4CCC28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E6171-DD9A-46D5-A0E4-0175BD99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AE62C-0F99-420C-BB2B-5616D1728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A70A-57FA-4934-B38E-2B9E9001369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B6913-65CD-4281-90B4-D5F2149A0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D77C4-6837-4287-9C7A-AE2BA50E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39FE-C7F2-4006-A32A-90400652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454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661E4-9FF7-494B-A1C9-C9A1DD70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245657-DA21-4769-84F8-88DC64450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7B310-6692-4981-9CB8-FE79A091F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A2C9E-A9AD-4BB9-A691-90BB84F58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3D45D-C826-4846-BBFC-A0D98B7E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16961-40DC-443E-9DB8-3A987DF4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32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81C24-32F4-4208-B651-CDCBFCD0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74779-B577-461F-A409-71F6A5A11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044BD-4FA0-432C-95D7-517D2DE8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7F283-FE61-4C9A-9E39-74D429C5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9B807-6FE9-4E47-846B-BCB39B7A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05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594DD-FFD4-4AA9-BCDA-0BA87C146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9C2B6E-24EB-42CE-8B4D-3178D08C7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92C56-63F3-4246-AAEE-2FBC89E8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10319-C816-40EC-B1D0-FD9748E4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4E9AB-6952-407A-9F06-2EB91717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00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AMSI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8"/>
          <p:cNvSpPr>
            <a:spLocks noGrp="1"/>
          </p:cNvSpPr>
          <p:nvPr>
            <p:ph type="body" sz="quarter" idx="10" hasCustomPrompt="1"/>
          </p:nvPr>
        </p:nvSpPr>
        <p:spPr>
          <a:xfrm>
            <a:off x="642729" y="3322638"/>
            <a:ext cx="11177795" cy="55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spc="3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sp>
        <p:nvSpPr>
          <p:cNvPr id="15" name="Platshållare för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642729" y="4037978"/>
            <a:ext cx="11177795" cy="31574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lang="sv-SE" sz="1800" kern="1200" spc="3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FÖRNAMN EFTERNAMN	20200501</a:t>
            </a:r>
          </a:p>
        </p:txBody>
      </p:sp>
      <p:cxnSp>
        <p:nvCxnSpPr>
          <p:cNvPr id="9" name="Rak koppling 8"/>
          <p:cNvCxnSpPr/>
          <p:nvPr userDrawn="1"/>
        </p:nvCxnSpPr>
        <p:spPr>
          <a:xfrm>
            <a:off x="3007767" y="747014"/>
            <a:ext cx="0" cy="82595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75"/>
            <a:ext cx="1281344" cy="459733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917" y="732209"/>
            <a:ext cx="3186000" cy="886331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35" y="708678"/>
            <a:ext cx="2052000" cy="93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92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lo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75"/>
            <a:ext cx="1281344" cy="459733"/>
          </a:xfrm>
          <a:prstGeom prst="rect">
            <a:avLst/>
          </a:prstGeom>
        </p:spPr>
      </p:pic>
      <p:sp>
        <p:nvSpPr>
          <p:cNvPr id="5" name="Platshållare för text 9"/>
          <p:cNvSpPr>
            <a:spLocks noGrp="1"/>
          </p:cNvSpPr>
          <p:nvPr>
            <p:ph type="body" sz="quarter" idx="20" hasCustomPrompt="1"/>
          </p:nvPr>
        </p:nvSpPr>
        <p:spPr>
          <a:xfrm>
            <a:off x="1468068" y="1520825"/>
            <a:ext cx="9255863" cy="3816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ts val="3800"/>
              </a:lnSpc>
              <a:spcBef>
                <a:spcPts val="0"/>
              </a:spcBef>
              <a:buNone/>
              <a:defRPr sz="2000" spc="-3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Lorem ipsum dolor sit amet, consectetur adipiscing elit. In vehicula elementum maximus. Aliquam hendrerit blandit magna a facilisis. Cras vel commodo diam. </a:t>
            </a:r>
            <a:r>
              <a:rPr lang="sv-SE" dirty="0" err="1"/>
              <a:t>Proin</a:t>
            </a:r>
            <a:r>
              <a:rPr lang="sv-SE" dirty="0"/>
              <a:t> egestas dictum odio vitae pretium. Donec nisl lorem, sodales eu dictum vitae, porttitor sit amet metus. </a:t>
            </a:r>
          </a:p>
        </p:txBody>
      </p:sp>
      <p:sp>
        <p:nvSpPr>
          <p:cNvPr id="8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289491" y="285750"/>
            <a:ext cx="7263834" cy="59055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Sidrubrik</a:t>
            </a:r>
          </a:p>
        </p:txBody>
      </p:sp>
      <p:cxnSp>
        <p:nvCxnSpPr>
          <p:cNvPr id="14" name="Rak koppling 13"/>
          <p:cNvCxnSpPr/>
          <p:nvPr userDrawn="1"/>
        </p:nvCxnSpPr>
        <p:spPr>
          <a:xfrm>
            <a:off x="1992108" y="6021355"/>
            <a:ext cx="0" cy="596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735" y="5985807"/>
            <a:ext cx="2448000" cy="681023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08" y="5988650"/>
            <a:ext cx="1512000" cy="68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10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38"/>
            <a:ext cx="1281343" cy="45977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75"/>
            <a:ext cx="1281344" cy="459733"/>
          </a:xfrm>
          <a:prstGeom prst="rect">
            <a:avLst/>
          </a:prstGeom>
        </p:spPr>
      </p:pic>
      <p:cxnSp>
        <p:nvCxnSpPr>
          <p:cNvPr id="21" name="Rak koppling 20"/>
          <p:cNvCxnSpPr/>
          <p:nvPr userDrawn="1"/>
        </p:nvCxnSpPr>
        <p:spPr>
          <a:xfrm>
            <a:off x="1992108" y="6021355"/>
            <a:ext cx="0" cy="596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735" y="5985807"/>
            <a:ext cx="2448000" cy="68102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08" y="5988650"/>
            <a:ext cx="1512000" cy="68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2703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75"/>
            <a:ext cx="1281344" cy="459733"/>
          </a:xfrm>
          <a:prstGeom prst="rect">
            <a:avLst/>
          </a:prstGeom>
        </p:spPr>
      </p:pic>
      <p:sp>
        <p:nvSpPr>
          <p:cNvPr id="6" name="Platshållare för text 2"/>
          <p:cNvSpPr>
            <a:spLocks noGrp="1"/>
          </p:cNvSpPr>
          <p:nvPr>
            <p:ph type="body" sz="quarter" idx="18" hasCustomPrompt="1"/>
          </p:nvPr>
        </p:nvSpPr>
        <p:spPr>
          <a:xfrm>
            <a:off x="289491" y="285750"/>
            <a:ext cx="7263834" cy="59055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Sidrubrik</a:t>
            </a:r>
          </a:p>
        </p:txBody>
      </p:sp>
      <p:cxnSp>
        <p:nvCxnSpPr>
          <p:cNvPr id="3" name="Rak koppling 2"/>
          <p:cNvCxnSpPr/>
          <p:nvPr userDrawn="1"/>
        </p:nvCxnSpPr>
        <p:spPr>
          <a:xfrm>
            <a:off x="1992108" y="6021355"/>
            <a:ext cx="0" cy="596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k koppling 17"/>
          <p:cNvCxnSpPr/>
          <p:nvPr userDrawn="1"/>
        </p:nvCxnSpPr>
        <p:spPr>
          <a:xfrm>
            <a:off x="362708" y="352425"/>
            <a:ext cx="0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735" y="5985807"/>
            <a:ext cx="2448000" cy="681023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08" y="5988650"/>
            <a:ext cx="1512000" cy="68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249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38"/>
            <a:ext cx="1281343" cy="459770"/>
          </a:xfrm>
          <a:prstGeom prst="rect">
            <a:avLst/>
          </a:prstGeom>
        </p:spPr>
      </p:pic>
      <p:sp>
        <p:nvSpPr>
          <p:cNvPr id="10" name="Platshållare för text 9"/>
          <p:cNvSpPr>
            <a:spLocks noGrp="1"/>
          </p:cNvSpPr>
          <p:nvPr>
            <p:ph type="body" sz="quarter" idx="20" hasCustomPrompt="1"/>
          </p:nvPr>
        </p:nvSpPr>
        <p:spPr>
          <a:xfrm>
            <a:off x="1468068" y="1247521"/>
            <a:ext cx="9255863" cy="381635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600" spc="-6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Fråga</a:t>
            </a:r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182" y="6200775"/>
            <a:ext cx="1281344" cy="459733"/>
          </a:xfrm>
          <a:prstGeom prst="rect">
            <a:avLst/>
          </a:prstGeom>
        </p:spPr>
      </p:pic>
      <p:cxnSp>
        <p:nvCxnSpPr>
          <p:cNvPr id="18" name="Rak koppling 17"/>
          <p:cNvCxnSpPr/>
          <p:nvPr userDrawn="1"/>
        </p:nvCxnSpPr>
        <p:spPr>
          <a:xfrm>
            <a:off x="1992108" y="6021355"/>
            <a:ext cx="0" cy="596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735" y="5985807"/>
            <a:ext cx="2448000" cy="681023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08" y="5988650"/>
            <a:ext cx="1512000" cy="68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928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27051" y="1628280"/>
            <a:ext cx="10972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 b="1"/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527381" y="2708921"/>
            <a:ext cx="1097280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07412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27051" y="1628280"/>
            <a:ext cx="10972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>
                <a:solidFill>
                  <a:srgbClr val="01307A"/>
                </a:solidFill>
                <a:latin typeface="EC Square Sans Pro" panose="020B0506040000020004" pitchFamily="34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527381" y="2708921"/>
            <a:ext cx="1097280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2"/>
                </a:solidFill>
                <a:latin typeface="EC Square Sans Pro" panose="020B0506040000020004" pitchFamily="34" charset="0"/>
              </a:defRPr>
            </a:lvl1pPr>
            <a:lvl2pPr>
              <a:defRPr sz="2400">
                <a:solidFill>
                  <a:schemeClr val="tx2"/>
                </a:solidFill>
                <a:latin typeface="EC Square Sans Pro" panose="020B0506040000020004" pitchFamily="34" charset="0"/>
              </a:defRPr>
            </a:lvl2pPr>
            <a:lvl3pPr>
              <a:defRPr sz="2200">
                <a:solidFill>
                  <a:schemeClr val="tx2"/>
                </a:solidFill>
                <a:latin typeface="EC Square Sans Pro" panose="020B0506040000020004" pitchFamily="34" charset="0"/>
              </a:defRPr>
            </a:lvl3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8423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13FC-7EAF-4714-970D-6CF2E456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D5D25-5B16-46B8-8758-B4D3ABF5B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6311A-1405-4755-A238-0E82BB00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A70A-57FA-4934-B38E-2B9E9001369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7278D-FED2-4052-85A5-A12F0868E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D18E2-B2F1-445F-AB27-4DF5872C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39FE-C7F2-4006-A32A-90400652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5008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21. Juni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63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57E6-238C-4108-92DA-BCC39BAAF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225BF-A876-42D1-944F-539765428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3418F-7081-4ADF-ADC8-37200DAFA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6E615-C49F-404E-B423-358111094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A70A-57FA-4934-B38E-2B9E9001369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7BB54-3E05-4C12-97AE-F513D0F07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DD1EE-1804-4833-AE76-8A6FB39E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39FE-C7F2-4006-A32A-90400652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83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759C9-AF2C-4ECA-ADE6-B6B564D46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DCE67-6670-42E9-83F4-CF76B42E8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3D844-49E1-499F-83A3-277519A33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BF4A7D-D772-4AD4-A75D-B243F9F8C6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FEF0B-7C30-4CC9-8639-4BCF16BBF5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7212BF-3236-4FC2-92B7-5BA745F87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A70A-57FA-4934-B38E-2B9E9001369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19D29-54FE-4EB8-91AE-E1FA7563A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EE1CD4-C174-4CF6-B7F3-63B7E224F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39FE-C7F2-4006-A32A-90400652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4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048A7-63BC-46DB-8C92-85B0BF44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D2453A-2C9F-4FD6-91BA-DA2861079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A70A-57FA-4934-B38E-2B9E9001369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1832DF-DA77-4E40-BE91-E59758E8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2CA951-90B5-48B4-BD5A-0DCFD5D2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39FE-C7F2-4006-A32A-90400652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6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E38800-319B-4119-AB9A-6CDEE5E0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A70A-57FA-4934-B38E-2B9E9001369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6316AC-0BF1-4C4D-B065-AA54C997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AA62F-58E2-4028-8337-85C9757F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39FE-C7F2-4006-A32A-90400652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56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7B54C-37B6-4B91-9E40-31E49464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664DA-6EAE-4CCD-9A16-BB9FDEA3B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4B35D-9E59-4A6E-95BC-1AF63978A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1AC8F-738B-47C7-A65F-79264531D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A70A-57FA-4934-B38E-2B9E9001369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CC064-BF42-45CE-B0C3-99ABF542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1C5CB-7763-4D1E-A025-0689447E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39FE-C7F2-4006-A32A-90400652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3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57F9-DEB6-4FD4-A90E-70D246726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9B18D3-164A-4769-98D0-E123D2A773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00066-DB0D-468E-9FCB-D7814C7C0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C91A0-F044-4F4E-AFBE-930726A0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A70A-57FA-4934-B38E-2B9E9001369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DD33F-7DC0-4FBE-A36D-90EE9B7A3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75EAD-5A01-4B0F-A6D2-41EF5C2F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D39FE-C7F2-4006-A32A-90400652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2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17C9D1-4BAF-44AA-A5B5-E798E1D2F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AABEC-C075-46E8-A6AF-12D0695F0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FE270-DFCB-40A9-9D07-A4D993AD5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5A70A-57FA-4934-B38E-2B9E90013690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2BD54-BCFA-45E0-845A-F2939C518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7FE92-161D-4CEA-A5D5-CC52EA806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D39FE-C7F2-4006-A32A-9040065251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44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341CFC-63B9-4A19-A8AB-62B9E452A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A838B-134E-40B6-A7E3-1119BB8B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943BB-9EAD-4CBC-9CA2-75F70C6B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4036C-9E7C-4FFC-99FA-414B61E345DD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4E537-5CBA-4B86-9D30-577B9F741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79E72-0F12-4646-BCDF-4C9EAA89C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80AB-5C3C-4B4F-8E2A-8B7A0A8CE6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9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BA5187F-577F-4350-9412-A328FB030F22}"/>
              </a:ext>
            </a:extLst>
          </p:cNvPr>
          <p:cNvPicPr/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4"/>
          <a:stretch/>
        </p:blipFill>
        <p:spPr>
          <a:xfrm>
            <a:off x="9934541" y="5542384"/>
            <a:ext cx="2203033" cy="1315616"/>
          </a:xfrm>
          <a:prstGeom prst="rect">
            <a:avLst/>
          </a:prstGeom>
        </p:spPr>
      </p:pic>
      <p:pic>
        <p:nvPicPr>
          <p:cNvPr id="9" name="Picture 8" descr="A picture containing screenshot, drawing&#10;&#10;Description automatically generated">
            <a:extLst>
              <a:ext uri="{FF2B5EF4-FFF2-40B4-BE49-F238E27FC236}">
                <a16:creationId xmlns:a16="http://schemas.microsoft.com/office/drawing/2014/main" id="{4FD60F06-B1CE-4C05-A560-BCC1D7D5185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245" y="5968607"/>
            <a:ext cx="1558212" cy="77910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4059197-916D-48F2-916B-414BE4CB6DE3}"/>
              </a:ext>
            </a:extLst>
          </p:cNvPr>
          <p:cNvSpPr/>
          <p:nvPr userDrawn="1"/>
        </p:nvSpPr>
        <p:spPr>
          <a:xfrm>
            <a:off x="-1" y="-21835"/>
            <a:ext cx="12192001" cy="839755"/>
          </a:xfrm>
          <a:prstGeom prst="rect">
            <a:avLst/>
          </a:prstGeom>
          <a:solidFill>
            <a:srgbClr val="00A3E0"/>
          </a:solidFill>
          <a:ln>
            <a:solidFill>
              <a:srgbClr val="00A3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A picture containing computer&#10;&#10;Description automatically generated">
            <a:extLst>
              <a:ext uri="{FF2B5EF4-FFF2-40B4-BE49-F238E27FC236}">
                <a16:creationId xmlns:a16="http://schemas.microsoft.com/office/drawing/2014/main" id="{59CD18A3-12CF-452D-A05C-59F1FB83C98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446" y="130829"/>
            <a:ext cx="1401107" cy="97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9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Human resources slide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822903-CC2E-4A52-A478-984D0136A271}"/>
              </a:ext>
            </a:extLst>
          </p:cNvPr>
          <p:cNvSpPr/>
          <p:nvPr/>
        </p:nvSpPr>
        <p:spPr>
          <a:xfrm>
            <a:off x="-1" y="-21835"/>
            <a:ext cx="12192001" cy="839755"/>
          </a:xfrm>
          <a:prstGeom prst="rect">
            <a:avLst/>
          </a:prstGeom>
          <a:solidFill>
            <a:srgbClr val="00A3E0"/>
          </a:solidFill>
          <a:ln>
            <a:solidFill>
              <a:srgbClr val="00A3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A picture containing computer&#10;&#10;Description automatically generated">
            <a:extLst>
              <a:ext uri="{FF2B5EF4-FFF2-40B4-BE49-F238E27FC236}">
                <a16:creationId xmlns:a16="http://schemas.microsoft.com/office/drawing/2014/main" id="{8DC5F750-7BC5-4F4A-B56A-9027C01E32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446" y="130829"/>
            <a:ext cx="1401107" cy="9728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47B88A0-6C6E-4F88-A42C-286FAC384A7A}"/>
              </a:ext>
            </a:extLst>
          </p:cNvPr>
          <p:cNvSpPr txBox="1"/>
          <p:nvPr/>
        </p:nvSpPr>
        <p:spPr>
          <a:xfrm>
            <a:off x="554391" y="1890604"/>
            <a:ext cx="1108321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359E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Segoe UI" panose="020B0502040204020203" pitchFamily="34" charset="0"/>
              </a:rPr>
              <a:t>EMN 2019 Annual Report on Migration and Asylum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00359E"/>
              </a:solidFill>
              <a:effectLst/>
              <a:uLnTx/>
              <a:uFillTx/>
              <a:latin typeface="EC Square Sans Pro" panose="020B0506040000020004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C Square Sans Pro" panose="020B05060400000200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" panose="020B05060400000200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Hans Lemmens, EMN Netherlands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C Square Sans Pro" panose="020B05060400000200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" panose="020B05060400000200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“Presentation of 4 key trends”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30553"/>
              </a:solidFill>
              <a:effectLst/>
              <a:uLnTx/>
              <a:uFillTx/>
              <a:latin typeface="EC Square Sans Pro" panose="020B05060400000200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489F7C0-4B8F-415B-A882-1826DE6DABAE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4"/>
          <a:stretch/>
        </p:blipFill>
        <p:spPr>
          <a:xfrm>
            <a:off x="9934541" y="5542384"/>
            <a:ext cx="2203033" cy="1315616"/>
          </a:xfrm>
          <a:prstGeom prst="rect">
            <a:avLst/>
          </a:prstGeom>
        </p:spPr>
      </p:pic>
      <p:pic>
        <p:nvPicPr>
          <p:cNvPr id="11" name="Picture 10" descr="A picture containing screenshot, drawing&#10;&#10;Description automatically generated">
            <a:extLst>
              <a:ext uri="{FF2B5EF4-FFF2-40B4-BE49-F238E27FC236}">
                <a16:creationId xmlns:a16="http://schemas.microsoft.com/office/drawing/2014/main" id="{271A2914-CE36-4437-82E1-BE60F8B044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245" y="5968607"/>
            <a:ext cx="1558212" cy="77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615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9A5FD991-4118-40E3-B5C0-6ABA90C81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681" y="2454360"/>
            <a:ext cx="9246637" cy="3345235"/>
          </a:xfrm>
        </p:spPr>
        <p:txBody>
          <a:bodyPr/>
          <a:lstStyle/>
          <a:p>
            <a:endParaRPr lang="nl-NL" sz="2800" dirty="0"/>
          </a:p>
          <a:p>
            <a:r>
              <a:rPr lang="en-US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Decrease of illegal entry in EU</a:t>
            </a:r>
          </a:p>
          <a:p>
            <a:r>
              <a:rPr lang="en-US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Enhanced legal and technological framework for Schengen governance enhanced</a:t>
            </a:r>
          </a:p>
          <a:p>
            <a:r>
              <a:rPr lang="en-US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Return - emphasis on (alternatives to) detention for particular groups</a:t>
            </a:r>
          </a:p>
          <a:p>
            <a:endParaRPr lang="en-GB" sz="2800" dirty="0">
              <a:solidFill>
                <a:schemeClr val="tx2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C6230D3-6573-40DA-830D-D52A637E2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335" y="1421904"/>
            <a:ext cx="10487608" cy="1143000"/>
          </a:xfrm>
        </p:spPr>
        <p:txBody>
          <a:bodyPr/>
          <a:lstStyle/>
          <a:p>
            <a:pPr algn="ctr"/>
            <a:r>
              <a:rPr lang="en-GB" sz="3600" b="1" dirty="0">
                <a:solidFill>
                  <a:srgbClr val="01307A"/>
                </a:solidFill>
                <a:latin typeface="EC Square Sans Pro" panose="020B0506040000020004" pitchFamily="34" charset="0"/>
              </a:rPr>
              <a:t>Enhanced management of borders, irregular migration &amp; return</a:t>
            </a:r>
          </a:p>
        </p:txBody>
      </p:sp>
    </p:spTree>
    <p:extLst>
      <p:ext uri="{BB962C8B-B14F-4D97-AF65-F5344CB8AC3E}">
        <p14:creationId xmlns:p14="http://schemas.microsoft.com/office/powerpoint/2010/main" val="3093581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EF55F-A458-45BD-953D-A41E4FD05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1" y="1047964"/>
            <a:ext cx="10972800" cy="667820"/>
          </a:xfrm>
        </p:spPr>
        <p:txBody>
          <a:bodyPr/>
          <a:lstStyle/>
          <a:p>
            <a:r>
              <a:rPr lang="fr-LU" sz="3600" b="1" dirty="0">
                <a:cs typeface="Arial" panose="020B0604020202020204" pitchFamily="34" charset="0"/>
              </a:rPr>
              <a:t>Questions &amp; </a:t>
            </a:r>
            <a:r>
              <a:rPr lang="fr-LU" sz="3600" b="1" dirty="0" err="1">
                <a:cs typeface="Arial" panose="020B0604020202020204" pitchFamily="34" charset="0"/>
              </a:rPr>
              <a:t>answers</a:t>
            </a:r>
            <a:r>
              <a:rPr lang="fr-LU" sz="3600" b="1" dirty="0">
                <a:cs typeface="Arial" panose="020B0604020202020204" pitchFamily="34" charset="0"/>
              </a:rPr>
              <a:t> </a:t>
            </a:r>
            <a:r>
              <a:rPr lang="fr-LU" sz="3600" b="1" dirty="0" err="1">
                <a:cs typeface="Arial" panose="020B0604020202020204" pitchFamily="34" charset="0"/>
              </a:rPr>
              <a:t>from</a:t>
            </a:r>
            <a:r>
              <a:rPr lang="fr-LU" sz="3600" b="1" dirty="0">
                <a:cs typeface="Arial" panose="020B0604020202020204" pitchFamily="34" charset="0"/>
              </a:rPr>
              <a:t> the webinar</a:t>
            </a: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F148E-EC49-4D62-BDED-17A17457B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2" y="1911727"/>
            <a:ext cx="9633986" cy="3602665"/>
          </a:xfrm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  <a:buNone/>
            </a:pPr>
            <a:r>
              <a:rPr lang="en-US" sz="2000" b="1" dirty="0"/>
              <a:t>Is the new community sponsorship scheme </a:t>
            </a:r>
            <a:r>
              <a:rPr lang="en-US" sz="2000" b="1"/>
              <a:t>in Ireland also </a:t>
            </a:r>
            <a:r>
              <a:rPr lang="en-US" sz="2000" b="1" dirty="0"/>
              <a:t>implemented in other Member States?</a:t>
            </a:r>
          </a:p>
          <a:p>
            <a:pPr marL="0" lvl="1" indent="0">
              <a:spcBef>
                <a:spcPts val="600"/>
              </a:spcBef>
              <a:buNone/>
            </a:pPr>
            <a:endParaRPr lang="en-US" sz="2000" b="1" dirty="0"/>
          </a:p>
          <a:p>
            <a:pPr marL="0" lvl="1" indent="0">
              <a:spcBef>
                <a:spcPts val="600"/>
              </a:spcBef>
              <a:buNone/>
            </a:pPr>
            <a:r>
              <a:rPr lang="en-US" sz="2000" dirty="0"/>
              <a:t>No.</a:t>
            </a:r>
            <a:endParaRPr lang="en-US" sz="1100" dirty="0"/>
          </a:p>
          <a:p>
            <a:endParaRPr lang="fr-LU" dirty="0"/>
          </a:p>
          <a:p>
            <a:endParaRPr lang="fr-L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2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1FAFF85-14C0-4E8F-87DC-A93B369B3B4A}"/>
              </a:ext>
            </a:extLst>
          </p:cNvPr>
          <p:cNvSpPr txBox="1"/>
          <p:nvPr/>
        </p:nvSpPr>
        <p:spPr>
          <a:xfrm>
            <a:off x="3181032" y="2270353"/>
            <a:ext cx="72310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359E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Segoe UI" panose="020B0502040204020203" pitchFamily="34" charset="0"/>
              </a:rPr>
              <a:t>Overview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359E"/>
              </a:solidFill>
              <a:effectLst/>
              <a:uLnTx/>
              <a:uFillTx/>
              <a:latin typeface="EC Square Sans Pro" panose="020B0506040000020004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About the EMN</a:t>
            </a:r>
          </a:p>
          <a:p>
            <a:pPr marL="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About the EMN Annual Reports</a:t>
            </a:r>
          </a:p>
          <a:p>
            <a:pPr marL="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rPr>
              <a:t>Four key trends in 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06FB4"/>
              </a:solidFill>
              <a:effectLst/>
              <a:uLnTx/>
              <a:uFillTx/>
              <a:latin typeface="EC Square Sans Pro" panose="020B05060400000200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28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38335" y="1421904"/>
            <a:ext cx="10487608" cy="1143000"/>
          </a:xfrm>
        </p:spPr>
        <p:txBody>
          <a:bodyPr/>
          <a:lstStyle/>
          <a:p>
            <a:pPr algn="ctr"/>
            <a:r>
              <a:rPr lang="nl-NL" sz="3600" b="1" dirty="0">
                <a:solidFill>
                  <a:srgbClr val="01307A"/>
                </a:solidFill>
                <a:latin typeface="EC Square Sans Pro" panose="020B0506040000020004" pitchFamily="34" charset="0"/>
              </a:rPr>
              <a:t>The European Migration Network (EMN)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6211" y="1756382"/>
            <a:ext cx="10157454" cy="3345235"/>
          </a:xfrm>
        </p:spPr>
        <p:txBody>
          <a:bodyPr/>
          <a:lstStyle/>
          <a:p>
            <a:endParaRPr lang="nl-NL" sz="2800" dirty="0"/>
          </a:p>
          <a:p>
            <a:pPr lvl="0" algn="just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EC Square Sans Pro" panose="020B0506040000020004" pitchFamily="34" charset="0"/>
                <a:ea typeface="ＭＳ Ｐゴシック" pitchFamily="-111" charset="-128"/>
              </a:rPr>
              <a:t>Established in 2008 by the European Commission on behalf of the European Council (Council Decision 2008/381/EC)</a:t>
            </a:r>
          </a:p>
          <a:p>
            <a:pPr lvl="0" algn="just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EC Square Sans Pro" panose="020B0506040000020004" pitchFamily="34" charset="0"/>
                <a:ea typeface="ＭＳ Ｐゴシック" pitchFamily="-111" charset="-128"/>
              </a:rPr>
              <a:t>29 National Contact Points, of which 27 are located in EU Member States (Denmark has observer status) plus Norway &amp; Switzerland.</a:t>
            </a:r>
          </a:p>
          <a:p>
            <a:pPr lvl="0" algn="just"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00"/>
                </a:solidFill>
                <a:latin typeface="EC Square Sans Pro" panose="020B0506040000020004" pitchFamily="34" charset="0"/>
                <a:ea typeface="ＭＳ Ｐゴシック" pitchFamily="-111" charset="-128"/>
              </a:rPr>
              <a:t>The aim of the EMN is to:</a:t>
            </a:r>
          </a:p>
          <a:p>
            <a:pPr lvl="1" algn="just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EC Square Sans Pro" panose="020B0506040000020004" pitchFamily="34" charset="0"/>
                <a:ea typeface="ＭＳ Ｐゴシック" pitchFamily="-111" charset="-128"/>
              </a:rPr>
              <a:t>provide the European and national institutions and agencies as well as the general public with </a:t>
            </a:r>
            <a:r>
              <a:rPr lang="en-US" sz="1800" b="1" i="1" dirty="0">
                <a:solidFill>
                  <a:srgbClr val="000000"/>
                </a:solidFill>
                <a:latin typeface="EC Square Sans Pro" panose="020B0506040000020004" pitchFamily="34" charset="0"/>
                <a:ea typeface="ＭＳ Ｐゴシック" pitchFamily="-111" charset="-128"/>
              </a:rPr>
              <a:t>up to date, objective, comparable data and information </a:t>
            </a:r>
            <a:r>
              <a:rPr lang="en-US" sz="1800" dirty="0">
                <a:solidFill>
                  <a:srgbClr val="000000"/>
                </a:solidFill>
                <a:latin typeface="EC Square Sans Pro" panose="020B0506040000020004" pitchFamily="34" charset="0"/>
                <a:ea typeface="ＭＳ Ｐゴシック" pitchFamily="-111" charset="-128"/>
              </a:rPr>
              <a:t>concerning migration and asylum related issues</a:t>
            </a:r>
          </a:p>
          <a:p>
            <a:pPr lvl="1" algn="just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EC Square Sans Pro" panose="020B0506040000020004" pitchFamily="34" charset="0"/>
                <a:ea typeface="ＭＳ Ｐゴシック" pitchFamily="-111" charset="-128"/>
              </a:rPr>
              <a:t>in order to provide </a:t>
            </a:r>
            <a:r>
              <a:rPr lang="en-US" sz="1800" b="1" i="1" dirty="0">
                <a:solidFill>
                  <a:srgbClr val="000000"/>
                </a:solidFill>
                <a:latin typeface="EC Square Sans Pro" panose="020B0506040000020004" pitchFamily="34" charset="0"/>
                <a:ea typeface="ＭＳ Ｐゴシック" pitchFamily="-111" charset="-128"/>
              </a:rPr>
              <a:t>impartial information </a:t>
            </a:r>
            <a:r>
              <a:rPr lang="en-US" sz="1800" dirty="0">
                <a:solidFill>
                  <a:srgbClr val="000000"/>
                </a:solidFill>
                <a:latin typeface="EC Square Sans Pro" panose="020B0506040000020004" pitchFamily="34" charset="0"/>
                <a:ea typeface="ＭＳ Ｐゴシック" pitchFamily="-111" charset="-128"/>
              </a:rPr>
              <a:t>to support the current discourse on migration and</a:t>
            </a:r>
          </a:p>
          <a:p>
            <a:pPr lvl="1" algn="just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latin typeface="EC Square Sans Pro" panose="020B0506040000020004" pitchFamily="34" charset="0"/>
                <a:ea typeface="ＭＳ Ｐゴシック" pitchFamily="-111" charset="-128"/>
              </a:rPr>
              <a:t>to </a:t>
            </a:r>
            <a:r>
              <a:rPr lang="en-US" sz="1800" b="1" i="1" dirty="0">
                <a:solidFill>
                  <a:srgbClr val="000000"/>
                </a:solidFill>
                <a:latin typeface="EC Square Sans Pro" panose="020B0506040000020004" pitchFamily="34" charset="0"/>
                <a:ea typeface="ＭＳ Ｐゴシック" pitchFamily="-111" charset="-128"/>
              </a:rPr>
              <a:t>support policy decision </a:t>
            </a:r>
            <a:r>
              <a:rPr lang="en-US" sz="1800" dirty="0">
                <a:solidFill>
                  <a:srgbClr val="000000"/>
                </a:solidFill>
                <a:latin typeface="EC Square Sans Pro" panose="020B0506040000020004" pitchFamily="34" charset="0"/>
                <a:ea typeface="ＭＳ Ｐゴシック" pitchFamily="-111" charset="-128"/>
              </a:rPr>
              <a:t>processes within the European Union</a:t>
            </a:r>
            <a:endParaRPr lang="fr-FR" sz="1800" dirty="0">
              <a:solidFill>
                <a:srgbClr val="000000"/>
              </a:solidFill>
              <a:latin typeface="EC Square Sans Pro" panose="020B0506040000020004" pitchFamily="34" charset="0"/>
              <a:ea typeface="ＭＳ Ｐゴシック" pitchFamily="-111" charset="-128"/>
            </a:endParaRP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492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65926151-3B56-47A5-99B3-35550CF52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681" y="2454360"/>
            <a:ext cx="9246637" cy="3345235"/>
          </a:xfrm>
        </p:spPr>
        <p:txBody>
          <a:bodyPr/>
          <a:lstStyle/>
          <a:p>
            <a:endParaRPr lang="nl-NL" sz="2800" dirty="0"/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Thematic studies and informs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Ad-hoc queries 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Expert meetings, conferences and informal contacts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Annual reports on asylum and migration</a:t>
            </a:r>
            <a:endParaRPr lang="nl-NL" sz="2800" dirty="0">
              <a:solidFill>
                <a:schemeClr val="tx2"/>
              </a:solidFill>
              <a:latin typeface="EC Square Sans Pro" panose="020B0506040000020004" pitchFamily="34" charset="0"/>
            </a:endParaRPr>
          </a:p>
          <a:p>
            <a:endParaRPr lang="nl-NL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9F3A3164-C9A4-441F-9F5A-CF5E6A41C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335" y="1421904"/>
            <a:ext cx="10487608" cy="1143000"/>
          </a:xfrm>
        </p:spPr>
        <p:txBody>
          <a:bodyPr/>
          <a:lstStyle/>
          <a:p>
            <a:pPr algn="ctr"/>
            <a:r>
              <a:rPr lang="en-GB" sz="3600" b="1" dirty="0">
                <a:solidFill>
                  <a:srgbClr val="01307A"/>
                </a:solidFill>
                <a:latin typeface="EC Square Sans Pro" panose="020B0506040000020004" pitchFamily="34" charset="0"/>
              </a:rPr>
              <a:t>How does EMN achieve its aims?</a:t>
            </a:r>
          </a:p>
        </p:txBody>
      </p:sp>
    </p:spTree>
    <p:extLst>
      <p:ext uri="{BB962C8B-B14F-4D97-AF65-F5344CB8AC3E}">
        <p14:creationId xmlns:p14="http://schemas.microsoft.com/office/powerpoint/2010/main" val="416275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C035D363-30F0-47DF-B4B9-99A9D9D05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335" y="2066622"/>
            <a:ext cx="9246637" cy="3345235"/>
          </a:xfrm>
          <a:noFill/>
        </p:spPr>
        <p:txBody>
          <a:bodyPr/>
          <a:lstStyle/>
          <a:p>
            <a:endParaRPr lang="nl-NL" sz="2800" dirty="0"/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Since 2008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Overview of most significant developments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EU + national level 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Based on national reports (also published in the EMN website)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From border management to integration and return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EE64E2B-27B8-42D9-9EF6-7EC9C3E79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18" y="1446143"/>
            <a:ext cx="10487608" cy="1143000"/>
          </a:xfrm>
        </p:spPr>
        <p:txBody>
          <a:bodyPr/>
          <a:lstStyle/>
          <a:p>
            <a:pPr algn="ctr"/>
            <a:r>
              <a:rPr lang="en-GB" sz="3600" b="1" dirty="0">
                <a:solidFill>
                  <a:srgbClr val="01307A"/>
                </a:solidFill>
                <a:latin typeface="EC Square Sans Pro" panose="020B0506040000020004" pitchFamily="34" charset="0"/>
              </a:rPr>
              <a:t>The Annual Reports</a:t>
            </a:r>
          </a:p>
        </p:txBody>
      </p:sp>
      <p:sp>
        <p:nvSpPr>
          <p:cNvPr id="10" name="Callout: Bent Line with No Border 9">
            <a:extLst>
              <a:ext uri="{FF2B5EF4-FFF2-40B4-BE49-F238E27FC236}">
                <a16:creationId xmlns:a16="http://schemas.microsoft.com/office/drawing/2014/main" id="{4FEC989B-C51A-47BC-AF1F-DB1DC8226852}"/>
              </a:ext>
            </a:extLst>
          </p:cNvPr>
          <p:cNvSpPr/>
          <p:nvPr/>
        </p:nvSpPr>
        <p:spPr>
          <a:xfrm>
            <a:off x="9379227" y="1302027"/>
            <a:ext cx="2534478" cy="1997765"/>
          </a:xfrm>
          <a:prstGeom prst="callout2">
            <a:avLst>
              <a:gd name="adj1" fmla="val 50093"/>
              <a:gd name="adj2" fmla="val -4804"/>
              <a:gd name="adj3" fmla="val 129198"/>
              <a:gd name="adj4" fmla="val -42549"/>
              <a:gd name="adj5" fmla="val 128420"/>
              <a:gd name="adj6" fmla="val -42353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168226-B30D-4E5F-A603-0DD5D658FF40}"/>
              </a:ext>
            </a:extLst>
          </p:cNvPr>
          <p:cNvSpPr txBox="1"/>
          <p:nvPr/>
        </p:nvSpPr>
        <p:spPr>
          <a:xfrm>
            <a:off x="9250018" y="1023636"/>
            <a:ext cx="2663687" cy="2554545"/>
          </a:xfrm>
          <a:prstGeom prst="rect">
            <a:avLst/>
          </a:prstGeom>
          <a:noFill/>
          <a:ln>
            <a:solidFill>
              <a:srgbClr val="00359E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6FB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 Annual EMN Country Fact Sheets: overview of national developments and statistics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06FB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C72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be published in the following weeks!</a:t>
            </a:r>
          </a:p>
        </p:txBody>
      </p:sp>
    </p:spTree>
    <p:extLst>
      <p:ext uri="{BB962C8B-B14F-4D97-AF65-F5344CB8AC3E}">
        <p14:creationId xmlns:p14="http://schemas.microsoft.com/office/powerpoint/2010/main" val="393301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2780929"/>
            <a:ext cx="8229600" cy="3345235"/>
          </a:xfrm>
        </p:spPr>
        <p:txBody>
          <a:bodyPr/>
          <a:lstStyle/>
          <a:p>
            <a:endParaRPr lang="nl-NL" dirty="0"/>
          </a:p>
          <a:p>
            <a:pPr marL="0" indent="0" algn="ctr">
              <a:buNone/>
            </a:pPr>
            <a:r>
              <a:rPr lang="nl-NL" sz="4400" dirty="0"/>
              <a:t>Key trends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E452E6D-38A7-4B71-8636-6418A948B7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0" r="26445"/>
          <a:stretch/>
        </p:blipFill>
        <p:spPr>
          <a:xfrm>
            <a:off x="3726610" y="2190608"/>
            <a:ext cx="4468483" cy="4684301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82D1D7BD-99EB-4E07-8B7B-D2C5282A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335" y="1421904"/>
            <a:ext cx="10487608" cy="1143000"/>
          </a:xfrm>
        </p:spPr>
        <p:txBody>
          <a:bodyPr/>
          <a:lstStyle/>
          <a:p>
            <a:pPr algn="ctr"/>
            <a:r>
              <a:rPr lang="en-GB" sz="3600" b="1" dirty="0">
                <a:solidFill>
                  <a:srgbClr val="01307A"/>
                </a:solidFill>
                <a:latin typeface="EC Square Sans Pro" panose="020B0506040000020004" pitchFamily="34" charset="0"/>
              </a:rPr>
              <a:t>Annual Report 2019 – Key trends</a:t>
            </a:r>
          </a:p>
        </p:txBody>
      </p:sp>
    </p:spTree>
    <p:extLst>
      <p:ext uri="{BB962C8B-B14F-4D97-AF65-F5344CB8AC3E}">
        <p14:creationId xmlns:p14="http://schemas.microsoft.com/office/powerpoint/2010/main" val="73104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E8069292-9528-48E0-AA30-203C8F156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681" y="2454360"/>
            <a:ext cx="9246637" cy="3345235"/>
          </a:xfrm>
        </p:spPr>
        <p:txBody>
          <a:bodyPr/>
          <a:lstStyle/>
          <a:p>
            <a:endParaRPr lang="nl-NL" sz="2800" dirty="0"/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Attracting talent via more efficient procedures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Streamlining asylum procedures in innovative ways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New approaches to resettlement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DB7804EB-8D97-4C8A-A0E8-6A651E430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335" y="1421904"/>
            <a:ext cx="10487608" cy="1143000"/>
          </a:xfrm>
        </p:spPr>
        <p:txBody>
          <a:bodyPr/>
          <a:lstStyle/>
          <a:p>
            <a:pPr algn="ctr"/>
            <a:r>
              <a:rPr lang="en-GB" sz="3600" b="1" dirty="0">
                <a:solidFill>
                  <a:srgbClr val="01307A"/>
                </a:solidFill>
                <a:latin typeface="EC Square Sans Pro" panose="020B0506040000020004" pitchFamily="34" charset="0"/>
              </a:rPr>
              <a:t>Innovative approaches to migration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436089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553FFB33-CEF9-436A-911E-357602A1B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681" y="2454360"/>
            <a:ext cx="9246637" cy="3345235"/>
          </a:xfrm>
        </p:spPr>
        <p:txBody>
          <a:bodyPr/>
          <a:lstStyle/>
          <a:p>
            <a:endParaRPr lang="nl-NL" sz="2800" dirty="0"/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Solidarity  – Malta Declaration and ad hoc responses to search and rescue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Tackling Social Dumping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Changes to Guardianship models for UAMs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LGBTQI approaches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27BDEDC9-C842-4A7B-B983-661B43B12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335" y="1421904"/>
            <a:ext cx="10487608" cy="1143000"/>
          </a:xfrm>
        </p:spPr>
        <p:txBody>
          <a:bodyPr/>
          <a:lstStyle/>
          <a:p>
            <a:pPr algn="ctr"/>
            <a:r>
              <a:rPr lang="en-GB" sz="3600" b="1" dirty="0">
                <a:solidFill>
                  <a:srgbClr val="01307A"/>
                </a:solidFill>
                <a:latin typeface="EC Square Sans Pro" panose="020B0506040000020004" pitchFamily="34" charset="0"/>
              </a:rPr>
              <a:t>Protection &amp; support for vulnerable groups</a:t>
            </a:r>
          </a:p>
        </p:txBody>
      </p:sp>
    </p:spTree>
    <p:extLst>
      <p:ext uri="{BB962C8B-B14F-4D97-AF65-F5344CB8AC3E}">
        <p14:creationId xmlns:p14="http://schemas.microsoft.com/office/powerpoint/2010/main" val="197688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79600AF7-781C-493E-A7A1-12F7D5AEE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335" y="1421904"/>
            <a:ext cx="10487608" cy="1143000"/>
          </a:xfrm>
        </p:spPr>
        <p:txBody>
          <a:bodyPr/>
          <a:lstStyle/>
          <a:p>
            <a:pPr algn="ctr"/>
            <a:r>
              <a:rPr lang="en-GB" sz="3600" b="1" dirty="0">
                <a:solidFill>
                  <a:srgbClr val="01307A"/>
                </a:solidFill>
                <a:latin typeface="EC Square Sans Pro" panose="020B0506040000020004" pitchFamily="34" charset="0"/>
              </a:rPr>
              <a:t>Utilising migrant skills &amp; ensuring participation via integration and inclusion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64A637CD-00CF-486A-B149-7CD1264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681" y="2454360"/>
            <a:ext cx="9246637" cy="3345235"/>
          </a:xfrm>
        </p:spPr>
        <p:txBody>
          <a:bodyPr/>
          <a:lstStyle/>
          <a:p>
            <a:endParaRPr lang="nl-NL" sz="2800" dirty="0"/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Socio-economic integration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Mandatory Integration 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Non-discrimination policies</a:t>
            </a:r>
          </a:p>
          <a:p>
            <a:r>
              <a:rPr lang="en-GB" sz="2800" dirty="0">
                <a:solidFill>
                  <a:schemeClr val="tx2"/>
                </a:solidFill>
                <a:latin typeface="EC Square Sans Pro" panose="020B0506040000020004" pitchFamily="34" charset="0"/>
              </a:rPr>
              <a:t>Easier acquisition  of citizenship</a:t>
            </a:r>
          </a:p>
        </p:txBody>
      </p:sp>
    </p:spTree>
    <p:extLst>
      <p:ext uri="{BB962C8B-B14F-4D97-AF65-F5344CB8AC3E}">
        <p14:creationId xmlns:p14="http://schemas.microsoft.com/office/powerpoint/2010/main" val="79140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crosoft_Human_resources.potx" id="{FCA23E4D-BBA6-42AA-B584-B2F61B58D23B}" vid="{FACEDC86-E352-46D7-8179-62AC0FE9D0DF}"/>
    </a:ext>
  </a:extLst>
</a:theme>
</file>

<file path=ppt/theme/theme3.xml><?xml version="1.0" encoding="utf-8"?>
<a:theme xmlns:a="http://schemas.openxmlformats.org/drawingml/2006/main" name="EMN_presentation_EC-level_280613">
  <a:themeElements>
    <a:clrScheme name="EMN colours">
      <a:dk1>
        <a:srgbClr val="006FB4"/>
      </a:dk1>
      <a:lt1>
        <a:sysClr val="window" lastClr="FFFFFF"/>
      </a:lt1>
      <a:dk2>
        <a:srgbClr val="000000"/>
      </a:dk2>
      <a:lt2>
        <a:srgbClr val="EEECE1"/>
      </a:lt2>
      <a:accent1>
        <a:srgbClr val="006FB4"/>
      </a:accent1>
      <a:accent2>
        <a:srgbClr val="37ACDE"/>
      </a:accent2>
      <a:accent3>
        <a:srgbClr val="FABB21"/>
      </a:accent3>
      <a:accent4>
        <a:srgbClr val="F29527"/>
      </a:accent4>
      <a:accent5>
        <a:srgbClr val="CF3558"/>
      </a:accent5>
      <a:accent6>
        <a:srgbClr val="95C154"/>
      </a:accent6>
      <a:hlink>
        <a:srgbClr val="37ACDE"/>
      </a:hlink>
      <a:folHlink>
        <a:srgbClr val="FABB2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380</Words>
  <Application>Microsoft Office PowerPoint</Application>
  <PresentationFormat>Widescreen</PresentationFormat>
  <Paragraphs>76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EC Square Sans Pro</vt:lpstr>
      <vt:lpstr>Verdana</vt:lpstr>
      <vt:lpstr>Office Theme</vt:lpstr>
      <vt:lpstr>1_Office Theme</vt:lpstr>
      <vt:lpstr>EMN_presentation_EC-level_280613</vt:lpstr>
      <vt:lpstr>Human resources slide 1</vt:lpstr>
      <vt:lpstr>PowerPoint Presentation</vt:lpstr>
      <vt:lpstr>The European Migration Network (EMN)</vt:lpstr>
      <vt:lpstr>How does EMN achieve its aims?</vt:lpstr>
      <vt:lpstr>The Annual Reports</vt:lpstr>
      <vt:lpstr>Annual Report 2019 – Key trends</vt:lpstr>
      <vt:lpstr>Innovative approaches to migration management</vt:lpstr>
      <vt:lpstr>Protection &amp; support for vulnerable groups</vt:lpstr>
      <vt:lpstr>Utilising migrant skills &amp; ensuring participation via integration and inclusion</vt:lpstr>
      <vt:lpstr>Enhanced management of borders, irregular migration &amp; return</vt:lpstr>
      <vt:lpstr>Questions &amp; answers from the webinar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slide 1</dc:title>
  <dc:creator>Mavrogeorgou, Nina</dc:creator>
  <cp:lastModifiedBy>Mavrogeorgou, Nina</cp:lastModifiedBy>
  <cp:revision>3</cp:revision>
  <dcterms:created xsi:type="dcterms:W3CDTF">2020-06-17T10:59:23Z</dcterms:created>
  <dcterms:modified xsi:type="dcterms:W3CDTF">2020-06-18T12:49:30Z</dcterms:modified>
</cp:coreProperties>
</file>