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7" r:id="rId3"/>
  </p:sldMasterIdLst>
  <p:notesMasterIdLst>
    <p:notesMasterId r:id="rId15"/>
  </p:notesMasterIdLst>
  <p:sldIdLst>
    <p:sldId id="280" r:id="rId4"/>
    <p:sldId id="295" r:id="rId5"/>
    <p:sldId id="296" r:id="rId6"/>
    <p:sldId id="303" r:id="rId7"/>
    <p:sldId id="304" r:id="rId8"/>
    <p:sldId id="359" r:id="rId9"/>
    <p:sldId id="298" r:id="rId10"/>
    <p:sldId id="299" r:id="rId11"/>
    <p:sldId id="300" r:id="rId12"/>
    <p:sldId id="301" r:id="rId13"/>
    <p:sldId id="34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83BBF1-4AFD-4B60-9FE6-53219833FB8C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630FD5-3588-4775-99D9-B3E48D5717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9307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A209B8-D817-4A5F-BA62-F04FB88A197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855269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Replace this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A209B8-D817-4A5F-BA62-F04FB88A197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53821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A209B8-D817-4A5F-BA62-F04FB88A197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53821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A209B8-D817-4A5F-BA62-F04FB88A197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53821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A209B8-D817-4A5F-BA62-F04FB88A197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53821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sz="1200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A209B8-D817-4A5F-BA62-F04FB88A197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177436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sz="1200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A209B8-D817-4A5F-BA62-F04FB88A197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61889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sz="1200" b="1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A209B8-D817-4A5F-BA62-F04FB88A197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22655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A209B8-D817-4A5F-BA62-F04FB88A197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627086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27EB4-E822-4A85-82AB-21E2E3D80A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9950F6-028B-4FA0-AC99-FBA478D623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C9B2FF-9027-4357-824D-DF5F8F18E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5A70A-57FA-4934-B38E-2B9E90013690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B6ED0C-FA52-45FA-90D0-F34B123E7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62A7DF-E52B-44C8-880F-99E0D7D6D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D39FE-C7F2-4006-A32A-9040065251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0592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47697-3F9C-494F-A7D6-53FBACFEB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F91634-D58E-4151-B340-474BF503F7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A86ACA-4D8E-44BF-98A5-3916CD481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5A70A-57FA-4934-B38E-2B9E90013690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F2423-7629-4CD6-B4E6-949D0EDD3C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6D92BA-14DB-4F3C-BC86-1F071704A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D39FE-C7F2-4006-A32A-9040065251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65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52A0E26-1721-4793-8D9A-D80E9835AF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F1615D-F295-4D1D-A889-3DC5631F71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B7941F-1973-491F-8611-69CD310EB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5A70A-57FA-4934-B38E-2B9E90013690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9A4D6A-3698-436B-BA96-595D22B7A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B000C1-74FE-4D8D-A950-B3C3EAF83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D39FE-C7F2-4006-A32A-9040065251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05853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0BBB5-FEB0-47AD-A01D-A9D3462038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207C41-C17D-4E84-B9CC-CA142B94C1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45F25D-6082-47DE-9B2C-675944DD1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4036C-9E7C-4FFC-99FA-414B61E345DD}" type="datetimeFigureOut">
              <a:rPr lang="en-US" smtClean="0"/>
              <a:t>6/18/2020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24B0FF-3B25-4E5C-A0A7-4E1636362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77007-1A01-499B-ACAD-C9F9C20B7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580AB-5C3C-4B4F-8E2A-8B7A0A8CE6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1082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DADCE2-978E-4923-B0E9-4C966B679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EB0BD6-F012-4C6D-BDAD-9E90ED25A3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E2F9E5-192C-4E88-9147-D263893B1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4036C-9E7C-4FFC-99FA-414B61E345DD}" type="datetimeFigureOut">
              <a:rPr lang="en-US" smtClean="0"/>
              <a:t>6/18/2020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4A7138-3EAF-4C9D-903E-55D9BC040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DB0B82-496D-45C3-A682-7AF9AFFB9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580AB-5C3C-4B4F-8E2A-8B7A0A8CE6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6599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93DAD0-5F6F-47DA-A010-1C4A30C88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8EFA6E-A768-42A8-B2C3-F100D82609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F46640-E89E-47CE-984D-0C0ECF7CF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4036C-9E7C-4FFC-99FA-414B61E345DD}" type="datetimeFigureOut">
              <a:rPr lang="en-US" smtClean="0"/>
              <a:t>6/18/2020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177A8F-F167-4C43-AEE7-450670801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1DA754-ED79-4909-833D-55BF9A5D8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580AB-5C3C-4B4F-8E2A-8B7A0A8CE6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68035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AA026-BFE6-4D2A-9ABF-C593B5666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4747E8-A36B-4B4A-B2A4-B5283152AB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C6B59D-87BD-4F32-B9BC-31F9B1A5D7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C49B47-0C41-4DCC-9902-126916D9C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4036C-9E7C-4FFC-99FA-414B61E345DD}" type="datetimeFigureOut">
              <a:rPr lang="en-US" smtClean="0"/>
              <a:t>6/18/2020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CD28B7-2F2D-4E80-A107-C1F266C63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5D650A-4D0F-46AE-A132-267FCD921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580AB-5C3C-4B4F-8E2A-8B7A0A8CE6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9495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4C6F9-F6F6-4EA1-98AA-81B84F7CC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B8B83E-B37C-46C9-8284-D6EBA0033C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A150B8-0288-44AC-9CE7-E7BD9FB32E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F5DCAE-6027-49B9-A818-F45FADE27B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84FAE16-DBCB-4A42-BFFC-053F2D529A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6E8C038-E6A1-499D-9E24-FA5980421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4036C-9E7C-4FFC-99FA-414B61E345DD}" type="datetimeFigureOut">
              <a:rPr lang="en-US" smtClean="0"/>
              <a:t>6/18/2020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9F911B6-A759-487E-8CB6-CF9EF737F0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906EC0-369D-4138-8D70-148CFDEE5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580AB-5C3C-4B4F-8E2A-8B7A0A8CE6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59425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02F8A-97AC-456C-B9E3-45A7D520C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40F483-F2B9-47A3-9B5C-8C264B701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4036C-9E7C-4FFC-99FA-414B61E345DD}" type="datetimeFigureOut">
              <a:rPr lang="en-US" smtClean="0"/>
              <a:t>6/18/2020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849874-9D9B-4597-B20D-33D6F58BC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35894C-9062-435A-9758-82ED9C6D7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580AB-5C3C-4B4F-8E2A-8B7A0A8CE6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74160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A3F6AD-4D61-4238-AB7D-613625BFF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4036C-9E7C-4FFC-99FA-414B61E345DD}" type="datetimeFigureOut">
              <a:rPr lang="en-US" smtClean="0"/>
              <a:t>6/18/2020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AACDC9-944D-47C6-B286-82C86AD94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EAAC43-3846-4080-B764-AB2DB308C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580AB-5C3C-4B4F-8E2A-8B7A0A8CE6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5861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6F4779-0336-4AFA-B9A7-259EE8BEC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82F449-DDC3-4694-81E5-91A4B8F433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00A2C4-3B2E-46AC-9605-73F5B2CC1F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909769-F5A5-4635-BD0C-D6049DEB9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4036C-9E7C-4FFC-99FA-414B61E345DD}" type="datetimeFigureOut">
              <a:rPr lang="en-US" smtClean="0"/>
              <a:t>6/18/2020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252DC3-D3D7-446F-A866-D7820B7BF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1CDB00-5218-4567-902B-845073BE8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580AB-5C3C-4B4F-8E2A-8B7A0A8CE6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93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C2CA3-41A6-4CB6-8CC6-A6D4CCC28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7E6171-DD9A-46D5-A0E4-0175BD99D4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CAE62C-0F99-420C-BB2B-5616D1728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5A70A-57FA-4934-B38E-2B9E90013690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BB6913-65CD-4281-90B4-D5F2149A0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8D77C4-6837-4287-9C7A-AE2BA50EA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D39FE-C7F2-4006-A32A-9040065251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14547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F661E4-9FF7-494B-A1C9-C9A1DD705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D245657-DA21-4769-84F8-88DC644508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67B310-6692-4981-9CB8-FE79A091FF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DA2C9E-A9AD-4BB9-A691-90BB84F58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4036C-9E7C-4FFC-99FA-414B61E345DD}" type="datetimeFigureOut">
              <a:rPr lang="en-US" smtClean="0"/>
              <a:t>6/18/2020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B3D45D-C826-4846-BBFC-A0D98B7E7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516961-40DC-443E-9DB8-3A987DF49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580AB-5C3C-4B4F-8E2A-8B7A0A8CE6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2326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081C24-32F4-4208-B651-CDCBFCD03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B74779-B577-461F-A409-71F6A5A11A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B044BD-4FA0-432C-95D7-517D2DE8C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4036C-9E7C-4FFC-99FA-414B61E345DD}" type="datetimeFigureOut">
              <a:rPr lang="en-US" smtClean="0"/>
              <a:t>6/18/2020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17F283-FE61-4C9A-9E39-74D429C58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F9B807-6FE9-4E47-846B-BCB39B7AE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580AB-5C3C-4B4F-8E2A-8B7A0A8CE6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95051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42594DD-FFD4-4AA9-BCDA-0BA87C1463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9C2B6E-24EB-42CE-8B4D-3178D08C7E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C92C56-63F3-4246-AAEE-2FBC89E80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4036C-9E7C-4FFC-99FA-414B61E345DD}" type="datetimeFigureOut">
              <a:rPr lang="en-US" smtClean="0"/>
              <a:t>6/18/2020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C10319-C816-40EC-B1D0-FD9748E41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54E9AB-6952-407A-9F06-2EB917172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580AB-5C3C-4B4F-8E2A-8B7A0A8CE6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1005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RAMSI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text 8"/>
          <p:cNvSpPr>
            <a:spLocks noGrp="1"/>
          </p:cNvSpPr>
          <p:nvPr>
            <p:ph type="body" sz="quarter" idx="10" hasCustomPrompt="1"/>
          </p:nvPr>
        </p:nvSpPr>
        <p:spPr>
          <a:xfrm>
            <a:off x="642729" y="3322638"/>
            <a:ext cx="11177795" cy="5524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 b="1" spc="3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sv-SE" dirty="0"/>
              <a:t>Skriv rubrik här</a:t>
            </a:r>
          </a:p>
        </p:txBody>
      </p:sp>
      <p:sp>
        <p:nvSpPr>
          <p:cNvPr id="15" name="Platshållare för text 8"/>
          <p:cNvSpPr>
            <a:spLocks noGrp="1"/>
          </p:cNvSpPr>
          <p:nvPr>
            <p:ph type="body" sz="quarter" idx="12" hasCustomPrompt="1"/>
          </p:nvPr>
        </p:nvSpPr>
        <p:spPr>
          <a:xfrm>
            <a:off x="642729" y="4037978"/>
            <a:ext cx="11177795" cy="315743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lang="sv-SE" sz="1800" kern="1200" spc="3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sv-SE" dirty="0"/>
              <a:t>FÖRNAMN EFTERNAMN	20200501</a:t>
            </a:r>
          </a:p>
        </p:txBody>
      </p:sp>
      <p:cxnSp>
        <p:nvCxnSpPr>
          <p:cNvPr id="9" name="Rak koppling 8"/>
          <p:cNvCxnSpPr/>
          <p:nvPr userDrawn="1"/>
        </p:nvCxnSpPr>
        <p:spPr>
          <a:xfrm>
            <a:off x="3007767" y="747014"/>
            <a:ext cx="0" cy="825958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2" name="Bildobjekt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9182" y="6200775"/>
            <a:ext cx="1281344" cy="459733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8917" y="732209"/>
            <a:ext cx="3186000" cy="886331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435" y="708678"/>
            <a:ext cx="2052000" cy="933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03929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bloc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9182" y="6200775"/>
            <a:ext cx="1281344" cy="459733"/>
          </a:xfrm>
          <a:prstGeom prst="rect">
            <a:avLst/>
          </a:prstGeom>
        </p:spPr>
      </p:pic>
      <p:sp>
        <p:nvSpPr>
          <p:cNvPr id="5" name="Platshållare för text 9"/>
          <p:cNvSpPr>
            <a:spLocks noGrp="1"/>
          </p:cNvSpPr>
          <p:nvPr>
            <p:ph type="body" sz="quarter" idx="20" hasCustomPrompt="1"/>
          </p:nvPr>
        </p:nvSpPr>
        <p:spPr>
          <a:xfrm>
            <a:off x="1468068" y="1520825"/>
            <a:ext cx="9255863" cy="3816350"/>
          </a:xfrm>
          <a:prstGeom prst="rect">
            <a:avLst/>
          </a:prstGeom>
        </p:spPr>
        <p:txBody>
          <a:bodyPr anchor="t"/>
          <a:lstStyle>
            <a:lvl1pPr marL="0" indent="0" algn="l">
              <a:lnSpc>
                <a:spcPts val="3800"/>
              </a:lnSpc>
              <a:spcBef>
                <a:spcPts val="0"/>
              </a:spcBef>
              <a:buNone/>
              <a:defRPr sz="2000" spc="-3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sv-SE" dirty="0"/>
              <a:t>Lorem ipsum dolor sit amet, consectetur adipiscing elit. In vehicula elementum maximus. Aliquam hendrerit blandit magna a facilisis. Cras vel commodo diam. </a:t>
            </a:r>
            <a:r>
              <a:rPr lang="sv-SE" dirty="0" err="1"/>
              <a:t>Proin</a:t>
            </a:r>
            <a:r>
              <a:rPr lang="sv-SE" dirty="0"/>
              <a:t> egestas dictum odio vitae pretium. Donec nisl lorem, sodales eu dictum vitae, porttitor sit amet metus. </a:t>
            </a:r>
          </a:p>
        </p:txBody>
      </p:sp>
      <p:sp>
        <p:nvSpPr>
          <p:cNvPr id="8" name="Platshållare för text 2"/>
          <p:cNvSpPr>
            <a:spLocks noGrp="1"/>
          </p:cNvSpPr>
          <p:nvPr>
            <p:ph type="body" sz="quarter" idx="18" hasCustomPrompt="1"/>
          </p:nvPr>
        </p:nvSpPr>
        <p:spPr>
          <a:xfrm>
            <a:off x="289491" y="285750"/>
            <a:ext cx="7263834" cy="590550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None/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0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0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sv-SE" dirty="0"/>
              <a:t>Sidrubrik</a:t>
            </a:r>
          </a:p>
        </p:txBody>
      </p:sp>
      <p:cxnSp>
        <p:nvCxnSpPr>
          <p:cNvPr id="14" name="Rak koppling 13"/>
          <p:cNvCxnSpPr/>
          <p:nvPr userDrawn="1"/>
        </p:nvCxnSpPr>
        <p:spPr>
          <a:xfrm>
            <a:off x="1992108" y="6021355"/>
            <a:ext cx="0" cy="59667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6" name="Bildobjekt 1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3735" y="5985807"/>
            <a:ext cx="2448000" cy="681023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708" y="5988650"/>
            <a:ext cx="1512000" cy="687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87109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9182" y="6200738"/>
            <a:ext cx="1281343" cy="459770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9182" y="6200775"/>
            <a:ext cx="1281344" cy="459733"/>
          </a:xfrm>
          <a:prstGeom prst="rect">
            <a:avLst/>
          </a:prstGeom>
        </p:spPr>
      </p:pic>
      <p:cxnSp>
        <p:nvCxnSpPr>
          <p:cNvPr id="21" name="Rak koppling 20"/>
          <p:cNvCxnSpPr/>
          <p:nvPr userDrawn="1"/>
        </p:nvCxnSpPr>
        <p:spPr>
          <a:xfrm>
            <a:off x="1992108" y="6021355"/>
            <a:ext cx="0" cy="59667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2" name="Bildobjekt 2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3735" y="5985807"/>
            <a:ext cx="2448000" cy="681023"/>
          </a:xfrm>
          <a:prstGeom prst="rect">
            <a:avLst/>
          </a:prstGeom>
        </p:spPr>
      </p:pic>
      <p:pic>
        <p:nvPicPr>
          <p:cNvPr id="23" name="Bildobjekt 22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708" y="5988650"/>
            <a:ext cx="1512000" cy="687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127031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OM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9182" y="6200775"/>
            <a:ext cx="1281344" cy="459733"/>
          </a:xfrm>
          <a:prstGeom prst="rect">
            <a:avLst/>
          </a:prstGeom>
        </p:spPr>
      </p:pic>
      <p:sp>
        <p:nvSpPr>
          <p:cNvPr id="6" name="Platshållare för text 2"/>
          <p:cNvSpPr>
            <a:spLocks noGrp="1"/>
          </p:cNvSpPr>
          <p:nvPr>
            <p:ph type="body" sz="quarter" idx="18" hasCustomPrompt="1"/>
          </p:nvPr>
        </p:nvSpPr>
        <p:spPr>
          <a:xfrm>
            <a:off x="289491" y="285750"/>
            <a:ext cx="7263834" cy="590550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None/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0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0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sv-SE" dirty="0"/>
              <a:t>Sidrubrik</a:t>
            </a:r>
          </a:p>
        </p:txBody>
      </p:sp>
      <p:cxnSp>
        <p:nvCxnSpPr>
          <p:cNvPr id="3" name="Rak koppling 2"/>
          <p:cNvCxnSpPr/>
          <p:nvPr userDrawn="1"/>
        </p:nvCxnSpPr>
        <p:spPr>
          <a:xfrm>
            <a:off x="1992108" y="6021355"/>
            <a:ext cx="0" cy="59667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Rak koppling 17"/>
          <p:cNvCxnSpPr/>
          <p:nvPr userDrawn="1"/>
        </p:nvCxnSpPr>
        <p:spPr>
          <a:xfrm>
            <a:off x="362708" y="352425"/>
            <a:ext cx="0" cy="285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3735" y="5985807"/>
            <a:ext cx="2448000" cy="681023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708" y="5988650"/>
            <a:ext cx="1512000" cy="687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692491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st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9182" y="6200738"/>
            <a:ext cx="1281343" cy="459770"/>
          </a:xfrm>
          <a:prstGeom prst="rect">
            <a:avLst/>
          </a:prstGeom>
        </p:spPr>
      </p:pic>
      <p:sp>
        <p:nvSpPr>
          <p:cNvPr id="10" name="Platshållare för text 9"/>
          <p:cNvSpPr>
            <a:spLocks noGrp="1"/>
          </p:cNvSpPr>
          <p:nvPr>
            <p:ph type="body" sz="quarter" idx="20" hasCustomPrompt="1"/>
          </p:nvPr>
        </p:nvSpPr>
        <p:spPr>
          <a:xfrm>
            <a:off x="1468068" y="1247521"/>
            <a:ext cx="9255863" cy="3816350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9600" spc="-600" baseline="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sv-SE" dirty="0"/>
              <a:t>Fråga</a:t>
            </a:r>
          </a:p>
        </p:txBody>
      </p:sp>
      <p:pic>
        <p:nvPicPr>
          <p:cNvPr id="11" name="Bildobjekt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9182" y="6200775"/>
            <a:ext cx="1281344" cy="459733"/>
          </a:xfrm>
          <a:prstGeom prst="rect">
            <a:avLst/>
          </a:prstGeom>
        </p:spPr>
      </p:pic>
      <p:cxnSp>
        <p:nvCxnSpPr>
          <p:cNvPr id="18" name="Rak koppling 17"/>
          <p:cNvCxnSpPr/>
          <p:nvPr userDrawn="1"/>
        </p:nvCxnSpPr>
        <p:spPr>
          <a:xfrm>
            <a:off x="1992108" y="6021355"/>
            <a:ext cx="0" cy="59667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9" name="Bildobjekt 1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3735" y="5985807"/>
            <a:ext cx="2448000" cy="681023"/>
          </a:xfrm>
          <a:prstGeom prst="rect">
            <a:avLst/>
          </a:prstGeom>
        </p:spPr>
      </p:pic>
      <p:pic>
        <p:nvPicPr>
          <p:cNvPr id="20" name="Bildobjekt 1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708" y="5988650"/>
            <a:ext cx="1512000" cy="687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409286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527051" y="1628280"/>
            <a:ext cx="10972800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3200" b="1"/>
            </a:lvl1pPr>
          </a:lstStyle>
          <a:p>
            <a:pPr lvl="0"/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idx="1" hasCustomPrompt="1"/>
          </p:nvPr>
        </p:nvSpPr>
        <p:spPr bwMode="auto">
          <a:xfrm>
            <a:off x="527381" y="2708921"/>
            <a:ext cx="10972800" cy="3096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</a:lstStyle>
          <a:p>
            <a:pPr lvl="0"/>
            <a:r>
              <a:rPr lang="en-US" dirty="0"/>
              <a:t>Second level</a:t>
            </a:r>
          </a:p>
          <a:p>
            <a:pPr lvl="1"/>
            <a:r>
              <a:rPr lang="en-US" dirty="0"/>
              <a:t>Third level</a:t>
            </a:r>
          </a:p>
          <a:p>
            <a:pPr lvl="2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414074129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527051" y="1628280"/>
            <a:ext cx="10972800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3600" b="1">
                <a:solidFill>
                  <a:srgbClr val="01307A"/>
                </a:solidFill>
                <a:latin typeface="EC Square Sans Pro" panose="020B0506040000020004" pitchFamily="34" charset="0"/>
              </a:defRPr>
            </a:lvl1pPr>
          </a:lstStyle>
          <a:p>
            <a:pPr lvl="0"/>
            <a:r>
              <a:rPr lang="en-US" dirty="0"/>
              <a:t>Title</a:t>
            </a:r>
            <a:endParaRPr lang="en-GB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 hasCustomPrompt="1"/>
          </p:nvPr>
        </p:nvSpPr>
        <p:spPr bwMode="auto">
          <a:xfrm>
            <a:off x="527381" y="2708921"/>
            <a:ext cx="10972800" cy="3096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2800">
                <a:solidFill>
                  <a:schemeClr val="tx2"/>
                </a:solidFill>
                <a:latin typeface="EC Square Sans Pro" panose="020B0506040000020004" pitchFamily="34" charset="0"/>
              </a:defRPr>
            </a:lvl1pPr>
            <a:lvl2pPr>
              <a:defRPr sz="2400">
                <a:solidFill>
                  <a:schemeClr val="tx2"/>
                </a:solidFill>
                <a:latin typeface="EC Square Sans Pro" panose="020B0506040000020004" pitchFamily="34" charset="0"/>
              </a:defRPr>
            </a:lvl2pPr>
            <a:lvl3pPr>
              <a:defRPr sz="2200">
                <a:solidFill>
                  <a:schemeClr val="tx2"/>
                </a:solidFill>
                <a:latin typeface="EC Square Sans Pro" panose="020B0506040000020004" pitchFamily="34" charset="0"/>
              </a:defRPr>
            </a:lvl3pPr>
          </a:lstStyle>
          <a:p>
            <a:pPr lvl="0"/>
            <a:r>
              <a:rPr lang="en-US" dirty="0"/>
              <a:t>Second level</a:t>
            </a:r>
          </a:p>
          <a:p>
            <a:pPr lvl="1"/>
            <a:r>
              <a:rPr lang="en-US" dirty="0"/>
              <a:t>Third level</a:t>
            </a:r>
          </a:p>
          <a:p>
            <a:pPr lvl="2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984234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4613FC-7EAF-4714-970D-6CF2E4560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5D5D25-5B16-46B8-8758-B4D3ABF5BA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36311A-1405-4755-A238-0E82BB00D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5A70A-57FA-4934-B38E-2B9E90013690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57278D-FED2-4052-85A5-A12F0868E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6D18E2-B2F1-445F-AB27-4DF5872C8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D39FE-C7F2-4006-A32A-9040065251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550081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21. Juni 2010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6639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C57E6-238C-4108-92DA-BCC39BAAF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1225BF-A876-42D1-944F-539765428A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23418F-7081-4ADF-ADC8-37200DAFAB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46E615-C49F-404E-B423-358111094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5A70A-57FA-4934-B38E-2B9E90013690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F7BB54-3E05-4C12-97AE-F513D0F07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6DD1EE-1804-4833-AE76-8A6FB39EB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D39FE-C7F2-4006-A32A-9040065251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5837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8759C9-AF2C-4ECA-ADE6-B6B564D46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FDCE67-6670-42E9-83F4-CF76B42E89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D3D844-49E1-499F-83A3-277519A335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BF4A7D-D772-4AD4-A75D-B243F9F8C6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2FEF0B-7C30-4CC9-8639-4BCF16BBF5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57212BF-3236-4FC2-92B7-5BA745F87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5A70A-57FA-4934-B38E-2B9E90013690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F19D29-54FE-4EB8-91AE-E1FA7563AD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EE1CD4-C174-4CF6-B7F3-63B7E224F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D39FE-C7F2-4006-A32A-9040065251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4641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048A7-63BC-46DB-8C92-85B0BF442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D2453A-2C9F-4FD6-91BA-DA2861079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5A70A-57FA-4934-B38E-2B9E90013690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1832DF-DA77-4E40-BE91-E59758E85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2CA951-90B5-48B4-BD5A-0DCFD5D2F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D39FE-C7F2-4006-A32A-9040065251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569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EE38800-319B-4119-AB9A-6CDEE5E09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5A70A-57FA-4934-B38E-2B9E90013690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36316AC-0BF1-4C4D-B065-AA54C9971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9AA62F-58E2-4028-8337-85C9757F1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D39FE-C7F2-4006-A32A-9040065251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562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B7B54C-37B6-4B91-9E40-31E494640B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0664DA-6EAE-4CCD-9A16-BB9FDEA3BF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A4B35D-9E59-4A6E-95BC-1AF63978AE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B1AC8F-738B-47C7-A65F-79264531D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5A70A-57FA-4934-B38E-2B9E90013690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8CC064-BF42-45CE-B0C3-99ABF542A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31C5CB-7763-4D1E-A025-0689447E3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D39FE-C7F2-4006-A32A-9040065251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6032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B057F9-DEB6-4FD4-A90E-70D246726D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B9B18D3-164A-4769-98D0-E123D2A773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100066-DB0D-468E-9FCB-D7814C7C04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FC91A0-F044-4F4E-AFBE-930726A0F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5A70A-57FA-4934-B38E-2B9E90013690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9DD33F-7DC0-4FBE-A36D-90EE9B7A3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C75EAD-5A01-4B0F-A6D2-41EF5C2F1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D39FE-C7F2-4006-A32A-9040065251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3621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7" Type="http://schemas.openxmlformats.org/officeDocument/2006/relationships/image" Target="../media/image8.png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517C9D1-4BAF-44AA-A5B5-E798E1D2F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7AABEC-C075-46E8-A6AF-12D0695F0B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3FE270-DFCB-40A9-9D07-A4D993AD5F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65A70A-57FA-4934-B38E-2B9E90013690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C2BD54-BCFA-45E0-845A-F2939C5183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7FE92-161D-4CEA-A5D5-CC52EA8062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AD39FE-C7F2-4006-A32A-9040065251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6441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341CFC-63B9-4A19-A8AB-62B9E452A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5A838B-134E-40B6-A7E3-1119BB8BF5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8943BB-9EAD-4CBC-9CA2-75F70C6B58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94036C-9E7C-4FFC-99FA-414B61E345DD}" type="datetimeFigureOut">
              <a:rPr lang="en-US" smtClean="0"/>
              <a:t>6/18/2020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04E537-5CBA-4B86-9D30-577B9F741E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E79E72-0F12-4646-BCDF-4C9EAA89C2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6580AB-5C3C-4B4F-8E2A-8B7A0A8CE6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8899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BA5187F-577F-4350-9412-A328FB030F22}"/>
              </a:ext>
            </a:extLst>
          </p:cNvPr>
          <p:cNvPicPr/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484"/>
          <a:stretch/>
        </p:blipFill>
        <p:spPr>
          <a:xfrm>
            <a:off x="9934541" y="5542384"/>
            <a:ext cx="2203033" cy="1315616"/>
          </a:xfrm>
          <a:prstGeom prst="rect">
            <a:avLst/>
          </a:prstGeom>
        </p:spPr>
      </p:pic>
      <p:pic>
        <p:nvPicPr>
          <p:cNvPr id="9" name="Picture 8" descr="A picture containing screenshot, drawing&#10;&#10;Description automatically generated">
            <a:extLst>
              <a:ext uri="{FF2B5EF4-FFF2-40B4-BE49-F238E27FC236}">
                <a16:creationId xmlns:a16="http://schemas.microsoft.com/office/drawing/2014/main" id="{4FD60F06-B1CE-4C05-A560-BCC1D7D51858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4245" y="5968607"/>
            <a:ext cx="1558212" cy="779106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64059197-916D-48F2-916B-414BE4CB6DE3}"/>
              </a:ext>
            </a:extLst>
          </p:cNvPr>
          <p:cNvSpPr/>
          <p:nvPr userDrawn="1"/>
        </p:nvSpPr>
        <p:spPr>
          <a:xfrm>
            <a:off x="-1" y="-21835"/>
            <a:ext cx="12192001" cy="839755"/>
          </a:xfrm>
          <a:prstGeom prst="rect">
            <a:avLst/>
          </a:prstGeom>
          <a:solidFill>
            <a:srgbClr val="00A3E0"/>
          </a:solidFill>
          <a:ln>
            <a:solidFill>
              <a:srgbClr val="00A3E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 descr="A picture containing computer&#10;&#10;Description automatically generated">
            <a:extLst>
              <a:ext uri="{FF2B5EF4-FFF2-40B4-BE49-F238E27FC236}">
                <a16:creationId xmlns:a16="http://schemas.microsoft.com/office/drawing/2014/main" id="{59CD18A3-12CF-452D-A05C-59F1FB83C986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446" y="130829"/>
            <a:ext cx="1401107" cy="972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9495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 hidden="1">
            <a:extLst>
              <a:ext uri="{FF2B5EF4-FFF2-40B4-BE49-F238E27FC236}">
                <a16:creationId xmlns:a16="http://schemas.microsoft.com/office/drawing/2014/main" id="{016C325E-5B69-4D07-BBFB-7DB217A69D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Human resources slide 1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A822903-CC2E-4A52-A478-984D0136A271}"/>
              </a:ext>
            </a:extLst>
          </p:cNvPr>
          <p:cNvSpPr/>
          <p:nvPr/>
        </p:nvSpPr>
        <p:spPr>
          <a:xfrm>
            <a:off x="-1" y="-21835"/>
            <a:ext cx="12192001" cy="839755"/>
          </a:xfrm>
          <a:prstGeom prst="rect">
            <a:avLst/>
          </a:prstGeom>
          <a:solidFill>
            <a:srgbClr val="00A3E0"/>
          </a:solidFill>
          <a:ln>
            <a:solidFill>
              <a:srgbClr val="00A3E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 descr="A picture containing computer&#10;&#10;Description automatically generated">
            <a:extLst>
              <a:ext uri="{FF2B5EF4-FFF2-40B4-BE49-F238E27FC236}">
                <a16:creationId xmlns:a16="http://schemas.microsoft.com/office/drawing/2014/main" id="{8DC5F750-7BC5-4F4A-B56A-9027C01E32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446" y="130829"/>
            <a:ext cx="1401107" cy="97284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47B88A0-6C6E-4F88-A42C-286FAC384A7A}"/>
              </a:ext>
            </a:extLst>
          </p:cNvPr>
          <p:cNvSpPr txBox="1"/>
          <p:nvPr/>
        </p:nvSpPr>
        <p:spPr>
          <a:xfrm>
            <a:off x="554391" y="1890604"/>
            <a:ext cx="11083215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359E"/>
                </a:solidFill>
                <a:effectLst/>
                <a:uLnTx/>
                <a:uFillTx/>
                <a:latin typeface="EC Square Sans Pro" panose="020B0506040000020004" pitchFamily="34" charset="0"/>
                <a:ea typeface="+mn-ea"/>
                <a:cs typeface="Segoe UI" panose="020B0502040204020203" pitchFamily="34" charset="0"/>
              </a:rPr>
              <a:t>EMN 2019 Annual Report on Migration and Asylum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4000" b="1" i="0" u="none" strike="noStrike" kern="1200" cap="none" spc="0" normalizeH="0" baseline="0" noProof="0" dirty="0">
              <a:ln>
                <a:noFill/>
              </a:ln>
              <a:solidFill>
                <a:srgbClr val="00359E"/>
              </a:solidFill>
              <a:effectLst/>
              <a:uLnTx/>
              <a:uFillTx/>
              <a:latin typeface="EC Square Sans Pro" panose="020B0506040000020004" pitchFamily="34" charset="0"/>
              <a:ea typeface="+mn-ea"/>
              <a:cs typeface="Segoe UI" panose="020B0502040204020203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EC Square Sans Pro" panose="020B0506040000020004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EC Square Sans Pro" panose="020B05060400000200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Hans Lemmens, EMN Netherlands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EC Square Sans Pro" panose="020B05060400000200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EC Square Sans Pro" panose="020B05060400000200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“Presentation of 4 key trends”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srgbClr val="030553"/>
              </a:solidFill>
              <a:effectLst/>
              <a:uLnTx/>
              <a:uFillTx/>
              <a:latin typeface="EC Square Sans Pro" panose="020B0506040000020004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489F7C0-4B8F-415B-A882-1826DE6DABAE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484"/>
          <a:stretch/>
        </p:blipFill>
        <p:spPr>
          <a:xfrm>
            <a:off x="9934541" y="5542384"/>
            <a:ext cx="2203033" cy="1315616"/>
          </a:xfrm>
          <a:prstGeom prst="rect">
            <a:avLst/>
          </a:prstGeom>
        </p:spPr>
      </p:pic>
      <p:pic>
        <p:nvPicPr>
          <p:cNvPr id="11" name="Picture 10" descr="A picture containing screenshot, drawing&#10;&#10;Description automatically generated">
            <a:extLst>
              <a:ext uri="{FF2B5EF4-FFF2-40B4-BE49-F238E27FC236}">
                <a16:creationId xmlns:a16="http://schemas.microsoft.com/office/drawing/2014/main" id="{271A2914-CE36-4437-82E1-BE60F8B0446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4245" y="5968607"/>
            <a:ext cx="1558212" cy="779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16154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9A5FD991-4118-40E3-B5C0-6ABA90C81D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2681" y="2454360"/>
            <a:ext cx="9246637" cy="3345235"/>
          </a:xfrm>
        </p:spPr>
        <p:txBody>
          <a:bodyPr/>
          <a:lstStyle/>
          <a:p>
            <a:endParaRPr lang="nl-NL" sz="2800" dirty="0"/>
          </a:p>
          <a:p>
            <a:r>
              <a:rPr lang="en-US" sz="2800" dirty="0">
                <a:solidFill>
                  <a:schemeClr val="tx2"/>
                </a:solidFill>
                <a:latin typeface="EC Square Sans Pro" panose="020B0506040000020004" pitchFamily="34" charset="0"/>
              </a:rPr>
              <a:t>Decrease of illegal entry in EU</a:t>
            </a:r>
          </a:p>
          <a:p>
            <a:r>
              <a:rPr lang="en-US" sz="2800" dirty="0">
                <a:solidFill>
                  <a:schemeClr val="tx2"/>
                </a:solidFill>
                <a:latin typeface="EC Square Sans Pro" panose="020B0506040000020004" pitchFamily="34" charset="0"/>
              </a:rPr>
              <a:t>Enhanced legal and technological framework for Schengen governance enhanced</a:t>
            </a:r>
          </a:p>
          <a:p>
            <a:r>
              <a:rPr lang="en-US" sz="2800" dirty="0">
                <a:solidFill>
                  <a:schemeClr val="tx2"/>
                </a:solidFill>
                <a:latin typeface="EC Square Sans Pro" panose="020B0506040000020004" pitchFamily="34" charset="0"/>
              </a:rPr>
              <a:t>Return - emphasis on (alternatives to) detention for particular groups</a:t>
            </a:r>
          </a:p>
          <a:p>
            <a:endParaRPr lang="en-GB" sz="2800" dirty="0">
              <a:solidFill>
                <a:schemeClr val="tx2"/>
              </a:solidFill>
              <a:latin typeface="EC Square Sans Pro" panose="020B0506040000020004" pitchFamily="34" charset="0"/>
            </a:endParaRPr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3C6230D3-6573-40DA-830D-D52A637E2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8335" y="1421904"/>
            <a:ext cx="10487608" cy="1143000"/>
          </a:xfrm>
        </p:spPr>
        <p:txBody>
          <a:bodyPr/>
          <a:lstStyle/>
          <a:p>
            <a:pPr algn="ctr"/>
            <a:r>
              <a:rPr lang="en-GB" sz="3600" b="1" dirty="0">
                <a:solidFill>
                  <a:srgbClr val="01307A"/>
                </a:solidFill>
                <a:latin typeface="EC Square Sans Pro" panose="020B0506040000020004" pitchFamily="34" charset="0"/>
              </a:rPr>
              <a:t>Enhanced management of borders, irregular migration &amp; return</a:t>
            </a:r>
          </a:p>
        </p:txBody>
      </p:sp>
    </p:spTree>
    <p:extLst>
      <p:ext uri="{BB962C8B-B14F-4D97-AF65-F5344CB8AC3E}">
        <p14:creationId xmlns:p14="http://schemas.microsoft.com/office/powerpoint/2010/main" val="30935817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3EF55F-A458-45BD-953D-A41E4FD05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7051" y="1047964"/>
            <a:ext cx="10972800" cy="667820"/>
          </a:xfrm>
        </p:spPr>
        <p:txBody>
          <a:bodyPr/>
          <a:lstStyle/>
          <a:p>
            <a:r>
              <a:rPr lang="fr-LU" sz="3600" b="1" dirty="0">
                <a:cs typeface="Arial" panose="020B0604020202020204" pitchFamily="34" charset="0"/>
              </a:rPr>
              <a:t>Questions &amp; </a:t>
            </a:r>
            <a:r>
              <a:rPr lang="fr-LU" sz="3600" b="1" dirty="0" err="1">
                <a:cs typeface="Arial" panose="020B0604020202020204" pitchFamily="34" charset="0"/>
              </a:rPr>
              <a:t>answers</a:t>
            </a:r>
            <a:r>
              <a:rPr lang="fr-LU" sz="3600" b="1" dirty="0">
                <a:cs typeface="Arial" panose="020B0604020202020204" pitchFamily="34" charset="0"/>
              </a:rPr>
              <a:t> </a:t>
            </a:r>
            <a:r>
              <a:rPr lang="fr-LU" sz="3600" b="1" dirty="0" err="1">
                <a:cs typeface="Arial" panose="020B0604020202020204" pitchFamily="34" charset="0"/>
              </a:rPr>
              <a:t>from</a:t>
            </a:r>
            <a:r>
              <a:rPr lang="fr-LU" sz="3600" b="1" dirty="0">
                <a:cs typeface="Arial" panose="020B0604020202020204" pitchFamily="34" charset="0"/>
              </a:rPr>
              <a:t> the webinar</a:t>
            </a:r>
            <a:endParaRPr lang="en-US" sz="3600" b="1" dirty="0"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AF148E-EC49-4D62-BDED-17A17457BA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7052" y="1911727"/>
            <a:ext cx="9633986" cy="3602665"/>
          </a:xfrm>
        </p:spPr>
        <p:txBody>
          <a:bodyPr>
            <a:normAutofit/>
          </a:bodyPr>
          <a:lstStyle/>
          <a:p>
            <a:pPr marL="0" lvl="1" indent="0">
              <a:spcBef>
                <a:spcPts val="600"/>
              </a:spcBef>
              <a:buNone/>
            </a:pPr>
            <a:r>
              <a:rPr lang="en-US" sz="2000" b="1" dirty="0"/>
              <a:t>Is the new community sponsorship scheme </a:t>
            </a:r>
            <a:r>
              <a:rPr lang="en-US" sz="2000" b="1"/>
              <a:t>in Ireland also </a:t>
            </a:r>
            <a:r>
              <a:rPr lang="en-US" sz="2000" b="1" dirty="0"/>
              <a:t>implemented in other Member States?</a:t>
            </a:r>
          </a:p>
          <a:p>
            <a:pPr marL="0" lvl="1" indent="0">
              <a:spcBef>
                <a:spcPts val="600"/>
              </a:spcBef>
              <a:buNone/>
            </a:pPr>
            <a:endParaRPr lang="en-US" sz="2000" b="1" dirty="0"/>
          </a:p>
          <a:p>
            <a:pPr marL="0" lvl="1" indent="0">
              <a:spcBef>
                <a:spcPts val="600"/>
              </a:spcBef>
              <a:buNone/>
            </a:pPr>
            <a:r>
              <a:rPr lang="en-US" sz="2000" dirty="0"/>
              <a:t>No.</a:t>
            </a:r>
            <a:endParaRPr lang="en-US" sz="1100" dirty="0"/>
          </a:p>
          <a:p>
            <a:endParaRPr lang="fr-LU" dirty="0"/>
          </a:p>
          <a:p>
            <a:endParaRPr lang="fr-L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3528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B1FAFF85-14C0-4E8F-87DC-A93B369B3B4A}"/>
              </a:ext>
            </a:extLst>
          </p:cNvPr>
          <p:cNvSpPr txBox="1"/>
          <p:nvPr/>
        </p:nvSpPr>
        <p:spPr>
          <a:xfrm>
            <a:off x="3181032" y="2270353"/>
            <a:ext cx="7231041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srgbClr val="00359E"/>
                </a:solidFill>
                <a:effectLst/>
                <a:uLnTx/>
                <a:uFillTx/>
                <a:latin typeface="EC Square Sans Pro" panose="020B0506040000020004" pitchFamily="34" charset="0"/>
                <a:ea typeface="+mn-ea"/>
                <a:cs typeface="Segoe UI" panose="020B0502040204020203" pitchFamily="34" charset="0"/>
              </a:rPr>
              <a:t>Overview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359E"/>
              </a:solidFill>
              <a:effectLst/>
              <a:uLnTx/>
              <a:uFillTx/>
              <a:latin typeface="EC Square Sans Pro" panose="020B0506040000020004" pitchFamily="34" charset="0"/>
              <a:ea typeface="+mn-ea"/>
              <a:cs typeface="Segoe UI" panose="020B0502040204020203" pitchFamily="34" charset="0"/>
            </a:endParaRPr>
          </a:p>
          <a:p>
            <a:pPr marL="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nl-NL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EC Square Sans Pro" panose="020B0506040000020004" pitchFamily="34" charset="0"/>
                <a:ea typeface="+mn-ea"/>
                <a:cs typeface="+mn-cs"/>
              </a:rPr>
              <a:t>About the EMN</a:t>
            </a:r>
          </a:p>
          <a:p>
            <a:pPr marL="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nl-NL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EC Square Sans Pro" panose="020B0506040000020004" pitchFamily="34" charset="0"/>
                <a:ea typeface="+mn-ea"/>
                <a:cs typeface="+mn-cs"/>
              </a:rPr>
              <a:t>About the EMN Annual Reports</a:t>
            </a:r>
          </a:p>
          <a:p>
            <a:pPr marL="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nl-NL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EC Square Sans Pro" panose="020B0506040000020004" pitchFamily="34" charset="0"/>
                <a:ea typeface="+mn-ea"/>
                <a:cs typeface="+mn-cs"/>
              </a:rPr>
              <a:t>Four key trends in 2019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srgbClr val="006FB4"/>
              </a:solidFill>
              <a:effectLst/>
              <a:uLnTx/>
              <a:uFillTx/>
              <a:latin typeface="EC Square Sans Pro" panose="020B05060400000200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9288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38335" y="1421904"/>
            <a:ext cx="10487608" cy="1143000"/>
          </a:xfrm>
        </p:spPr>
        <p:txBody>
          <a:bodyPr/>
          <a:lstStyle/>
          <a:p>
            <a:pPr algn="ctr"/>
            <a:r>
              <a:rPr lang="nl-NL" sz="3600" b="1" dirty="0">
                <a:solidFill>
                  <a:srgbClr val="01307A"/>
                </a:solidFill>
                <a:latin typeface="EC Square Sans Pro" panose="020B0506040000020004" pitchFamily="34" charset="0"/>
              </a:rPr>
              <a:t>The European Migration Network (EMN)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96211" y="1756382"/>
            <a:ext cx="10157454" cy="3345235"/>
          </a:xfrm>
        </p:spPr>
        <p:txBody>
          <a:bodyPr/>
          <a:lstStyle/>
          <a:p>
            <a:endParaRPr lang="nl-NL" sz="2800" dirty="0"/>
          </a:p>
          <a:p>
            <a:pPr lvl="0" algn="just">
              <a:spcBef>
                <a:spcPct val="50000"/>
              </a:spcBef>
              <a:defRPr/>
            </a:pPr>
            <a:r>
              <a:rPr lang="en-US" sz="2000" dirty="0">
                <a:solidFill>
                  <a:srgbClr val="000000"/>
                </a:solidFill>
                <a:latin typeface="EC Square Sans Pro" panose="020B0506040000020004" pitchFamily="34" charset="0"/>
                <a:ea typeface="ＭＳ Ｐゴシック" pitchFamily="-111" charset="-128"/>
              </a:rPr>
              <a:t>Established in 2008 by the European Commission on behalf of the European Council (Council Decision 2008/381/EC)</a:t>
            </a:r>
          </a:p>
          <a:p>
            <a:pPr lvl="0" algn="just">
              <a:spcBef>
                <a:spcPct val="50000"/>
              </a:spcBef>
              <a:defRPr/>
            </a:pPr>
            <a:r>
              <a:rPr lang="en-US" sz="2000" dirty="0">
                <a:solidFill>
                  <a:srgbClr val="000000"/>
                </a:solidFill>
                <a:latin typeface="EC Square Sans Pro" panose="020B0506040000020004" pitchFamily="34" charset="0"/>
                <a:ea typeface="ＭＳ Ｐゴシック" pitchFamily="-111" charset="-128"/>
              </a:rPr>
              <a:t>29 National Contact Points, of which 27 are located in EU Member States (Denmark has observer status) plus Norway &amp; Switzerland.</a:t>
            </a:r>
          </a:p>
          <a:p>
            <a:pPr lvl="0" algn="just">
              <a:spcBef>
                <a:spcPct val="50000"/>
              </a:spcBef>
              <a:defRPr/>
            </a:pPr>
            <a:r>
              <a:rPr lang="en-US" sz="2000" dirty="0">
                <a:solidFill>
                  <a:srgbClr val="000000"/>
                </a:solidFill>
                <a:latin typeface="EC Square Sans Pro" panose="020B0506040000020004" pitchFamily="34" charset="0"/>
                <a:ea typeface="ＭＳ Ｐゴシック" pitchFamily="-111" charset="-128"/>
              </a:rPr>
              <a:t>The aim of the EMN is to:</a:t>
            </a:r>
          </a:p>
          <a:p>
            <a:pPr lvl="1" algn="just">
              <a:spcBef>
                <a:spcPct val="50000"/>
              </a:spcBef>
              <a:defRPr/>
            </a:pPr>
            <a:r>
              <a:rPr lang="en-US" sz="1800" dirty="0">
                <a:solidFill>
                  <a:srgbClr val="000000"/>
                </a:solidFill>
                <a:latin typeface="EC Square Sans Pro" panose="020B0506040000020004" pitchFamily="34" charset="0"/>
                <a:ea typeface="ＭＳ Ｐゴシック" pitchFamily="-111" charset="-128"/>
              </a:rPr>
              <a:t>provide the European and national institutions and agencies as well as the general public with </a:t>
            </a:r>
            <a:r>
              <a:rPr lang="en-US" sz="1800" b="1" i="1" dirty="0">
                <a:solidFill>
                  <a:srgbClr val="000000"/>
                </a:solidFill>
                <a:latin typeface="EC Square Sans Pro" panose="020B0506040000020004" pitchFamily="34" charset="0"/>
                <a:ea typeface="ＭＳ Ｐゴシック" pitchFamily="-111" charset="-128"/>
              </a:rPr>
              <a:t>up to date, objective, comparable data and information </a:t>
            </a:r>
            <a:r>
              <a:rPr lang="en-US" sz="1800" dirty="0">
                <a:solidFill>
                  <a:srgbClr val="000000"/>
                </a:solidFill>
                <a:latin typeface="EC Square Sans Pro" panose="020B0506040000020004" pitchFamily="34" charset="0"/>
                <a:ea typeface="ＭＳ Ｐゴシック" pitchFamily="-111" charset="-128"/>
              </a:rPr>
              <a:t>concerning migration and asylum related issues</a:t>
            </a:r>
          </a:p>
          <a:p>
            <a:pPr lvl="1" algn="just">
              <a:spcBef>
                <a:spcPct val="50000"/>
              </a:spcBef>
              <a:defRPr/>
            </a:pPr>
            <a:r>
              <a:rPr lang="en-US" sz="1800" dirty="0">
                <a:solidFill>
                  <a:srgbClr val="000000"/>
                </a:solidFill>
                <a:latin typeface="EC Square Sans Pro" panose="020B0506040000020004" pitchFamily="34" charset="0"/>
                <a:ea typeface="ＭＳ Ｐゴシック" pitchFamily="-111" charset="-128"/>
              </a:rPr>
              <a:t>in order to provide </a:t>
            </a:r>
            <a:r>
              <a:rPr lang="en-US" sz="1800" b="1" i="1" dirty="0">
                <a:solidFill>
                  <a:srgbClr val="000000"/>
                </a:solidFill>
                <a:latin typeface="EC Square Sans Pro" panose="020B0506040000020004" pitchFamily="34" charset="0"/>
                <a:ea typeface="ＭＳ Ｐゴシック" pitchFamily="-111" charset="-128"/>
              </a:rPr>
              <a:t>impartial information </a:t>
            </a:r>
            <a:r>
              <a:rPr lang="en-US" sz="1800" dirty="0">
                <a:solidFill>
                  <a:srgbClr val="000000"/>
                </a:solidFill>
                <a:latin typeface="EC Square Sans Pro" panose="020B0506040000020004" pitchFamily="34" charset="0"/>
                <a:ea typeface="ＭＳ Ｐゴシック" pitchFamily="-111" charset="-128"/>
              </a:rPr>
              <a:t>to support the current discourse on migration and</a:t>
            </a:r>
          </a:p>
          <a:p>
            <a:pPr lvl="1" algn="just">
              <a:spcBef>
                <a:spcPct val="50000"/>
              </a:spcBef>
              <a:defRPr/>
            </a:pPr>
            <a:r>
              <a:rPr lang="en-US" sz="1800" dirty="0">
                <a:solidFill>
                  <a:srgbClr val="000000"/>
                </a:solidFill>
                <a:latin typeface="EC Square Sans Pro" panose="020B0506040000020004" pitchFamily="34" charset="0"/>
                <a:ea typeface="ＭＳ Ｐゴシック" pitchFamily="-111" charset="-128"/>
              </a:rPr>
              <a:t>to </a:t>
            </a:r>
            <a:r>
              <a:rPr lang="en-US" sz="1800" b="1" i="1" dirty="0">
                <a:solidFill>
                  <a:srgbClr val="000000"/>
                </a:solidFill>
                <a:latin typeface="EC Square Sans Pro" panose="020B0506040000020004" pitchFamily="34" charset="0"/>
                <a:ea typeface="ＭＳ Ｐゴシック" pitchFamily="-111" charset="-128"/>
              </a:rPr>
              <a:t>support policy decision </a:t>
            </a:r>
            <a:r>
              <a:rPr lang="en-US" sz="1800" dirty="0">
                <a:solidFill>
                  <a:srgbClr val="000000"/>
                </a:solidFill>
                <a:latin typeface="EC Square Sans Pro" panose="020B0506040000020004" pitchFamily="34" charset="0"/>
                <a:ea typeface="ＭＳ Ｐゴシック" pitchFamily="-111" charset="-128"/>
              </a:rPr>
              <a:t>processes within the European Union</a:t>
            </a:r>
            <a:endParaRPr lang="fr-FR" sz="1800" dirty="0">
              <a:solidFill>
                <a:srgbClr val="000000"/>
              </a:solidFill>
              <a:latin typeface="EC Square Sans Pro" panose="020B0506040000020004" pitchFamily="34" charset="0"/>
              <a:ea typeface="ＭＳ Ｐゴシック" pitchFamily="-111" charset="-128"/>
            </a:endParaRPr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44920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>
            <a:extLst>
              <a:ext uri="{FF2B5EF4-FFF2-40B4-BE49-F238E27FC236}">
                <a16:creationId xmlns:a16="http://schemas.microsoft.com/office/drawing/2014/main" id="{65926151-3B56-47A5-99B3-35550CF526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2681" y="2454360"/>
            <a:ext cx="9246637" cy="3345235"/>
          </a:xfrm>
        </p:spPr>
        <p:txBody>
          <a:bodyPr/>
          <a:lstStyle/>
          <a:p>
            <a:endParaRPr lang="nl-NL" sz="2800" dirty="0"/>
          </a:p>
          <a:p>
            <a:r>
              <a:rPr lang="en-GB" sz="2800" dirty="0">
                <a:solidFill>
                  <a:schemeClr val="tx2"/>
                </a:solidFill>
                <a:latin typeface="EC Square Sans Pro" panose="020B0506040000020004" pitchFamily="34" charset="0"/>
              </a:rPr>
              <a:t>Thematic studies and informs</a:t>
            </a:r>
          </a:p>
          <a:p>
            <a:r>
              <a:rPr lang="en-GB" sz="2800" dirty="0">
                <a:solidFill>
                  <a:schemeClr val="tx2"/>
                </a:solidFill>
                <a:latin typeface="EC Square Sans Pro" panose="020B0506040000020004" pitchFamily="34" charset="0"/>
              </a:rPr>
              <a:t>Ad-hoc queries </a:t>
            </a:r>
          </a:p>
          <a:p>
            <a:r>
              <a:rPr lang="en-GB" sz="2800" dirty="0">
                <a:solidFill>
                  <a:schemeClr val="tx2"/>
                </a:solidFill>
                <a:latin typeface="EC Square Sans Pro" panose="020B0506040000020004" pitchFamily="34" charset="0"/>
              </a:rPr>
              <a:t>Expert meetings, conferences and informal contacts</a:t>
            </a:r>
          </a:p>
          <a:p>
            <a:r>
              <a:rPr lang="en-GB" sz="2800" dirty="0">
                <a:solidFill>
                  <a:schemeClr val="tx2"/>
                </a:solidFill>
                <a:latin typeface="EC Square Sans Pro" panose="020B0506040000020004" pitchFamily="34" charset="0"/>
              </a:rPr>
              <a:t>Annual reports on asylum and migration</a:t>
            </a:r>
            <a:endParaRPr lang="nl-NL" sz="2800" dirty="0">
              <a:solidFill>
                <a:schemeClr val="tx2"/>
              </a:solidFill>
              <a:latin typeface="EC Square Sans Pro" panose="020B0506040000020004" pitchFamily="34" charset="0"/>
            </a:endParaRPr>
          </a:p>
          <a:p>
            <a:endParaRPr lang="nl-NL" dirty="0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9F3A3164-C9A4-441F-9F5A-CF5E6A41C6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8335" y="1421904"/>
            <a:ext cx="10487608" cy="1143000"/>
          </a:xfrm>
        </p:spPr>
        <p:txBody>
          <a:bodyPr/>
          <a:lstStyle/>
          <a:p>
            <a:pPr algn="ctr"/>
            <a:r>
              <a:rPr lang="en-GB" sz="3600" b="1" dirty="0">
                <a:solidFill>
                  <a:srgbClr val="01307A"/>
                </a:solidFill>
                <a:latin typeface="EC Square Sans Pro" panose="020B0506040000020004" pitchFamily="34" charset="0"/>
              </a:rPr>
              <a:t>How does EMN achieve its aims?</a:t>
            </a:r>
          </a:p>
        </p:txBody>
      </p:sp>
    </p:spTree>
    <p:extLst>
      <p:ext uri="{BB962C8B-B14F-4D97-AF65-F5344CB8AC3E}">
        <p14:creationId xmlns:p14="http://schemas.microsoft.com/office/powerpoint/2010/main" val="4162757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>
            <a:extLst>
              <a:ext uri="{FF2B5EF4-FFF2-40B4-BE49-F238E27FC236}">
                <a16:creationId xmlns:a16="http://schemas.microsoft.com/office/drawing/2014/main" id="{C035D363-30F0-47DF-B4B9-99A9D9D051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8335" y="2066622"/>
            <a:ext cx="9246637" cy="3345235"/>
          </a:xfrm>
          <a:noFill/>
        </p:spPr>
        <p:txBody>
          <a:bodyPr/>
          <a:lstStyle/>
          <a:p>
            <a:endParaRPr lang="nl-NL" sz="2800" dirty="0"/>
          </a:p>
          <a:p>
            <a:r>
              <a:rPr lang="en-GB" sz="2800" dirty="0">
                <a:solidFill>
                  <a:schemeClr val="tx2"/>
                </a:solidFill>
                <a:latin typeface="EC Square Sans Pro" panose="020B0506040000020004" pitchFamily="34" charset="0"/>
              </a:rPr>
              <a:t>Since 2008</a:t>
            </a:r>
          </a:p>
          <a:p>
            <a:r>
              <a:rPr lang="en-GB" sz="2800" dirty="0">
                <a:solidFill>
                  <a:schemeClr val="tx2"/>
                </a:solidFill>
                <a:latin typeface="EC Square Sans Pro" panose="020B0506040000020004" pitchFamily="34" charset="0"/>
              </a:rPr>
              <a:t>Overview of most significant developments</a:t>
            </a:r>
          </a:p>
          <a:p>
            <a:r>
              <a:rPr lang="en-GB" sz="2800" dirty="0">
                <a:solidFill>
                  <a:schemeClr val="tx2"/>
                </a:solidFill>
                <a:latin typeface="EC Square Sans Pro" panose="020B0506040000020004" pitchFamily="34" charset="0"/>
              </a:rPr>
              <a:t>EU + national level </a:t>
            </a:r>
          </a:p>
          <a:p>
            <a:r>
              <a:rPr lang="en-GB" sz="2800" dirty="0">
                <a:solidFill>
                  <a:schemeClr val="tx2"/>
                </a:solidFill>
                <a:latin typeface="EC Square Sans Pro" panose="020B0506040000020004" pitchFamily="34" charset="0"/>
              </a:rPr>
              <a:t>Based on national reports (also published in the EMN website)</a:t>
            </a:r>
          </a:p>
          <a:p>
            <a:r>
              <a:rPr lang="en-GB" sz="2800" dirty="0">
                <a:solidFill>
                  <a:schemeClr val="tx2"/>
                </a:solidFill>
                <a:latin typeface="EC Square Sans Pro" panose="020B0506040000020004" pitchFamily="34" charset="0"/>
              </a:rPr>
              <a:t>From border management to integration and return</a:t>
            </a:r>
          </a:p>
        </p:txBody>
      </p:sp>
      <p:sp>
        <p:nvSpPr>
          <p:cNvPr id="8" name="Titel 1">
            <a:extLst>
              <a:ext uri="{FF2B5EF4-FFF2-40B4-BE49-F238E27FC236}">
                <a16:creationId xmlns:a16="http://schemas.microsoft.com/office/drawing/2014/main" id="{5EE64E2B-27B8-42D9-9EF6-7EC9C3E79B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318" y="1446143"/>
            <a:ext cx="10487608" cy="1143000"/>
          </a:xfrm>
        </p:spPr>
        <p:txBody>
          <a:bodyPr/>
          <a:lstStyle/>
          <a:p>
            <a:pPr algn="ctr"/>
            <a:r>
              <a:rPr lang="en-GB" sz="3600" b="1" dirty="0">
                <a:solidFill>
                  <a:srgbClr val="01307A"/>
                </a:solidFill>
                <a:latin typeface="EC Square Sans Pro" panose="020B0506040000020004" pitchFamily="34" charset="0"/>
              </a:rPr>
              <a:t>The Annual Reports</a:t>
            </a:r>
          </a:p>
        </p:txBody>
      </p:sp>
      <p:sp>
        <p:nvSpPr>
          <p:cNvPr id="10" name="Callout: Bent Line with No Border 9">
            <a:extLst>
              <a:ext uri="{FF2B5EF4-FFF2-40B4-BE49-F238E27FC236}">
                <a16:creationId xmlns:a16="http://schemas.microsoft.com/office/drawing/2014/main" id="{4FEC989B-C51A-47BC-AF1F-DB1DC8226852}"/>
              </a:ext>
            </a:extLst>
          </p:cNvPr>
          <p:cNvSpPr/>
          <p:nvPr/>
        </p:nvSpPr>
        <p:spPr>
          <a:xfrm>
            <a:off x="9379227" y="1302027"/>
            <a:ext cx="2534478" cy="1997765"/>
          </a:xfrm>
          <a:prstGeom prst="callout2">
            <a:avLst>
              <a:gd name="adj1" fmla="val 50093"/>
              <a:gd name="adj2" fmla="val -4804"/>
              <a:gd name="adj3" fmla="val 129198"/>
              <a:gd name="adj4" fmla="val -42549"/>
              <a:gd name="adj5" fmla="val 128420"/>
              <a:gd name="adj6" fmla="val -42353"/>
            </a:avLst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D168226-B30D-4E5F-A603-0DD5D658FF40}"/>
              </a:ext>
            </a:extLst>
          </p:cNvPr>
          <p:cNvSpPr txBox="1"/>
          <p:nvPr/>
        </p:nvSpPr>
        <p:spPr>
          <a:xfrm>
            <a:off x="9250018" y="1023636"/>
            <a:ext cx="2663687" cy="2554545"/>
          </a:xfrm>
          <a:prstGeom prst="rect">
            <a:avLst/>
          </a:prstGeom>
          <a:noFill/>
          <a:ln>
            <a:solidFill>
              <a:srgbClr val="00359E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6FB4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+ Annual EMN Country Fact Sheets: overview of national developments and statistics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006FB4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FFC72C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To be published in the following weeks!</a:t>
            </a:r>
          </a:p>
        </p:txBody>
      </p:sp>
    </p:spTree>
    <p:extLst>
      <p:ext uri="{BB962C8B-B14F-4D97-AF65-F5344CB8AC3E}">
        <p14:creationId xmlns:p14="http://schemas.microsoft.com/office/powerpoint/2010/main" val="39330198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981200" y="2780929"/>
            <a:ext cx="8229600" cy="3345235"/>
          </a:xfrm>
        </p:spPr>
        <p:txBody>
          <a:bodyPr/>
          <a:lstStyle/>
          <a:p>
            <a:endParaRPr lang="nl-NL" dirty="0"/>
          </a:p>
          <a:p>
            <a:pPr marL="0" indent="0" algn="ctr">
              <a:buNone/>
            </a:pPr>
            <a:r>
              <a:rPr lang="nl-NL" sz="4400" dirty="0"/>
              <a:t>Key trends</a:t>
            </a: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7E452E6D-38A7-4B71-8636-6418A948B7E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70" r="26445"/>
          <a:stretch/>
        </p:blipFill>
        <p:spPr>
          <a:xfrm>
            <a:off x="3726610" y="2190608"/>
            <a:ext cx="4468483" cy="4684301"/>
          </a:xfrm>
          <a:prstGeom prst="rect">
            <a:avLst/>
          </a:prstGeom>
        </p:spPr>
      </p:pic>
      <p:sp>
        <p:nvSpPr>
          <p:cNvPr id="6" name="Titel 1">
            <a:extLst>
              <a:ext uri="{FF2B5EF4-FFF2-40B4-BE49-F238E27FC236}">
                <a16:creationId xmlns:a16="http://schemas.microsoft.com/office/drawing/2014/main" id="{82D1D7BD-99EB-4E07-8B7B-D2C5282A56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8335" y="1421904"/>
            <a:ext cx="10487608" cy="1143000"/>
          </a:xfrm>
        </p:spPr>
        <p:txBody>
          <a:bodyPr/>
          <a:lstStyle/>
          <a:p>
            <a:pPr algn="ctr"/>
            <a:r>
              <a:rPr lang="en-GB" sz="3600" b="1" dirty="0">
                <a:solidFill>
                  <a:srgbClr val="01307A"/>
                </a:solidFill>
                <a:latin typeface="EC Square Sans Pro" panose="020B0506040000020004" pitchFamily="34" charset="0"/>
              </a:rPr>
              <a:t>Annual Report 2019 – Key trends</a:t>
            </a:r>
          </a:p>
        </p:txBody>
      </p:sp>
    </p:spTree>
    <p:extLst>
      <p:ext uri="{BB962C8B-B14F-4D97-AF65-F5344CB8AC3E}">
        <p14:creationId xmlns:p14="http://schemas.microsoft.com/office/powerpoint/2010/main" val="7310480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E8069292-9528-48E0-AA30-203C8F1562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2681" y="2454360"/>
            <a:ext cx="9246637" cy="3345235"/>
          </a:xfrm>
        </p:spPr>
        <p:txBody>
          <a:bodyPr/>
          <a:lstStyle/>
          <a:p>
            <a:endParaRPr lang="nl-NL" sz="2800" dirty="0"/>
          </a:p>
          <a:p>
            <a:r>
              <a:rPr lang="en-GB" sz="2800" dirty="0">
                <a:solidFill>
                  <a:schemeClr val="tx2"/>
                </a:solidFill>
                <a:latin typeface="EC Square Sans Pro" panose="020B0506040000020004" pitchFamily="34" charset="0"/>
              </a:rPr>
              <a:t>Attracting talent via more efficient procedures</a:t>
            </a:r>
          </a:p>
          <a:p>
            <a:r>
              <a:rPr lang="en-GB" sz="2800" dirty="0">
                <a:solidFill>
                  <a:schemeClr val="tx2"/>
                </a:solidFill>
                <a:latin typeface="EC Square Sans Pro" panose="020B0506040000020004" pitchFamily="34" charset="0"/>
              </a:rPr>
              <a:t>Streamlining asylum procedures in innovative ways</a:t>
            </a:r>
          </a:p>
          <a:p>
            <a:r>
              <a:rPr lang="en-GB" sz="2800" dirty="0">
                <a:solidFill>
                  <a:schemeClr val="tx2"/>
                </a:solidFill>
                <a:latin typeface="EC Square Sans Pro" panose="020B0506040000020004" pitchFamily="34" charset="0"/>
              </a:rPr>
              <a:t>New approaches to resettlement</a:t>
            </a:r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DB7804EB-8D97-4C8A-A0E8-6A651E4307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8335" y="1421904"/>
            <a:ext cx="10487608" cy="1143000"/>
          </a:xfrm>
        </p:spPr>
        <p:txBody>
          <a:bodyPr/>
          <a:lstStyle/>
          <a:p>
            <a:pPr algn="ctr"/>
            <a:r>
              <a:rPr lang="en-GB" sz="3600" b="1" dirty="0">
                <a:solidFill>
                  <a:srgbClr val="01307A"/>
                </a:solidFill>
                <a:latin typeface="EC Square Sans Pro" panose="020B0506040000020004" pitchFamily="34" charset="0"/>
              </a:rPr>
              <a:t>Innovative approaches to migration management</a:t>
            </a:r>
          </a:p>
        </p:txBody>
      </p:sp>
    </p:spTree>
    <p:extLst>
      <p:ext uri="{BB962C8B-B14F-4D97-AF65-F5344CB8AC3E}">
        <p14:creationId xmlns:p14="http://schemas.microsoft.com/office/powerpoint/2010/main" val="4360898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553FFB33-CEF9-436A-911E-357602A1B0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2681" y="2454360"/>
            <a:ext cx="9246637" cy="3345235"/>
          </a:xfrm>
        </p:spPr>
        <p:txBody>
          <a:bodyPr/>
          <a:lstStyle/>
          <a:p>
            <a:endParaRPr lang="nl-NL" sz="2800" dirty="0"/>
          </a:p>
          <a:p>
            <a:r>
              <a:rPr lang="en-GB" sz="2800" dirty="0">
                <a:solidFill>
                  <a:schemeClr val="tx2"/>
                </a:solidFill>
                <a:latin typeface="EC Square Sans Pro" panose="020B0506040000020004" pitchFamily="34" charset="0"/>
              </a:rPr>
              <a:t>Solidarity  – Malta Declaration and ad hoc responses to search and rescue</a:t>
            </a:r>
          </a:p>
          <a:p>
            <a:r>
              <a:rPr lang="en-GB" sz="2800" dirty="0">
                <a:solidFill>
                  <a:schemeClr val="tx2"/>
                </a:solidFill>
                <a:latin typeface="EC Square Sans Pro" panose="020B0506040000020004" pitchFamily="34" charset="0"/>
              </a:rPr>
              <a:t>Tackling Social Dumping</a:t>
            </a:r>
          </a:p>
          <a:p>
            <a:r>
              <a:rPr lang="en-GB" sz="2800" dirty="0">
                <a:solidFill>
                  <a:schemeClr val="tx2"/>
                </a:solidFill>
                <a:latin typeface="EC Square Sans Pro" panose="020B0506040000020004" pitchFamily="34" charset="0"/>
              </a:rPr>
              <a:t>Changes to Guardianship models for UAMs</a:t>
            </a:r>
          </a:p>
          <a:p>
            <a:r>
              <a:rPr lang="en-GB" sz="2800" dirty="0">
                <a:solidFill>
                  <a:schemeClr val="tx2"/>
                </a:solidFill>
                <a:latin typeface="EC Square Sans Pro" panose="020B0506040000020004" pitchFamily="34" charset="0"/>
              </a:rPr>
              <a:t>LGBTQI approaches</a:t>
            </a:r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27BDEDC9-C842-4A7B-B983-661B43B123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8335" y="1421904"/>
            <a:ext cx="10487608" cy="1143000"/>
          </a:xfrm>
        </p:spPr>
        <p:txBody>
          <a:bodyPr/>
          <a:lstStyle/>
          <a:p>
            <a:pPr algn="ctr"/>
            <a:r>
              <a:rPr lang="en-GB" sz="3600" b="1" dirty="0">
                <a:solidFill>
                  <a:srgbClr val="01307A"/>
                </a:solidFill>
                <a:latin typeface="EC Square Sans Pro" panose="020B0506040000020004" pitchFamily="34" charset="0"/>
              </a:rPr>
              <a:t>Protection &amp; support for vulnerable groups</a:t>
            </a:r>
          </a:p>
        </p:txBody>
      </p:sp>
    </p:spTree>
    <p:extLst>
      <p:ext uri="{BB962C8B-B14F-4D97-AF65-F5344CB8AC3E}">
        <p14:creationId xmlns:p14="http://schemas.microsoft.com/office/powerpoint/2010/main" val="19768868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>
            <a:extLst>
              <a:ext uri="{FF2B5EF4-FFF2-40B4-BE49-F238E27FC236}">
                <a16:creationId xmlns:a16="http://schemas.microsoft.com/office/drawing/2014/main" id="{79600AF7-781C-493E-A7A1-12F7D5AEE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8335" y="1421904"/>
            <a:ext cx="10487608" cy="1143000"/>
          </a:xfrm>
        </p:spPr>
        <p:txBody>
          <a:bodyPr/>
          <a:lstStyle/>
          <a:p>
            <a:pPr algn="ctr"/>
            <a:r>
              <a:rPr lang="en-GB" sz="3600" b="1" dirty="0">
                <a:solidFill>
                  <a:srgbClr val="01307A"/>
                </a:solidFill>
                <a:latin typeface="EC Square Sans Pro" panose="020B0506040000020004" pitchFamily="34" charset="0"/>
              </a:rPr>
              <a:t>Utilising migrant skills &amp; ensuring participation via integration and inclusion</a:t>
            </a:r>
          </a:p>
        </p:txBody>
      </p:sp>
      <p:sp>
        <p:nvSpPr>
          <p:cNvPr id="6" name="Tijdelijke aanduiding voor inhoud 2">
            <a:extLst>
              <a:ext uri="{FF2B5EF4-FFF2-40B4-BE49-F238E27FC236}">
                <a16:creationId xmlns:a16="http://schemas.microsoft.com/office/drawing/2014/main" id="{64A637CD-00CF-486A-B149-7CD1264981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2681" y="2454360"/>
            <a:ext cx="9246637" cy="3345235"/>
          </a:xfrm>
        </p:spPr>
        <p:txBody>
          <a:bodyPr/>
          <a:lstStyle/>
          <a:p>
            <a:endParaRPr lang="nl-NL" sz="2800" dirty="0"/>
          </a:p>
          <a:p>
            <a:r>
              <a:rPr lang="en-GB" sz="2800" dirty="0">
                <a:solidFill>
                  <a:schemeClr val="tx2"/>
                </a:solidFill>
                <a:latin typeface="EC Square Sans Pro" panose="020B0506040000020004" pitchFamily="34" charset="0"/>
              </a:rPr>
              <a:t>Socio-economic integration</a:t>
            </a:r>
          </a:p>
          <a:p>
            <a:r>
              <a:rPr lang="en-GB" sz="2800" dirty="0">
                <a:solidFill>
                  <a:schemeClr val="tx2"/>
                </a:solidFill>
                <a:latin typeface="EC Square Sans Pro" panose="020B0506040000020004" pitchFamily="34" charset="0"/>
              </a:rPr>
              <a:t>Mandatory Integration </a:t>
            </a:r>
          </a:p>
          <a:p>
            <a:r>
              <a:rPr lang="en-GB" sz="2800" dirty="0">
                <a:solidFill>
                  <a:schemeClr val="tx2"/>
                </a:solidFill>
                <a:latin typeface="EC Square Sans Pro" panose="020B0506040000020004" pitchFamily="34" charset="0"/>
              </a:rPr>
              <a:t>Non-discrimination policies</a:t>
            </a:r>
          </a:p>
          <a:p>
            <a:r>
              <a:rPr lang="en-GB" sz="2800" dirty="0">
                <a:solidFill>
                  <a:schemeClr val="tx2"/>
                </a:solidFill>
                <a:latin typeface="EC Square Sans Pro" panose="020B0506040000020004" pitchFamily="34" charset="0"/>
              </a:rPr>
              <a:t>Easier acquisition  of citizenship</a:t>
            </a:r>
          </a:p>
        </p:txBody>
      </p:sp>
    </p:spTree>
    <p:extLst>
      <p:ext uri="{BB962C8B-B14F-4D97-AF65-F5344CB8AC3E}">
        <p14:creationId xmlns:p14="http://schemas.microsoft.com/office/powerpoint/2010/main" val="791407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icrosoft_Human_resources.potx" id="{FCA23E4D-BBA6-42AA-B584-B2F61B58D23B}" vid="{FACEDC86-E352-46D7-8179-62AC0FE9D0DF}"/>
    </a:ext>
  </a:extLst>
</a:theme>
</file>

<file path=ppt/theme/theme3.xml><?xml version="1.0" encoding="utf-8"?>
<a:theme xmlns:a="http://schemas.openxmlformats.org/drawingml/2006/main" name="EMN_presentation_EC-level_280613">
  <a:themeElements>
    <a:clrScheme name="EMN colours">
      <a:dk1>
        <a:srgbClr val="006FB4"/>
      </a:dk1>
      <a:lt1>
        <a:sysClr val="window" lastClr="FFFFFF"/>
      </a:lt1>
      <a:dk2>
        <a:srgbClr val="000000"/>
      </a:dk2>
      <a:lt2>
        <a:srgbClr val="EEECE1"/>
      </a:lt2>
      <a:accent1>
        <a:srgbClr val="006FB4"/>
      </a:accent1>
      <a:accent2>
        <a:srgbClr val="37ACDE"/>
      </a:accent2>
      <a:accent3>
        <a:srgbClr val="FABB21"/>
      </a:accent3>
      <a:accent4>
        <a:srgbClr val="F29527"/>
      </a:accent4>
      <a:accent5>
        <a:srgbClr val="CF3558"/>
      </a:accent5>
      <a:accent6>
        <a:srgbClr val="95C154"/>
      </a:accent6>
      <a:hlink>
        <a:srgbClr val="37ACDE"/>
      </a:hlink>
      <a:folHlink>
        <a:srgbClr val="FABB2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380</Words>
  <Application>Microsoft Office PowerPoint</Application>
  <PresentationFormat>Widescreen</PresentationFormat>
  <Paragraphs>76</Paragraphs>
  <Slides>11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</vt:lpstr>
      <vt:lpstr>Arial Black</vt:lpstr>
      <vt:lpstr>Calibri</vt:lpstr>
      <vt:lpstr>Calibri Light</vt:lpstr>
      <vt:lpstr>EC Square Sans Pro</vt:lpstr>
      <vt:lpstr>Verdana</vt:lpstr>
      <vt:lpstr>Office Theme</vt:lpstr>
      <vt:lpstr>1_Office Theme</vt:lpstr>
      <vt:lpstr>EMN_presentation_EC-level_280613</vt:lpstr>
      <vt:lpstr>Human resources slide 1</vt:lpstr>
      <vt:lpstr>PowerPoint Presentation</vt:lpstr>
      <vt:lpstr>The European Migration Network (EMN)</vt:lpstr>
      <vt:lpstr>How does EMN achieve its aims?</vt:lpstr>
      <vt:lpstr>The Annual Reports</vt:lpstr>
      <vt:lpstr>Annual Report 2019 – Key trends</vt:lpstr>
      <vt:lpstr>Innovative approaches to migration management</vt:lpstr>
      <vt:lpstr>Protection &amp; support for vulnerable groups</vt:lpstr>
      <vt:lpstr>Utilising migrant skills &amp; ensuring participation via integration and inclusion</vt:lpstr>
      <vt:lpstr>Enhanced management of borders, irregular migration &amp; return</vt:lpstr>
      <vt:lpstr>Questions &amp; answers from the webinar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resources slide 1</dc:title>
  <dc:creator>Mavrogeorgou, Nina</dc:creator>
  <cp:lastModifiedBy>Mavrogeorgou, Nina</cp:lastModifiedBy>
  <cp:revision>3</cp:revision>
  <dcterms:created xsi:type="dcterms:W3CDTF">2020-06-17T10:59:23Z</dcterms:created>
  <dcterms:modified xsi:type="dcterms:W3CDTF">2020-06-18T12:49:30Z</dcterms:modified>
</cp:coreProperties>
</file>