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6"/>
  </p:notesMasterIdLst>
  <p:sldIdLst>
    <p:sldId id="283" r:id="rId3"/>
    <p:sldId id="336" r:id="rId4"/>
    <p:sldId id="337" r:id="rId5"/>
    <p:sldId id="338" r:id="rId6"/>
    <p:sldId id="339" r:id="rId7"/>
    <p:sldId id="340" r:id="rId8"/>
    <p:sldId id="341" r:id="rId9"/>
    <p:sldId id="342" r:id="rId10"/>
    <p:sldId id="343" r:id="rId11"/>
    <p:sldId id="344" r:id="rId12"/>
    <p:sldId id="345" r:id="rId13"/>
    <p:sldId id="346" r:id="rId14"/>
    <p:sldId id="34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393E3A-AE24-49D6-8703-AF1ABDB20742}" type="datetimeFigureOut">
              <a:rPr lang="en-GB" smtClean="0"/>
              <a:t>18/06/2020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B3080A-3BE5-4E9C-BAA5-A8C5E82EEFFE}" type="slidenum">
              <a:rPr lang="en-GB" smtClean="0"/>
              <a:t>‹#›</a:t>
            </a:fld>
            <a:endParaRPr lang="en-GB"/>
          </a:p>
        </p:txBody>
      </p:sp>
    </p:spTree>
    <p:extLst>
      <p:ext uri="{BB962C8B-B14F-4D97-AF65-F5344CB8AC3E}">
        <p14:creationId xmlns:p14="http://schemas.microsoft.com/office/powerpoint/2010/main" val="4004932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DF8F48A-6110-47DA-8521-A1D1FFD22FE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4021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LU" dirty="0" err="1"/>
              <a:t>With</a:t>
            </a:r>
            <a:r>
              <a:rPr lang="fr-LU" dirty="0"/>
              <a:t> regard to visas: SE:  </a:t>
            </a:r>
            <a:r>
              <a:rPr lang="en-US" dirty="0"/>
              <a:t>Swedish Migration Agency has decided that visa applications to Sweden should, as a rule, be rejected.</a:t>
            </a:r>
            <a:endParaRPr lang="fr-LU" dirty="0"/>
          </a:p>
          <a:p>
            <a:r>
              <a:rPr lang="fr-LU" dirty="0"/>
              <a:t>Offices </a:t>
            </a:r>
            <a:r>
              <a:rPr lang="fr-LU" dirty="0" err="1"/>
              <a:t>were</a:t>
            </a:r>
            <a:r>
              <a:rPr lang="fr-LU" dirty="0"/>
              <a:t> </a:t>
            </a:r>
            <a:r>
              <a:rPr lang="fr-LU" dirty="0" err="1"/>
              <a:t>only</a:t>
            </a:r>
            <a:r>
              <a:rPr lang="fr-LU" dirty="0"/>
              <a:t> open in case of urgent situations or </a:t>
            </a:r>
            <a:r>
              <a:rPr lang="fr-LU" dirty="0" err="1"/>
              <a:t>very</a:t>
            </a:r>
            <a:r>
              <a:rPr lang="fr-LU" dirty="0"/>
              <a:t> </a:t>
            </a:r>
            <a:r>
              <a:rPr lang="fr-LU" dirty="0" err="1"/>
              <a:t>precise</a:t>
            </a:r>
            <a:r>
              <a:rPr lang="fr-LU" dirty="0"/>
              <a:t> </a:t>
            </a:r>
            <a:r>
              <a:rPr lang="fr-LU" dirty="0" err="1"/>
              <a:t>circumstances</a:t>
            </a:r>
            <a:r>
              <a:rPr lang="fr-LU" dirty="0"/>
              <a:t> and </a:t>
            </a:r>
            <a:r>
              <a:rPr lang="fr-LU" dirty="0" err="1"/>
              <a:t>only</a:t>
            </a:r>
            <a:r>
              <a:rPr lang="fr-LU" dirty="0"/>
              <a:t> </a:t>
            </a:r>
            <a:r>
              <a:rPr lang="fr-LU" dirty="0" err="1"/>
              <a:t>with</a:t>
            </a:r>
            <a:r>
              <a:rPr lang="fr-LU" dirty="0"/>
              <a:t> </a:t>
            </a:r>
            <a:r>
              <a:rPr lang="fr-LU" dirty="0" err="1"/>
              <a:t>previous</a:t>
            </a:r>
            <a:r>
              <a:rPr lang="fr-LU" dirty="0"/>
              <a:t> </a:t>
            </a:r>
            <a:r>
              <a:rPr lang="fr-LU" dirty="0" err="1"/>
              <a:t>appointment</a:t>
            </a:r>
            <a:r>
              <a:rPr lang="fr-LU" dirty="0"/>
              <a:t> (CY, FI, LT, NL, ES)</a:t>
            </a:r>
          </a:p>
          <a:p>
            <a:r>
              <a:rPr lang="fr-LU" dirty="0"/>
              <a:t>In BG </a:t>
            </a:r>
            <a:r>
              <a:rPr lang="en-US" dirty="0"/>
              <a:t> when a third-country national applies for long-term or permanent residence, the term of the declared state of emergency shall not be considered for interrupted.</a:t>
            </a:r>
          </a:p>
          <a:p>
            <a:r>
              <a:rPr lang="fr-LU" dirty="0"/>
              <a:t>C</a:t>
            </a:r>
            <a:r>
              <a:rPr lang="en-US" dirty="0" err="1"/>
              <a:t>losure</a:t>
            </a:r>
            <a:r>
              <a:rPr lang="en-US" dirty="0"/>
              <a:t> of offices: In CY it ended on 04/05/20. In HR the administrative office were closed but the police administrations and police stations work related to the matters of legal residence of aliens and issuance of documents is to be performed in full.</a:t>
            </a:r>
          </a:p>
          <a:p>
            <a:r>
              <a:rPr lang="fr-LU" dirty="0"/>
              <a:t>C</a:t>
            </a:r>
            <a:r>
              <a:rPr lang="en-US" dirty="0"/>
              <a:t>Z: state of emergency expires on 17/05/2020.</a:t>
            </a:r>
          </a:p>
          <a:p>
            <a:r>
              <a:rPr lang="fr-LU" dirty="0"/>
              <a:t>I</a:t>
            </a:r>
            <a:r>
              <a:rPr lang="en-US" dirty="0"/>
              <a:t>n FI, a TCN who is unemployed can change status and become a seasonal worker</a:t>
            </a:r>
          </a:p>
          <a:p>
            <a:r>
              <a:rPr lang="fr-LU" dirty="0"/>
              <a:t>P</a:t>
            </a:r>
            <a:r>
              <a:rPr lang="en-US" dirty="0"/>
              <a:t>L extended the deadlines for submitting applications for legalization of stay.</a:t>
            </a:r>
          </a:p>
          <a:p>
            <a:r>
              <a:rPr lang="fr-LU" dirty="0"/>
              <a:t>HU: 45 </a:t>
            </a:r>
            <a:r>
              <a:rPr lang="fr-LU" dirty="0" err="1"/>
              <a:t>days</a:t>
            </a:r>
            <a:r>
              <a:rPr lang="fr-LU" dirty="0"/>
              <a:t> </a:t>
            </a:r>
            <a:r>
              <a:rPr lang="fr-LU" dirty="0" err="1"/>
              <a:t>after</a:t>
            </a:r>
            <a:r>
              <a:rPr lang="fr-LU" dirty="0"/>
              <a:t> the end of the state of emergency; IE, SK: 2 </a:t>
            </a:r>
            <a:r>
              <a:rPr lang="fr-LU" dirty="0" err="1"/>
              <a:t>months</a:t>
            </a:r>
            <a:r>
              <a:rPr lang="fr-LU" dirty="0"/>
              <a:t>; EE: for 90 </a:t>
            </a:r>
            <a:r>
              <a:rPr lang="fr-LU" dirty="0" err="1"/>
              <a:t>days</a:t>
            </a:r>
            <a:r>
              <a:rPr lang="fr-LU" dirty="0"/>
              <a:t>, EL and FR </a:t>
            </a:r>
            <a:r>
              <a:rPr lang="fr-LU" dirty="0" err="1"/>
              <a:t>extend</a:t>
            </a:r>
            <a:r>
              <a:rPr lang="fr-LU" dirty="0"/>
              <a:t> for 6 </a:t>
            </a:r>
            <a:r>
              <a:rPr lang="fr-LU" dirty="0" err="1"/>
              <a:t>months</a:t>
            </a:r>
            <a:r>
              <a:rPr lang="fr-LU" dirty="0"/>
              <a:t>. A </a:t>
            </a:r>
            <a:r>
              <a:rPr lang="fr-LU" dirty="0" err="1"/>
              <a:t>fixed</a:t>
            </a:r>
            <a:r>
              <a:rPr lang="fr-LU" dirty="0"/>
              <a:t> date (IT: 31/08/2020; PT &amp; ES: 30/06/20). LU end of the </a:t>
            </a:r>
            <a:r>
              <a:rPr lang="fr-LU" dirty="0" err="1"/>
              <a:t>crisis</a:t>
            </a:r>
            <a:r>
              <a:rPr lang="fr-LU" dirty="0"/>
              <a:t>. PL: 30 </a:t>
            </a:r>
            <a:r>
              <a:rPr lang="fr-LU" dirty="0" err="1"/>
              <a:t>days</a:t>
            </a:r>
            <a:r>
              <a:rPr lang="fr-LU" dirty="0"/>
              <a:t> </a:t>
            </a:r>
            <a:r>
              <a:rPr lang="fr-LU" dirty="0" err="1"/>
              <a:t>after</a:t>
            </a:r>
            <a:r>
              <a:rPr lang="fr-LU" dirty="0"/>
              <a:t> the end of the </a:t>
            </a:r>
            <a:r>
              <a:rPr lang="fr-LU" dirty="0" err="1"/>
              <a:t>crisis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DB04A1-EA8B-44F7-9CDE-83ABD527390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7033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BBB5-FEB0-47AD-A01D-A9D3462038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8207C41-C17D-4E84-B9CC-CA142B94C1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245F25D-6082-47DE-9B2C-675944DD1812}"/>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5" name="Footer Placeholder 4">
            <a:extLst>
              <a:ext uri="{FF2B5EF4-FFF2-40B4-BE49-F238E27FC236}">
                <a16:creationId xmlns:a16="http://schemas.microsoft.com/office/drawing/2014/main" id="{5E24B0FF-3B25-4E5C-A0A7-4E163636215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377007-1A01-499B-ACAD-C9F9C20B76F8}"/>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32410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81C24-32F4-4208-B651-CDCBFCD031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B74779-B577-461F-A409-71F6A5A11A0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B044BD-4FA0-432C-95D7-517D2DE8C4B6}"/>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5" name="Footer Placeholder 4">
            <a:extLst>
              <a:ext uri="{FF2B5EF4-FFF2-40B4-BE49-F238E27FC236}">
                <a16:creationId xmlns:a16="http://schemas.microsoft.com/office/drawing/2014/main" id="{AD17F283-FE61-4C9A-9E39-74D429C582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9F9B807-6FE9-4E47-846B-BCB39B7AE2D5}"/>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185883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2594DD-FFD4-4AA9-BCDA-0BA87C1463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9C2B6E-24EB-42CE-8B4D-3178D08C7EB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C92C56-63F3-4246-AAEE-2FBC89E80248}"/>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5" name="Footer Placeholder 4">
            <a:extLst>
              <a:ext uri="{FF2B5EF4-FFF2-40B4-BE49-F238E27FC236}">
                <a16:creationId xmlns:a16="http://schemas.microsoft.com/office/drawing/2014/main" id="{35C10319-C816-40EC-B1D0-FD9748E41D7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854E9AB-6952-407A-9F06-2EB917172FBD}"/>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3086231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RAMSIDA">
    <p:bg>
      <p:bgRef idx="1001">
        <a:schemeClr val="bg1"/>
      </p:bgRef>
    </p:bg>
    <p:spTree>
      <p:nvGrpSpPr>
        <p:cNvPr id="1" name=""/>
        <p:cNvGrpSpPr/>
        <p:nvPr/>
      </p:nvGrpSpPr>
      <p:grpSpPr>
        <a:xfrm>
          <a:off x="0" y="0"/>
          <a:ext cx="0" cy="0"/>
          <a:chOff x="0" y="0"/>
          <a:chExt cx="0" cy="0"/>
        </a:xfrm>
      </p:grpSpPr>
      <p:sp>
        <p:nvSpPr>
          <p:cNvPr id="7" name="Platshållare för text 8"/>
          <p:cNvSpPr>
            <a:spLocks noGrp="1"/>
          </p:cNvSpPr>
          <p:nvPr>
            <p:ph type="body" sz="quarter" idx="10" hasCustomPrompt="1"/>
          </p:nvPr>
        </p:nvSpPr>
        <p:spPr>
          <a:xfrm>
            <a:off x="642729" y="3322638"/>
            <a:ext cx="11177795" cy="552450"/>
          </a:xfrm>
          <a:prstGeom prst="rect">
            <a:avLst/>
          </a:prstGeom>
        </p:spPr>
        <p:txBody>
          <a:bodyPr/>
          <a:lstStyle>
            <a:lvl1pPr marL="0" indent="0">
              <a:buNone/>
              <a:defRPr sz="4000" b="1" spc="30" baseline="0">
                <a:solidFill>
                  <a:schemeClr val="tx1"/>
                </a:solidFill>
                <a:latin typeface="Arial" panose="020B0604020202020204" pitchFamily="34" charset="0"/>
                <a:cs typeface="Arial" panose="020B0604020202020204" pitchFamily="34" charset="0"/>
              </a:defRPr>
            </a:lvl1pPr>
          </a:lstStyle>
          <a:p>
            <a:pPr lvl="0"/>
            <a:r>
              <a:rPr lang="sv-SE" dirty="0"/>
              <a:t>Skriv rubrik här</a:t>
            </a:r>
          </a:p>
        </p:txBody>
      </p:sp>
      <p:sp>
        <p:nvSpPr>
          <p:cNvPr id="15" name="Platshållare för text 8"/>
          <p:cNvSpPr>
            <a:spLocks noGrp="1"/>
          </p:cNvSpPr>
          <p:nvPr>
            <p:ph type="body" sz="quarter" idx="12" hasCustomPrompt="1"/>
          </p:nvPr>
        </p:nvSpPr>
        <p:spPr>
          <a:xfrm>
            <a:off x="642729" y="4037978"/>
            <a:ext cx="11177795" cy="315743"/>
          </a:xfrm>
          <a:prstGeom prst="rect">
            <a:avLst/>
          </a:prstGeom>
        </p:spPr>
        <p:txBody>
          <a:bodyPr anchor="t"/>
          <a:lstStyle>
            <a:lvl1pPr marL="0" indent="0">
              <a:buNone/>
              <a:defRPr lang="sv-SE" sz="1800" kern="1200" spc="300" baseline="0" dirty="0" smtClean="0">
                <a:solidFill>
                  <a:schemeClr val="tx1"/>
                </a:solidFill>
                <a:latin typeface="Arial" panose="020B0604020202020204" pitchFamily="34" charset="0"/>
                <a:ea typeface="+mn-ea"/>
                <a:cs typeface="Arial" panose="020B0604020202020204" pitchFamily="34" charset="0"/>
              </a:defRPr>
            </a:lvl1pPr>
          </a:lstStyle>
          <a:p>
            <a:pPr lvl="0"/>
            <a:r>
              <a:rPr lang="sv-SE" dirty="0"/>
              <a:t>FÖRNAMN EFTERNAMN	20200501</a:t>
            </a:r>
          </a:p>
        </p:txBody>
      </p:sp>
      <p:cxnSp>
        <p:nvCxnSpPr>
          <p:cNvPr id="9" name="Rak koppling 8"/>
          <p:cNvCxnSpPr/>
          <p:nvPr userDrawn="1"/>
        </p:nvCxnSpPr>
        <p:spPr>
          <a:xfrm>
            <a:off x="3007767" y="747014"/>
            <a:ext cx="0" cy="825958"/>
          </a:xfrm>
          <a:prstGeom prst="line">
            <a:avLst/>
          </a:prstGeom>
          <a:ln w="12700"/>
        </p:spPr>
        <p:style>
          <a:lnRef idx="1">
            <a:schemeClr val="dk1"/>
          </a:lnRef>
          <a:fillRef idx="0">
            <a:schemeClr val="dk1"/>
          </a:fillRef>
          <a:effectRef idx="0">
            <a:schemeClr val="dk1"/>
          </a:effectRef>
          <a:fontRef idx="minor">
            <a:schemeClr val="tx1"/>
          </a:fontRef>
        </p:style>
      </p:cxnSp>
      <p:pic>
        <p:nvPicPr>
          <p:cNvPr id="12" name="Bildobjekt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39182" y="6200775"/>
            <a:ext cx="1281344" cy="459733"/>
          </a:xfrm>
          <a:prstGeom prst="rect">
            <a:avLst/>
          </a:prstGeom>
        </p:spPr>
      </p:pic>
      <p:pic>
        <p:nvPicPr>
          <p:cNvPr id="3" name="Bildobjekt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78917" y="732209"/>
            <a:ext cx="3186000" cy="886331"/>
          </a:xfrm>
          <a:prstGeom prst="rect">
            <a:avLst/>
          </a:prstGeom>
        </p:spPr>
      </p:pic>
      <p:pic>
        <p:nvPicPr>
          <p:cNvPr id="4" name="Bildobjekt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95435" y="708678"/>
            <a:ext cx="2052000" cy="933392"/>
          </a:xfrm>
          <a:prstGeom prst="rect">
            <a:avLst/>
          </a:prstGeom>
        </p:spPr>
      </p:pic>
    </p:spTree>
    <p:extLst>
      <p:ext uri="{BB962C8B-B14F-4D97-AF65-F5344CB8AC3E}">
        <p14:creationId xmlns:p14="http://schemas.microsoft.com/office/powerpoint/2010/main" val="39230011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block">
    <p:bg>
      <p:bgRef idx="1001">
        <a:schemeClr val="bg1"/>
      </p:bgRef>
    </p:bg>
    <p:spTree>
      <p:nvGrpSpPr>
        <p:cNvPr id="1" name=""/>
        <p:cNvGrpSpPr/>
        <p:nvPr/>
      </p:nvGrpSpPr>
      <p:grpSpPr>
        <a:xfrm>
          <a:off x="0" y="0"/>
          <a:ext cx="0" cy="0"/>
          <a:chOff x="0" y="0"/>
          <a:chExt cx="0" cy="0"/>
        </a:xfrm>
      </p:grpSpPr>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39182" y="6200775"/>
            <a:ext cx="1281344" cy="459733"/>
          </a:xfrm>
          <a:prstGeom prst="rect">
            <a:avLst/>
          </a:prstGeom>
        </p:spPr>
      </p:pic>
      <p:sp>
        <p:nvSpPr>
          <p:cNvPr id="5" name="Platshållare för text 9"/>
          <p:cNvSpPr>
            <a:spLocks noGrp="1"/>
          </p:cNvSpPr>
          <p:nvPr>
            <p:ph type="body" sz="quarter" idx="20" hasCustomPrompt="1"/>
          </p:nvPr>
        </p:nvSpPr>
        <p:spPr>
          <a:xfrm>
            <a:off x="1468068" y="1520825"/>
            <a:ext cx="9255863" cy="3816350"/>
          </a:xfrm>
          <a:prstGeom prst="rect">
            <a:avLst/>
          </a:prstGeom>
        </p:spPr>
        <p:txBody>
          <a:bodyPr anchor="t"/>
          <a:lstStyle>
            <a:lvl1pPr marL="0" indent="0" algn="l">
              <a:lnSpc>
                <a:spcPts val="3800"/>
              </a:lnSpc>
              <a:spcBef>
                <a:spcPts val="0"/>
              </a:spcBef>
              <a:buNone/>
              <a:defRPr sz="2000" spc="-30" baseline="0">
                <a:solidFill>
                  <a:schemeClr val="tx1"/>
                </a:solidFill>
                <a:latin typeface="Arial" panose="020B0604020202020204" pitchFamily="34" charset="0"/>
                <a:cs typeface="Arial" panose="020B0604020202020204" pitchFamily="34" charset="0"/>
              </a:defRPr>
            </a:lvl1pPr>
            <a:lvl2pPr marL="457200" indent="0">
              <a:buNone/>
              <a:defRPr sz="2000">
                <a:latin typeface="Arial" panose="020B0604020202020204" pitchFamily="34" charset="0"/>
                <a:cs typeface="Arial" panose="020B0604020202020204" pitchFamily="34" charset="0"/>
              </a:defRPr>
            </a:lvl2pPr>
            <a:lvl3pPr marL="914400" indent="0">
              <a:buNone/>
              <a:defRPr sz="1800">
                <a:latin typeface="Arial" panose="020B0604020202020204" pitchFamily="34" charset="0"/>
                <a:cs typeface="Arial" panose="020B0604020202020204" pitchFamily="34" charset="0"/>
              </a:defRPr>
            </a:lvl3pPr>
            <a:lvl4pPr marL="1371600" indent="0">
              <a:buNone/>
              <a:defRPr sz="1600">
                <a:latin typeface="Arial" panose="020B0604020202020204" pitchFamily="34" charset="0"/>
                <a:cs typeface="Arial" panose="020B0604020202020204" pitchFamily="34" charset="0"/>
              </a:defRPr>
            </a:lvl4pPr>
            <a:lvl5pPr marL="1828800" indent="0">
              <a:buNone/>
              <a:defRPr sz="1600">
                <a:latin typeface="Arial" panose="020B0604020202020204" pitchFamily="34" charset="0"/>
                <a:cs typeface="Arial" panose="020B0604020202020204" pitchFamily="34" charset="0"/>
              </a:defRPr>
            </a:lvl5pPr>
          </a:lstStyle>
          <a:p>
            <a:pPr lvl="0"/>
            <a:r>
              <a:rPr lang="sv-SE" dirty="0"/>
              <a:t>Lorem ipsum dolor sit amet, consectetur adipiscing elit. In vehicula elementum maximus. Aliquam hendrerit blandit magna a facilisis. Cras vel commodo diam. </a:t>
            </a:r>
            <a:r>
              <a:rPr lang="sv-SE" dirty="0" err="1"/>
              <a:t>Proin</a:t>
            </a:r>
            <a:r>
              <a:rPr lang="sv-SE" dirty="0"/>
              <a:t> egestas dictum odio vitae pretium. Donec nisl lorem, sodales eu dictum vitae, porttitor sit amet metus. </a:t>
            </a:r>
          </a:p>
        </p:txBody>
      </p:sp>
      <p:sp>
        <p:nvSpPr>
          <p:cNvPr id="8" name="Platshållare för text 2"/>
          <p:cNvSpPr>
            <a:spLocks noGrp="1"/>
          </p:cNvSpPr>
          <p:nvPr>
            <p:ph type="body" sz="quarter" idx="18" hasCustomPrompt="1"/>
          </p:nvPr>
        </p:nvSpPr>
        <p:spPr>
          <a:xfrm>
            <a:off x="289491" y="285750"/>
            <a:ext cx="7263834" cy="590550"/>
          </a:xfrm>
          <a:prstGeom prst="rect">
            <a:avLst/>
          </a:prstGeom>
        </p:spPr>
        <p:txBody>
          <a:bodyPr anchor="ctr"/>
          <a:lstStyle>
            <a:lvl1pPr marL="0" indent="0">
              <a:lnSpc>
                <a:spcPts val="2500"/>
              </a:lnSpc>
              <a:spcBef>
                <a:spcPts val="0"/>
              </a:spcBef>
              <a:spcAft>
                <a:spcPts val="0"/>
              </a:spcAft>
              <a:buNone/>
              <a:defRPr sz="2000" b="1">
                <a:latin typeface="Arial" panose="020B0604020202020204" pitchFamily="34" charset="0"/>
                <a:cs typeface="Arial" panose="020B0604020202020204" pitchFamily="34" charset="0"/>
              </a:defRPr>
            </a:lvl1pPr>
            <a:lvl2pPr marL="457200" indent="0">
              <a:buNone/>
              <a:defRPr sz="1000" b="1">
                <a:latin typeface="Arial" panose="020B0604020202020204" pitchFamily="34" charset="0"/>
                <a:cs typeface="Arial" panose="020B0604020202020204" pitchFamily="34" charset="0"/>
              </a:defRPr>
            </a:lvl2pPr>
            <a:lvl3pPr marL="914400" indent="0">
              <a:buNone/>
              <a:defRPr sz="1000" b="1">
                <a:latin typeface="Arial" panose="020B0604020202020204" pitchFamily="34" charset="0"/>
                <a:cs typeface="Arial" panose="020B0604020202020204" pitchFamily="34" charset="0"/>
              </a:defRPr>
            </a:lvl3pPr>
            <a:lvl4pPr marL="1371600" indent="0">
              <a:buNone/>
              <a:defRPr sz="1000" b="1">
                <a:latin typeface="Arial" panose="020B0604020202020204" pitchFamily="34" charset="0"/>
                <a:cs typeface="Arial" panose="020B0604020202020204" pitchFamily="34" charset="0"/>
              </a:defRPr>
            </a:lvl4pPr>
            <a:lvl5pPr marL="1828800" indent="0">
              <a:buNone/>
              <a:defRPr sz="1000" b="1">
                <a:latin typeface="Arial" panose="020B0604020202020204" pitchFamily="34" charset="0"/>
                <a:cs typeface="Arial" panose="020B0604020202020204" pitchFamily="34" charset="0"/>
              </a:defRPr>
            </a:lvl5pPr>
          </a:lstStyle>
          <a:p>
            <a:pPr lvl="0"/>
            <a:r>
              <a:rPr lang="sv-SE" dirty="0"/>
              <a:t>Sidrubrik</a:t>
            </a:r>
          </a:p>
        </p:txBody>
      </p:sp>
      <p:cxnSp>
        <p:nvCxnSpPr>
          <p:cNvPr id="14" name="Rak koppling 13"/>
          <p:cNvCxnSpPr/>
          <p:nvPr userDrawn="1"/>
        </p:nvCxnSpPr>
        <p:spPr>
          <a:xfrm>
            <a:off x="1992108" y="6021355"/>
            <a:ext cx="0" cy="596678"/>
          </a:xfrm>
          <a:prstGeom prst="line">
            <a:avLst/>
          </a:prstGeom>
        </p:spPr>
        <p:style>
          <a:lnRef idx="1">
            <a:schemeClr val="dk1"/>
          </a:lnRef>
          <a:fillRef idx="0">
            <a:schemeClr val="dk1"/>
          </a:fillRef>
          <a:effectRef idx="0">
            <a:schemeClr val="dk1"/>
          </a:effectRef>
          <a:fontRef idx="minor">
            <a:schemeClr val="tx1"/>
          </a:fontRef>
        </p:style>
      </p:cxnSp>
      <p:pic>
        <p:nvPicPr>
          <p:cNvPr id="16" name="Bildobjekt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13735" y="5985807"/>
            <a:ext cx="2448000" cy="681023"/>
          </a:xfrm>
          <a:prstGeom prst="rect">
            <a:avLst/>
          </a:prstGeom>
        </p:spPr>
      </p:pic>
      <p:pic>
        <p:nvPicPr>
          <p:cNvPr id="17" name="Bildobjekt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2708" y="5988650"/>
            <a:ext cx="1512000" cy="687763"/>
          </a:xfrm>
          <a:prstGeom prst="rect">
            <a:avLst/>
          </a:prstGeom>
        </p:spPr>
      </p:pic>
    </p:spTree>
    <p:extLst>
      <p:ext uri="{BB962C8B-B14F-4D97-AF65-F5344CB8AC3E}">
        <p14:creationId xmlns:p14="http://schemas.microsoft.com/office/powerpoint/2010/main" val="321810291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OM">
    <p:spTree>
      <p:nvGrpSpPr>
        <p:cNvPr id="1" name=""/>
        <p:cNvGrpSpPr/>
        <p:nvPr/>
      </p:nvGrpSpPr>
      <p:grpSpPr>
        <a:xfrm>
          <a:off x="0" y="0"/>
          <a:ext cx="0" cy="0"/>
          <a:chOff x="0" y="0"/>
          <a:chExt cx="0" cy="0"/>
        </a:xfrm>
      </p:grpSpPr>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39182" y="6200738"/>
            <a:ext cx="1281343" cy="459770"/>
          </a:xfrm>
          <a:prstGeom prst="rect">
            <a:avLst/>
          </a:prstGeom>
        </p:spPr>
      </p:pic>
      <p:pic>
        <p:nvPicPr>
          <p:cNvPr id="4" name="Bildobjekt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39182" y="6200775"/>
            <a:ext cx="1281344" cy="459733"/>
          </a:xfrm>
          <a:prstGeom prst="rect">
            <a:avLst/>
          </a:prstGeom>
        </p:spPr>
      </p:pic>
      <p:cxnSp>
        <p:nvCxnSpPr>
          <p:cNvPr id="21" name="Rak koppling 20"/>
          <p:cNvCxnSpPr/>
          <p:nvPr userDrawn="1"/>
        </p:nvCxnSpPr>
        <p:spPr>
          <a:xfrm>
            <a:off x="1992108" y="6021355"/>
            <a:ext cx="0" cy="596678"/>
          </a:xfrm>
          <a:prstGeom prst="line">
            <a:avLst/>
          </a:prstGeom>
        </p:spPr>
        <p:style>
          <a:lnRef idx="1">
            <a:schemeClr val="dk1"/>
          </a:lnRef>
          <a:fillRef idx="0">
            <a:schemeClr val="dk1"/>
          </a:fillRef>
          <a:effectRef idx="0">
            <a:schemeClr val="dk1"/>
          </a:effectRef>
          <a:fontRef idx="minor">
            <a:schemeClr val="tx1"/>
          </a:fontRef>
        </p:style>
      </p:cxnSp>
      <p:pic>
        <p:nvPicPr>
          <p:cNvPr id="22" name="Bildobjekt 2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13735" y="5985807"/>
            <a:ext cx="2448000" cy="681023"/>
          </a:xfrm>
          <a:prstGeom prst="rect">
            <a:avLst/>
          </a:prstGeom>
        </p:spPr>
      </p:pic>
      <p:pic>
        <p:nvPicPr>
          <p:cNvPr id="23" name="Bildobjekt 2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62708" y="5988650"/>
            <a:ext cx="1512000" cy="687763"/>
          </a:xfrm>
          <a:prstGeom prst="rect">
            <a:avLst/>
          </a:prstGeom>
        </p:spPr>
      </p:pic>
    </p:spTree>
    <p:extLst>
      <p:ext uri="{BB962C8B-B14F-4D97-AF65-F5344CB8AC3E}">
        <p14:creationId xmlns:p14="http://schemas.microsoft.com/office/powerpoint/2010/main" val="3281638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OM med rubrik">
    <p:spTree>
      <p:nvGrpSpPr>
        <p:cNvPr id="1" name=""/>
        <p:cNvGrpSpPr/>
        <p:nvPr/>
      </p:nvGrpSpPr>
      <p:grpSpPr>
        <a:xfrm>
          <a:off x="0" y="0"/>
          <a:ext cx="0" cy="0"/>
          <a:chOff x="0" y="0"/>
          <a:chExt cx="0" cy="0"/>
        </a:xfrm>
      </p:grpSpPr>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39182" y="6200775"/>
            <a:ext cx="1281344" cy="459733"/>
          </a:xfrm>
          <a:prstGeom prst="rect">
            <a:avLst/>
          </a:prstGeom>
        </p:spPr>
      </p:pic>
      <p:sp>
        <p:nvSpPr>
          <p:cNvPr id="6" name="Platshållare för text 2"/>
          <p:cNvSpPr>
            <a:spLocks noGrp="1"/>
          </p:cNvSpPr>
          <p:nvPr>
            <p:ph type="body" sz="quarter" idx="18" hasCustomPrompt="1"/>
          </p:nvPr>
        </p:nvSpPr>
        <p:spPr>
          <a:xfrm>
            <a:off x="289491" y="285750"/>
            <a:ext cx="7263834" cy="590550"/>
          </a:xfrm>
          <a:prstGeom prst="rect">
            <a:avLst/>
          </a:prstGeom>
        </p:spPr>
        <p:txBody>
          <a:bodyPr anchor="ctr"/>
          <a:lstStyle>
            <a:lvl1pPr marL="0" indent="0">
              <a:lnSpc>
                <a:spcPts val="2500"/>
              </a:lnSpc>
              <a:spcBef>
                <a:spcPts val="0"/>
              </a:spcBef>
              <a:spcAft>
                <a:spcPts val="0"/>
              </a:spcAft>
              <a:buNone/>
              <a:defRPr sz="2000" b="1">
                <a:latin typeface="Arial" panose="020B0604020202020204" pitchFamily="34" charset="0"/>
                <a:cs typeface="Arial" panose="020B0604020202020204" pitchFamily="34" charset="0"/>
              </a:defRPr>
            </a:lvl1pPr>
            <a:lvl2pPr marL="457200" indent="0">
              <a:buNone/>
              <a:defRPr sz="1000" b="1">
                <a:latin typeface="Arial" panose="020B0604020202020204" pitchFamily="34" charset="0"/>
                <a:cs typeface="Arial" panose="020B0604020202020204" pitchFamily="34" charset="0"/>
              </a:defRPr>
            </a:lvl2pPr>
            <a:lvl3pPr marL="914400" indent="0">
              <a:buNone/>
              <a:defRPr sz="1000" b="1">
                <a:latin typeface="Arial" panose="020B0604020202020204" pitchFamily="34" charset="0"/>
                <a:cs typeface="Arial" panose="020B0604020202020204" pitchFamily="34" charset="0"/>
              </a:defRPr>
            </a:lvl3pPr>
            <a:lvl4pPr marL="1371600" indent="0">
              <a:buNone/>
              <a:defRPr sz="1000" b="1">
                <a:latin typeface="Arial" panose="020B0604020202020204" pitchFamily="34" charset="0"/>
                <a:cs typeface="Arial" panose="020B0604020202020204" pitchFamily="34" charset="0"/>
              </a:defRPr>
            </a:lvl4pPr>
            <a:lvl5pPr marL="1828800" indent="0">
              <a:buNone/>
              <a:defRPr sz="1000" b="1">
                <a:latin typeface="Arial" panose="020B0604020202020204" pitchFamily="34" charset="0"/>
                <a:cs typeface="Arial" panose="020B0604020202020204" pitchFamily="34" charset="0"/>
              </a:defRPr>
            </a:lvl5pPr>
          </a:lstStyle>
          <a:p>
            <a:pPr lvl="0"/>
            <a:r>
              <a:rPr lang="sv-SE" dirty="0"/>
              <a:t>Sidrubrik</a:t>
            </a:r>
          </a:p>
        </p:txBody>
      </p:sp>
      <p:cxnSp>
        <p:nvCxnSpPr>
          <p:cNvPr id="3" name="Rak koppling 2"/>
          <p:cNvCxnSpPr/>
          <p:nvPr userDrawn="1"/>
        </p:nvCxnSpPr>
        <p:spPr>
          <a:xfrm>
            <a:off x="1992108" y="6021355"/>
            <a:ext cx="0" cy="596678"/>
          </a:xfrm>
          <a:prstGeom prst="line">
            <a:avLst/>
          </a:prstGeom>
        </p:spPr>
        <p:style>
          <a:lnRef idx="1">
            <a:schemeClr val="dk1"/>
          </a:lnRef>
          <a:fillRef idx="0">
            <a:schemeClr val="dk1"/>
          </a:fillRef>
          <a:effectRef idx="0">
            <a:schemeClr val="dk1"/>
          </a:effectRef>
          <a:fontRef idx="minor">
            <a:schemeClr val="tx1"/>
          </a:fontRef>
        </p:style>
      </p:cxnSp>
      <p:cxnSp>
        <p:nvCxnSpPr>
          <p:cNvPr id="18" name="Rak koppling 17"/>
          <p:cNvCxnSpPr/>
          <p:nvPr userDrawn="1"/>
        </p:nvCxnSpPr>
        <p:spPr>
          <a:xfrm>
            <a:off x="362708" y="352425"/>
            <a:ext cx="0" cy="28575"/>
          </a:xfrm>
          <a:prstGeom prst="line">
            <a:avLst/>
          </a:prstGeom>
        </p:spPr>
        <p:style>
          <a:lnRef idx="1">
            <a:schemeClr val="accent1"/>
          </a:lnRef>
          <a:fillRef idx="0">
            <a:schemeClr val="accent1"/>
          </a:fillRef>
          <a:effectRef idx="0">
            <a:schemeClr val="accent1"/>
          </a:effectRef>
          <a:fontRef idx="minor">
            <a:schemeClr val="tx1"/>
          </a:fontRef>
        </p:style>
      </p:cxnSp>
      <p:pic>
        <p:nvPicPr>
          <p:cNvPr id="9" name="Bildobjekt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13735" y="5985807"/>
            <a:ext cx="2448000" cy="681023"/>
          </a:xfrm>
          <a:prstGeom prst="rect">
            <a:avLst/>
          </a:prstGeom>
        </p:spPr>
      </p:pic>
      <p:pic>
        <p:nvPicPr>
          <p:cNvPr id="10" name="Bildobjekt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62708" y="5988650"/>
            <a:ext cx="1512000" cy="687763"/>
          </a:xfrm>
          <a:prstGeom prst="rect">
            <a:avLst/>
          </a:prstGeom>
        </p:spPr>
      </p:pic>
    </p:spTree>
    <p:extLst>
      <p:ext uri="{BB962C8B-B14F-4D97-AF65-F5344CB8AC3E}">
        <p14:creationId xmlns:p14="http://schemas.microsoft.com/office/powerpoint/2010/main" val="937327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EXT stor">
    <p:spTree>
      <p:nvGrpSpPr>
        <p:cNvPr id="1" name=""/>
        <p:cNvGrpSpPr/>
        <p:nvPr/>
      </p:nvGrpSpPr>
      <p:grpSpPr>
        <a:xfrm>
          <a:off x="0" y="0"/>
          <a:ext cx="0" cy="0"/>
          <a:chOff x="0" y="0"/>
          <a:chExt cx="0" cy="0"/>
        </a:xfrm>
      </p:grpSpPr>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39182" y="6200738"/>
            <a:ext cx="1281343" cy="459770"/>
          </a:xfrm>
          <a:prstGeom prst="rect">
            <a:avLst/>
          </a:prstGeom>
        </p:spPr>
      </p:pic>
      <p:sp>
        <p:nvSpPr>
          <p:cNvPr id="10" name="Platshållare för text 9"/>
          <p:cNvSpPr>
            <a:spLocks noGrp="1"/>
          </p:cNvSpPr>
          <p:nvPr>
            <p:ph type="body" sz="quarter" idx="20" hasCustomPrompt="1"/>
          </p:nvPr>
        </p:nvSpPr>
        <p:spPr>
          <a:xfrm>
            <a:off x="1468068" y="1247521"/>
            <a:ext cx="9255863" cy="3816350"/>
          </a:xfrm>
          <a:prstGeom prst="rect">
            <a:avLst/>
          </a:prstGeom>
        </p:spPr>
        <p:txBody>
          <a:bodyPr anchor="ctr"/>
          <a:lstStyle>
            <a:lvl1pPr marL="0" indent="0" algn="ctr">
              <a:lnSpc>
                <a:spcPct val="100000"/>
              </a:lnSpc>
              <a:spcBef>
                <a:spcPts val="0"/>
              </a:spcBef>
              <a:buNone/>
              <a:defRPr sz="9600" spc="-600" baseline="0">
                <a:solidFill>
                  <a:schemeClr val="tx1">
                    <a:lumMod val="50000"/>
                    <a:lumOff val="50000"/>
                  </a:schemeClr>
                </a:solidFill>
                <a:latin typeface="Arial Black" panose="020B0A04020102020204" pitchFamily="34" charset="0"/>
                <a:cs typeface="Arial" panose="020B0604020202020204" pitchFamily="34" charset="0"/>
              </a:defRPr>
            </a:lvl1pPr>
            <a:lvl2pPr marL="457200" indent="0">
              <a:buNone/>
              <a:defRPr sz="2000">
                <a:latin typeface="Arial" panose="020B0604020202020204" pitchFamily="34" charset="0"/>
                <a:cs typeface="Arial" panose="020B0604020202020204" pitchFamily="34" charset="0"/>
              </a:defRPr>
            </a:lvl2pPr>
            <a:lvl3pPr marL="914400" indent="0">
              <a:buNone/>
              <a:defRPr sz="1800">
                <a:latin typeface="Arial" panose="020B0604020202020204" pitchFamily="34" charset="0"/>
                <a:cs typeface="Arial" panose="020B0604020202020204" pitchFamily="34" charset="0"/>
              </a:defRPr>
            </a:lvl3pPr>
            <a:lvl4pPr marL="1371600" indent="0">
              <a:buNone/>
              <a:defRPr sz="1600">
                <a:latin typeface="Arial" panose="020B0604020202020204" pitchFamily="34" charset="0"/>
                <a:cs typeface="Arial" panose="020B0604020202020204" pitchFamily="34" charset="0"/>
              </a:defRPr>
            </a:lvl4pPr>
            <a:lvl5pPr marL="1828800" indent="0">
              <a:buNone/>
              <a:defRPr sz="1600">
                <a:latin typeface="Arial" panose="020B0604020202020204" pitchFamily="34" charset="0"/>
                <a:cs typeface="Arial" panose="020B0604020202020204" pitchFamily="34" charset="0"/>
              </a:defRPr>
            </a:lvl5pPr>
          </a:lstStyle>
          <a:p>
            <a:pPr lvl="0"/>
            <a:r>
              <a:rPr lang="sv-SE" dirty="0"/>
              <a:t>Fråga</a:t>
            </a:r>
          </a:p>
        </p:txBody>
      </p:sp>
      <p:pic>
        <p:nvPicPr>
          <p:cNvPr id="11" name="Bildobjekt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39182" y="6200775"/>
            <a:ext cx="1281344" cy="459733"/>
          </a:xfrm>
          <a:prstGeom prst="rect">
            <a:avLst/>
          </a:prstGeom>
        </p:spPr>
      </p:pic>
      <p:cxnSp>
        <p:nvCxnSpPr>
          <p:cNvPr id="18" name="Rak koppling 17"/>
          <p:cNvCxnSpPr/>
          <p:nvPr userDrawn="1"/>
        </p:nvCxnSpPr>
        <p:spPr>
          <a:xfrm>
            <a:off x="1992108" y="6021355"/>
            <a:ext cx="0" cy="596678"/>
          </a:xfrm>
          <a:prstGeom prst="line">
            <a:avLst/>
          </a:prstGeom>
        </p:spPr>
        <p:style>
          <a:lnRef idx="1">
            <a:schemeClr val="dk1"/>
          </a:lnRef>
          <a:fillRef idx="0">
            <a:schemeClr val="dk1"/>
          </a:fillRef>
          <a:effectRef idx="0">
            <a:schemeClr val="dk1"/>
          </a:effectRef>
          <a:fontRef idx="minor">
            <a:schemeClr val="tx1"/>
          </a:fontRef>
        </p:style>
      </p:cxnSp>
      <p:pic>
        <p:nvPicPr>
          <p:cNvPr id="19" name="Bildobjekt 1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13735" y="5985807"/>
            <a:ext cx="2448000" cy="681023"/>
          </a:xfrm>
          <a:prstGeom prst="rect">
            <a:avLst/>
          </a:prstGeom>
        </p:spPr>
      </p:pic>
      <p:pic>
        <p:nvPicPr>
          <p:cNvPr id="20" name="Bildobjekt 1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62708" y="5988650"/>
            <a:ext cx="1512000" cy="687763"/>
          </a:xfrm>
          <a:prstGeom prst="rect">
            <a:avLst/>
          </a:prstGeom>
        </p:spPr>
      </p:pic>
    </p:spTree>
    <p:extLst>
      <p:ext uri="{BB962C8B-B14F-4D97-AF65-F5344CB8AC3E}">
        <p14:creationId xmlns:p14="http://schemas.microsoft.com/office/powerpoint/2010/main" val="32109412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tangle 2"/>
          <p:cNvSpPr>
            <a:spLocks noGrp="1" noChangeArrowheads="1"/>
          </p:cNvSpPr>
          <p:nvPr>
            <p:ph type="title" hasCustomPrompt="1"/>
          </p:nvPr>
        </p:nvSpPr>
        <p:spPr bwMode="auto">
          <a:xfrm>
            <a:off x="527051" y="1628280"/>
            <a:ext cx="109728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3200" b="1"/>
            </a:lvl1pPr>
          </a:lstStyle>
          <a:p>
            <a:pPr lvl="0"/>
            <a:r>
              <a:rPr lang="en-US" dirty="0"/>
              <a:t>Title</a:t>
            </a:r>
            <a:endParaRPr lang="en-GB" dirty="0"/>
          </a:p>
        </p:txBody>
      </p:sp>
      <p:sp>
        <p:nvSpPr>
          <p:cNvPr id="7" name="Rectangle 3"/>
          <p:cNvSpPr>
            <a:spLocks noGrp="1" noChangeArrowheads="1"/>
          </p:cNvSpPr>
          <p:nvPr>
            <p:ph idx="1" hasCustomPrompt="1"/>
          </p:nvPr>
        </p:nvSpPr>
        <p:spPr bwMode="auto">
          <a:xfrm>
            <a:off x="527381" y="2708921"/>
            <a:ext cx="10972800"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2800"/>
            </a:lvl1pPr>
            <a:lvl2pPr>
              <a:defRPr sz="2400"/>
            </a:lvl2pPr>
            <a:lvl3pPr>
              <a:defRPr sz="2200"/>
            </a:lvl3pPr>
          </a:lstStyle>
          <a:p>
            <a:pPr lvl="0"/>
            <a:r>
              <a:rPr lang="en-US" dirty="0"/>
              <a:t>Second level</a:t>
            </a:r>
          </a:p>
          <a:p>
            <a:pPr lvl="1"/>
            <a:r>
              <a:rPr lang="en-US" dirty="0"/>
              <a:t>Third level</a:t>
            </a:r>
          </a:p>
          <a:p>
            <a:pPr lvl="2"/>
            <a:r>
              <a:rPr lang="en-US" dirty="0"/>
              <a:t>Fourth level</a:t>
            </a:r>
          </a:p>
        </p:txBody>
      </p:sp>
    </p:spTree>
    <p:extLst>
      <p:ext uri="{BB962C8B-B14F-4D97-AF65-F5344CB8AC3E}">
        <p14:creationId xmlns:p14="http://schemas.microsoft.com/office/powerpoint/2010/main" val="271056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5" name="Rectangle 2"/>
          <p:cNvSpPr>
            <a:spLocks noGrp="1" noChangeArrowheads="1"/>
          </p:cNvSpPr>
          <p:nvPr>
            <p:ph type="title" hasCustomPrompt="1"/>
          </p:nvPr>
        </p:nvSpPr>
        <p:spPr bwMode="auto">
          <a:xfrm>
            <a:off x="527051" y="1628280"/>
            <a:ext cx="109728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3600" b="1">
                <a:solidFill>
                  <a:srgbClr val="01307A"/>
                </a:solidFill>
                <a:latin typeface="EC Square Sans Pro" panose="020B0506040000020004" pitchFamily="34" charset="0"/>
              </a:defRPr>
            </a:lvl1pPr>
          </a:lstStyle>
          <a:p>
            <a:pPr lvl="0"/>
            <a:r>
              <a:rPr lang="en-US" dirty="0"/>
              <a:t>Title</a:t>
            </a:r>
            <a:endParaRPr lang="en-GB" dirty="0"/>
          </a:p>
        </p:txBody>
      </p:sp>
      <p:sp>
        <p:nvSpPr>
          <p:cNvPr id="8" name="Rectangle 3"/>
          <p:cNvSpPr>
            <a:spLocks noGrp="1" noChangeArrowheads="1"/>
          </p:cNvSpPr>
          <p:nvPr>
            <p:ph idx="1" hasCustomPrompt="1"/>
          </p:nvPr>
        </p:nvSpPr>
        <p:spPr bwMode="auto">
          <a:xfrm>
            <a:off x="527381" y="2708921"/>
            <a:ext cx="10972800"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2800">
                <a:solidFill>
                  <a:schemeClr val="tx2"/>
                </a:solidFill>
                <a:latin typeface="EC Square Sans Pro" panose="020B0506040000020004" pitchFamily="34" charset="0"/>
              </a:defRPr>
            </a:lvl1pPr>
            <a:lvl2pPr>
              <a:defRPr sz="2400">
                <a:solidFill>
                  <a:schemeClr val="tx2"/>
                </a:solidFill>
                <a:latin typeface="EC Square Sans Pro" panose="020B0506040000020004" pitchFamily="34" charset="0"/>
              </a:defRPr>
            </a:lvl2pPr>
            <a:lvl3pPr>
              <a:defRPr sz="2200">
                <a:solidFill>
                  <a:schemeClr val="tx2"/>
                </a:solidFill>
                <a:latin typeface="EC Square Sans Pro" panose="020B0506040000020004" pitchFamily="34" charset="0"/>
              </a:defRPr>
            </a:lvl3pPr>
          </a:lstStyle>
          <a:p>
            <a:pPr lvl="0"/>
            <a:r>
              <a:rPr lang="en-US" dirty="0"/>
              <a:t>Second level</a:t>
            </a:r>
          </a:p>
          <a:p>
            <a:pPr lvl="1"/>
            <a:r>
              <a:rPr lang="en-US" dirty="0"/>
              <a:t>Third level</a:t>
            </a:r>
          </a:p>
          <a:p>
            <a:pPr lvl="2"/>
            <a:r>
              <a:rPr lang="en-US" dirty="0"/>
              <a:t>Fourth level</a:t>
            </a:r>
          </a:p>
        </p:txBody>
      </p:sp>
    </p:spTree>
    <p:extLst>
      <p:ext uri="{BB962C8B-B14F-4D97-AF65-F5344CB8AC3E}">
        <p14:creationId xmlns:p14="http://schemas.microsoft.com/office/powerpoint/2010/main" val="632057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idx="1"/>
          </p:nvPr>
        </p:nvSpPr>
        <p:spPr>
          <a:xfrm>
            <a:off x="609600" y="1600201"/>
            <a:ext cx="10972800" cy="4525963"/>
          </a:xfrm>
          <a:prstGeom prst="rect">
            <a:avLst/>
          </a:prstGeo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609600" y="6245225"/>
            <a:ext cx="2844800" cy="476250"/>
          </a:xfrm>
          <a:prstGeom prst="rect">
            <a:avLst/>
          </a:prstGeom>
          <a:ln/>
        </p:spPr>
        <p:txBody>
          <a:bodyPr/>
          <a:lstStyle>
            <a:lvl1pPr>
              <a:defRPr/>
            </a:lvl1pPr>
          </a:lstStyle>
          <a:p>
            <a:pPr>
              <a:defRPr/>
            </a:pPr>
            <a:r>
              <a:rPr lang="de-DE"/>
              <a:t>21. Juni 2010</a:t>
            </a:r>
          </a:p>
        </p:txBody>
      </p:sp>
      <p:sp>
        <p:nvSpPr>
          <p:cNvPr id="5" name="Rectangle 5"/>
          <p:cNvSpPr>
            <a:spLocks noGrp="1" noChangeArrowheads="1"/>
          </p:cNvSpPr>
          <p:nvPr>
            <p:ph type="ftr" sz="quarter" idx="11"/>
          </p:nvPr>
        </p:nvSpPr>
        <p:spPr>
          <a:xfrm>
            <a:off x="4165600" y="6245225"/>
            <a:ext cx="3860800" cy="476250"/>
          </a:xfrm>
          <a:prstGeom prst="rect">
            <a:avLst/>
          </a:prstGeom>
          <a:ln/>
        </p:spPr>
        <p:txBody>
          <a:bodyPr/>
          <a:lstStyle>
            <a:lvl1pPr>
              <a:defRPr/>
            </a:lvl1pPr>
          </a:lstStyle>
          <a:p>
            <a:pPr>
              <a:defRPr/>
            </a:pPr>
            <a:endParaRPr lang="de-DE"/>
          </a:p>
        </p:txBody>
      </p:sp>
    </p:spTree>
    <p:extLst>
      <p:ext uri="{BB962C8B-B14F-4D97-AF65-F5344CB8AC3E}">
        <p14:creationId xmlns:p14="http://schemas.microsoft.com/office/powerpoint/2010/main" val="143286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ADCE2-978E-4923-B0E9-4C966B6798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EB0BD6-F012-4C6D-BDAD-9E90ED25A38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E2F9E5-192C-4E88-9147-D263893B1842}"/>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5" name="Footer Placeholder 4">
            <a:extLst>
              <a:ext uri="{FF2B5EF4-FFF2-40B4-BE49-F238E27FC236}">
                <a16:creationId xmlns:a16="http://schemas.microsoft.com/office/drawing/2014/main" id="{794A7138-3EAF-4C9D-903E-55D9BC0402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DB0B82-496D-45C3-A682-7AF9AFFB9693}"/>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4061236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DAD0-5F6F-47DA-A010-1C4A30C88A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C8EFA6E-A768-42A8-B2C3-F100D82609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2F46640-E89E-47CE-984D-0C0ECF7CF529}"/>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5" name="Footer Placeholder 4">
            <a:extLst>
              <a:ext uri="{FF2B5EF4-FFF2-40B4-BE49-F238E27FC236}">
                <a16:creationId xmlns:a16="http://schemas.microsoft.com/office/drawing/2014/main" id="{F4177A8F-F167-4C43-AEE7-45067080142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1DA754-ED79-4909-833D-55BF9A5D80BB}"/>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106931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AA026-BFE6-4D2A-9ABF-C593B56665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4747E8-A36B-4B4A-B2A4-B5283152AB2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C6B59D-87BD-4F32-B9BC-31F9B1A5D7A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C49B47-0C41-4DCC-9902-126916D9C448}"/>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6" name="Footer Placeholder 5">
            <a:extLst>
              <a:ext uri="{FF2B5EF4-FFF2-40B4-BE49-F238E27FC236}">
                <a16:creationId xmlns:a16="http://schemas.microsoft.com/office/drawing/2014/main" id="{B7CD28B7-2F2D-4E80-A107-C1F266C6306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35D650A-4D0F-46AE-A132-267FCD921E82}"/>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1488548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4C6F9-F6F6-4EA1-98AA-81B84F7CC05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B8B83E-B37C-46C9-8284-D6EBA0033C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9A150B8-0288-44AC-9CE7-E7BD9FB32EF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F5DCAE-6027-49B9-A818-F45FADE27B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84FAE16-DBCB-4A42-BFFC-053F2D529AB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E8C038-E6A1-499D-9E24-FA5980421C81}"/>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8" name="Footer Placeholder 7">
            <a:extLst>
              <a:ext uri="{FF2B5EF4-FFF2-40B4-BE49-F238E27FC236}">
                <a16:creationId xmlns:a16="http://schemas.microsoft.com/office/drawing/2014/main" id="{F9F911B6-A759-487E-8CB6-CF9EF737F07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A906EC0-369D-4138-8D70-148CFDEE55EE}"/>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3130442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02F8A-97AC-456C-B9E3-45A7D520C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40F483-F2B9-47A3-9B5C-8C264B7016BD}"/>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4" name="Footer Placeholder 3">
            <a:extLst>
              <a:ext uri="{FF2B5EF4-FFF2-40B4-BE49-F238E27FC236}">
                <a16:creationId xmlns:a16="http://schemas.microsoft.com/office/drawing/2014/main" id="{25849874-9D9B-4597-B20D-33D6F58BCA3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B35894C-9062-435A-9758-82ED9C6D787E}"/>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230668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A3F6AD-4D61-4238-AB7D-613625BFF81F}"/>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3" name="Footer Placeholder 2">
            <a:extLst>
              <a:ext uri="{FF2B5EF4-FFF2-40B4-BE49-F238E27FC236}">
                <a16:creationId xmlns:a16="http://schemas.microsoft.com/office/drawing/2014/main" id="{D8AACDC9-944D-47C6-B286-82C86AD9431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4EAAC43-3846-4080-B764-AB2DB308C58A}"/>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3465097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F4779-0336-4AFA-B9A7-259EE8BEC1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82F449-DDC3-4694-81E5-91A4B8F433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00A2C4-3B2E-46AC-9605-73F5B2CC1F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909769-F5A5-4635-BD0C-D6049DEB9632}"/>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6" name="Footer Placeholder 5">
            <a:extLst>
              <a:ext uri="{FF2B5EF4-FFF2-40B4-BE49-F238E27FC236}">
                <a16:creationId xmlns:a16="http://schemas.microsoft.com/office/drawing/2014/main" id="{F9252DC3-D3D7-446F-A866-D7820B7BF87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71CDB00-5218-4567-902B-845073BE8753}"/>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3840544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661E4-9FF7-494B-A1C9-C9A1DD7052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245657-DA21-4769-84F8-88DC644508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A167B310-6692-4981-9CB8-FE79A091FF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DA2C9E-A9AD-4BB9-A691-90BB84F58CE9}"/>
              </a:ext>
            </a:extLst>
          </p:cNvPr>
          <p:cNvSpPr>
            <a:spLocks noGrp="1"/>
          </p:cNvSpPr>
          <p:nvPr>
            <p:ph type="dt" sz="half" idx="10"/>
          </p:nvPr>
        </p:nvSpPr>
        <p:spPr/>
        <p:txBody>
          <a:bodyPr/>
          <a:lstStyle/>
          <a:p>
            <a:fld id="{9294036C-9E7C-4FFC-99FA-414B61E345DD}" type="datetimeFigureOut">
              <a:rPr lang="en-US" smtClean="0"/>
              <a:t>6/18/2020</a:t>
            </a:fld>
            <a:endParaRPr lang="en-US" dirty="0"/>
          </a:p>
        </p:txBody>
      </p:sp>
      <p:sp>
        <p:nvSpPr>
          <p:cNvPr id="6" name="Footer Placeholder 5">
            <a:extLst>
              <a:ext uri="{FF2B5EF4-FFF2-40B4-BE49-F238E27FC236}">
                <a16:creationId xmlns:a16="http://schemas.microsoft.com/office/drawing/2014/main" id="{F4B3D45D-C826-4846-BBFC-A0D98B7E7A2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516961-40DC-443E-9DB8-3A987DF499A9}"/>
              </a:ext>
            </a:extLst>
          </p:cNvPr>
          <p:cNvSpPr>
            <a:spLocks noGrp="1"/>
          </p:cNvSpPr>
          <p:nvPr>
            <p:ph type="sldNum" sz="quarter" idx="12"/>
          </p:nvPr>
        </p:nvSpPr>
        <p:spPr/>
        <p:txBody>
          <a:bodyPr/>
          <a:lstStyle/>
          <a:p>
            <a:fld id="{ED6580AB-5C3C-4B4F-8E2A-8B7A0A8CE695}" type="slidenum">
              <a:rPr lang="en-US" smtClean="0"/>
              <a:t>‹#›</a:t>
            </a:fld>
            <a:endParaRPr lang="en-US" dirty="0"/>
          </a:p>
        </p:txBody>
      </p:sp>
    </p:spTree>
    <p:extLst>
      <p:ext uri="{BB962C8B-B14F-4D97-AF65-F5344CB8AC3E}">
        <p14:creationId xmlns:p14="http://schemas.microsoft.com/office/powerpoint/2010/main" val="42355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image" Target="../media/image8.pn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7.jpg"/><Relationship Id="rId5" Type="http://schemas.openxmlformats.org/officeDocument/2006/relationships/image" Target="../media/image6.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341CFC-63B9-4A19-A8AB-62B9E452AE5E}"/>
              </a:ext>
            </a:extLst>
          </p:cNvPr>
          <p:cNvSpPr>
            <a:spLocks noGrp="1"/>
          </p:cNvSpPr>
          <p:nvPr>
            <p:ph type="title"/>
          </p:nvPr>
        </p:nvSpPr>
        <p:spPr>
          <a:xfrm>
            <a:off x="838200" y="365125"/>
            <a:ext cx="10515600" cy="1325563"/>
          </a:xfrm>
          <a:prstGeom prst="rect">
            <a:avLst/>
          </a:prstGeom>
        </p:spPr>
        <p:txBody>
          <a:bodyPr vert="horz" lIns="0" tIns="0" rIns="0" bIns="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5A838B-134E-40B6-A7E3-1119BB8BF5BD}"/>
              </a:ext>
            </a:extLst>
          </p:cNvPr>
          <p:cNvSpPr>
            <a:spLocks noGrp="1"/>
          </p:cNvSpPr>
          <p:nvPr>
            <p:ph type="body" idx="1"/>
          </p:nvPr>
        </p:nvSpPr>
        <p:spPr>
          <a:xfrm>
            <a:off x="838200" y="1825625"/>
            <a:ext cx="10515600" cy="4351338"/>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8943BB-9EAD-4CBC-9CA2-75F70C6B58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94036C-9E7C-4FFC-99FA-414B61E345DD}" type="datetimeFigureOut">
              <a:rPr lang="en-US" smtClean="0"/>
              <a:t>6/18/2020</a:t>
            </a:fld>
            <a:endParaRPr lang="en-US" dirty="0"/>
          </a:p>
        </p:txBody>
      </p:sp>
      <p:sp>
        <p:nvSpPr>
          <p:cNvPr id="5" name="Footer Placeholder 4">
            <a:extLst>
              <a:ext uri="{FF2B5EF4-FFF2-40B4-BE49-F238E27FC236}">
                <a16:creationId xmlns:a16="http://schemas.microsoft.com/office/drawing/2014/main" id="{F204E537-5CBA-4B86-9D30-577B9F741E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6E79E72-0F12-4646-BCDF-4C9EAA89C2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6580AB-5C3C-4B4F-8E2A-8B7A0A8CE695}" type="slidenum">
              <a:rPr lang="en-US" smtClean="0"/>
              <a:t>‹#›</a:t>
            </a:fld>
            <a:endParaRPr lang="en-US" dirty="0"/>
          </a:p>
        </p:txBody>
      </p:sp>
    </p:spTree>
    <p:extLst>
      <p:ext uri="{BB962C8B-B14F-4D97-AF65-F5344CB8AC3E}">
        <p14:creationId xmlns:p14="http://schemas.microsoft.com/office/powerpoint/2010/main" val="2123361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BA5187F-577F-4350-9412-A328FB030F22}"/>
              </a:ext>
            </a:extLst>
          </p:cNvPr>
          <p:cNvPicPr/>
          <p:nvPr userDrawn="1"/>
        </p:nvPicPr>
        <p:blipFill rotWithShape="1">
          <a:blip r:embed="rId5">
            <a:extLst>
              <a:ext uri="{28A0092B-C50C-407E-A947-70E740481C1C}">
                <a14:useLocalDpi xmlns:a14="http://schemas.microsoft.com/office/drawing/2010/main" val="0"/>
              </a:ext>
            </a:extLst>
          </a:blip>
          <a:srcRect b="5484"/>
          <a:stretch/>
        </p:blipFill>
        <p:spPr>
          <a:xfrm>
            <a:off x="9934541" y="5542384"/>
            <a:ext cx="2203033" cy="1315616"/>
          </a:xfrm>
          <a:prstGeom prst="rect">
            <a:avLst/>
          </a:prstGeom>
        </p:spPr>
      </p:pic>
      <p:pic>
        <p:nvPicPr>
          <p:cNvPr id="9" name="Picture 8" descr="A picture containing screenshot, drawing&#10;&#10;Description automatically generated">
            <a:extLst>
              <a:ext uri="{FF2B5EF4-FFF2-40B4-BE49-F238E27FC236}">
                <a16:creationId xmlns:a16="http://schemas.microsoft.com/office/drawing/2014/main" id="{4FD60F06-B1CE-4C05-A560-BCC1D7D51858}"/>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8304245" y="5968607"/>
            <a:ext cx="1558212" cy="779106"/>
          </a:xfrm>
          <a:prstGeom prst="rect">
            <a:avLst/>
          </a:prstGeom>
        </p:spPr>
      </p:pic>
      <p:sp>
        <p:nvSpPr>
          <p:cNvPr id="10" name="Rectangle 9">
            <a:extLst>
              <a:ext uri="{FF2B5EF4-FFF2-40B4-BE49-F238E27FC236}">
                <a16:creationId xmlns:a16="http://schemas.microsoft.com/office/drawing/2014/main" id="{64059197-916D-48F2-916B-414BE4CB6DE3}"/>
              </a:ext>
            </a:extLst>
          </p:cNvPr>
          <p:cNvSpPr/>
          <p:nvPr userDrawn="1"/>
        </p:nvSpPr>
        <p:spPr>
          <a:xfrm>
            <a:off x="-1" y="-21835"/>
            <a:ext cx="12192001" cy="839755"/>
          </a:xfrm>
          <a:prstGeom prst="rect">
            <a:avLst/>
          </a:prstGeom>
          <a:solidFill>
            <a:srgbClr val="00A3E0"/>
          </a:solidFill>
          <a:ln>
            <a:solidFill>
              <a:srgbClr val="00A3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2" name="Picture 11" descr="A picture containing computer&#10;&#10;Description automatically generated">
            <a:extLst>
              <a:ext uri="{FF2B5EF4-FFF2-40B4-BE49-F238E27FC236}">
                <a16:creationId xmlns:a16="http://schemas.microsoft.com/office/drawing/2014/main" id="{59CD18A3-12CF-452D-A05C-59F1FB83C986}"/>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395446" y="130829"/>
            <a:ext cx="1401107" cy="972844"/>
          </a:xfrm>
          <a:prstGeom prst="rect">
            <a:avLst/>
          </a:prstGeom>
        </p:spPr>
      </p:pic>
    </p:spTree>
    <p:extLst>
      <p:ext uri="{BB962C8B-B14F-4D97-AF65-F5344CB8AC3E}">
        <p14:creationId xmlns:p14="http://schemas.microsoft.com/office/powerpoint/2010/main" val="7370127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l" defTabSz="914400" rtl="0" eaLnBrk="1" latinLnBrk="0" hangingPunct="1">
        <a:spcBef>
          <a:spcPct val="0"/>
        </a:spcBef>
        <a:buNone/>
        <a:defRPr sz="4400"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hyperlink" Target="mailto:adolfo.sommarribas@uni.lu" TargetMode="Externa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016C325E-5B69-4D07-BBFB-7DB217A69D48}"/>
              </a:ext>
            </a:extLst>
          </p:cNvPr>
          <p:cNvSpPr>
            <a:spLocks noGrp="1"/>
          </p:cNvSpPr>
          <p:nvPr>
            <p:ph type="ctrTitle"/>
          </p:nvPr>
        </p:nvSpPr>
        <p:spPr/>
        <p:txBody>
          <a:bodyPr/>
          <a:lstStyle/>
          <a:p>
            <a:r>
              <a:rPr lang="en-US" dirty="0"/>
              <a:t>Human resources slide 1</a:t>
            </a:r>
          </a:p>
        </p:txBody>
      </p:sp>
      <p:pic>
        <p:nvPicPr>
          <p:cNvPr id="33" name="Picture 32">
            <a:extLst>
              <a:ext uri="{FF2B5EF4-FFF2-40B4-BE49-F238E27FC236}">
                <a16:creationId xmlns:a16="http://schemas.microsoft.com/office/drawing/2014/main" id="{5845CCD0-C671-4CF5-9A7F-32CDC0F7D56B}"/>
              </a:ext>
            </a:extLst>
          </p:cNvPr>
          <p:cNvPicPr/>
          <p:nvPr/>
        </p:nvPicPr>
        <p:blipFill>
          <a:blip r:embed="rId2">
            <a:extLst>
              <a:ext uri="{28A0092B-C50C-407E-A947-70E740481C1C}">
                <a14:useLocalDpi xmlns:a14="http://schemas.microsoft.com/office/drawing/2010/main" val="0"/>
              </a:ext>
            </a:extLst>
          </a:blip>
          <a:stretch>
            <a:fillRect/>
          </a:stretch>
        </p:blipFill>
        <p:spPr>
          <a:xfrm>
            <a:off x="10284436" y="5749096"/>
            <a:ext cx="1907564" cy="1185230"/>
          </a:xfrm>
          <a:prstGeom prst="rect">
            <a:avLst/>
          </a:prstGeom>
        </p:spPr>
      </p:pic>
      <p:sp>
        <p:nvSpPr>
          <p:cNvPr id="6" name="Rectangle 5">
            <a:extLst>
              <a:ext uri="{FF2B5EF4-FFF2-40B4-BE49-F238E27FC236}">
                <a16:creationId xmlns:a16="http://schemas.microsoft.com/office/drawing/2014/main" id="{1A822903-CC2E-4A52-A478-984D0136A271}"/>
              </a:ext>
            </a:extLst>
          </p:cNvPr>
          <p:cNvSpPr/>
          <p:nvPr/>
        </p:nvSpPr>
        <p:spPr>
          <a:xfrm>
            <a:off x="-1" y="-21835"/>
            <a:ext cx="12192001" cy="839755"/>
          </a:xfrm>
          <a:prstGeom prst="rect">
            <a:avLst/>
          </a:prstGeom>
          <a:solidFill>
            <a:srgbClr val="00A3E0"/>
          </a:solidFill>
          <a:ln>
            <a:solidFill>
              <a:srgbClr val="00A3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descr="A picture containing screenshot, drawing&#10;&#10;Description automatically generated">
            <a:extLst>
              <a:ext uri="{FF2B5EF4-FFF2-40B4-BE49-F238E27FC236}">
                <a16:creationId xmlns:a16="http://schemas.microsoft.com/office/drawing/2014/main" id="{77191A13-93B3-4ABD-A34C-DB87602733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2784" y="6046236"/>
            <a:ext cx="1415404" cy="707702"/>
          </a:xfrm>
          <a:prstGeom prst="rect">
            <a:avLst/>
          </a:prstGeom>
        </p:spPr>
      </p:pic>
      <p:pic>
        <p:nvPicPr>
          <p:cNvPr id="12" name="Picture 11" descr="A picture containing computer&#10;&#10;Description automatically generated">
            <a:extLst>
              <a:ext uri="{FF2B5EF4-FFF2-40B4-BE49-F238E27FC236}">
                <a16:creationId xmlns:a16="http://schemas.microsoft.com/office/drawing/2014/main" id="{8DC5F750-7BC5-4F4A-B56A-9027C01E32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446" y="130829"/>
            <a:ext cx="1401107" cy="972844"/>
          </a:xfrm>
          <a:prstGeom prst="rect">
            <a:avLst/>
          </a:prstGeom>
        </p:spPr>
      </p:pic>
      <p:sp>
        <p:nvSpPr>
          <p:cNvPr id="9" name="TextBox 8">
            <a:extLst>
              <a:ext uri="{FF2B5EF4-FFF2-40B4-BE49-F238E27FC236}">
                <a16:creationId xmlns:a16="http://schemas.microsoft.com/office/drawing/2014/main" id="{F47B88A0-6C6E-4F88-A42C-286FAC384A7A}"/>
              </a:ext>
            </a:extLst>
          </p:cNvPr>
          <p:cNvSpPr txBox="1"/>
          <p:nvPr/>
        </p:nvSpPr>
        <p:spPr>
          <a:xfrm>
            <a:off x="554391" y="1681714"/>
            <a:ext cx="11083215" cy="37856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1307A"/>
                </a:solidFill>
                <a:effectLst/>
                <a:uLnTx/>
                <a:uFillTx/>
                <a:latin typeface="EC Square Sans Pro" panose="020B0506040000020004" pitchFamily="34" charset="0"/>
                <a:ea typeface="+mn-ea"/>
                <a:cs typeface="Segoe UI" panose="020B0502040204020203" pitchFamily="34" charset="0"/>
              </a:rPr>
              <a:t>National responses to date during the COVID-19 crisis in the areas of migration and asylum </a:t>
            </a:r>
            <a:endParaRPr kumimoji="0" lang="en-GB" sz="3600" b="1" i="0" u="none" strike="noStrike" kern="1200" cap="none" spc="0" normalizeH="0" baseline="0" noProof="0" dirty="0">
              <a:ln>
                <a:noFill/>
              </a:ln>
              <a:solidFill>
                <a:srgbClr val="01307A"/>
              </a:solidFill>
              <a:effectLst/>
              <a:uLnTx/>
              <a:uFillTx/>
              <a:latin typeface="EC Square Sans Pro" panose="020B0506040000020004" pitchFamily="34" charset="0"/>
              <a:ea typeface="+mn-ea"/>
              <a:cs typeface="Segoe UI" panose="020B0502040204020203"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EC Square Sans Pro" panose="020B05060400000200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EC Square Sans Pro" panose="020B05060400000200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EC Square Sans Pro" panose="020B0506040000020004" pitchFamily="34" charset="0"/>
                <a:ea typeface="Calibri" panose="020F0502020204030204" pitchFamily="34" charset="0"/>
                <a:cs typeface="Calibri" panose="020F0502020204030204" pitchFamily="34" charset="0"/>
              </a:rPr>
              <a:t>Adolfo </a:t>
            </a:r>
            <a:r>
              <a:rPr kumimoji="0" lang="en-US" sz="3200" b="0" i="0" u="none" strike="noStrike" kern="1200" cap="none" spc="0" normalizeH="0" baseline="0" noProof="0" dirty="0" err="1">
                <a:ln>
                  <a:noFill/>
                </a:ln>
                <a:solidFill>
                  <a:prstClr val="black"/>
                </a:solidFill>
                <a:effectLst/>
                <a:uLnTx/>
                <a:uFillTx/>
                <a:latin typeface="EC Square Sans Pro" panose="020B0506040000020004" pitchFamily="34" charset="0"/>
                <a:ea typeface="Calibri" panose="020F0502020204030204" pitchFamily="34" charset="0"/>
                <a:cs typeface="Calibri" panose="020F0502020204030204" pitchFamily="34" charset="0"/>
              </a:rPr>
              <a:t>Sommarribas</a:t>
            </a:r>
            <a:r>
              <a:rPr kumimoji="0" lang="en-US" sz="3200" b="0" i="0" u="none" strike="noStrike" kern="1200" cap="none" spc="0" normalizeH="0" baseline="0" noProof="0" dirty="0">
                <a:ln>
                  <a:noFill/>
                </a:ln>
                <a:solidFill>
                  <a:prstClr val="black"/>
                </a:solidFill>
                <a:effectLst/>
                <a:uLnTx/>
                <a:uFillTx/>
                <a:latin typeface="EC Square Sans Pro" panose="020B0506040000020004" pitchFamily="34" charset="0"/>
                <a:ea typeface="Calibri" panose="020F0502020204030204" pitchFamily="34" charset="0"/>
                <a:cs typeface="Calibri" panose="020F0502020204030204" pitchFamily="34" charset="0"/>
              </a:rPr>
              <a:t>, EMN Luxembourg </a:t>
            </a:r>
          </a:p>
          <a:p>
            <a:pPr marL="571500" marR="0" lvl="0" indent="-57150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3200" b="0" i="0" u="none" strike="noStrike" kern="1200" cap="none" spc="0" normalizeH="0" baseline="0" noProof="0" dirty="0">
              <a:ln>
                <a:noFill/>
              </a:ln>
              <a:solidFill>
                <a:prstClr val="black"/>
              </a:solidFill>
              <a:effectLst/>
              <a:uLnTx/>
              <a:uFillTx/>
              <a:latin typeface="EC Square Sans Pro" panose="020B0506040000020004" pitchFamily="34" charset="0"/>
              <a:ea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dirty="0">
                <a:ln>
                  <a:noFill/>
                </a:ln>
                <a:solidFill>
                  <a:prstClr val="black"/>
                </a:solidFill>
                <a:effectLst/>
                <a:uLnTx/>
                <a:uFillTx/>
                <a:latin typeface="EC Square Sans Pro" panose="020B0506040000020004" pitchFamily="34" charset="0"/>
                <a:ea typeface="Calibri" panose="020F0502020204030204" pitchFamily="34" charset="0"/>
                <a:cs typeface="Calibri" panose="020F0502020204030204" pitchFamily="34" charset="0"/>
              </a:rPr>
              <a:t>“Presentation of key findings of national responses to COVID-19 to date based on EMN Ad-hoc Queries”</a:t>
            </a:r>
          </a:p>
        </p:txBody>
      </p:sp>
    </p:spTree>
    <p:extLst>
      <p:ext uri="{BB962C8B-B14F-4D97-AF65-F5344CB8AC3E}">
        <p14:creationId xmlns:p14="http://schemas.microsoft.com/office/powerpoint/2010/main" val="2446274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55F-A458-45BD-953D-A41E4FD051FA}"/>
              </a:ext>
            </a:extLst>
          </p:cNvPr>
          <p:cNvSpPr>
            <a:spLocks noGrp="1"/>
          </p:cNvSpPr>
          <p:nvPr>
            <p:ph type="title"/>
          </p:nvPr>
        </p:nvSpPr>
        <p:spPr>
          <a:xfrm>
            <a:off x="527051" y="914401"/>
            <a:ext cx="10972800" cy="1047964"/>
          </a:xfrm>
        </p:spPr>
        <p:txBody>
          <a:bodyPr/>
          <a:lstStyle/>
          <a:p>
            <a:pPr defTabSz="449263"/>
            <a:r>
              <a:rPr lang="fr-LU" sz="2800" b="1" dirty="0">
                <a:cs typeface="Arial" panose="020B0604020202020204" pitchFamily="34" charset="0"/>
              </a:rPr>
              <a:t>Key </a:t>
            </a:r>
            <a:r>
              <a:rPr lang="fr-LU" sz="2800" b="1" dirty="0" err="1">
                <a:cs typeface="Arial" panose="020B0604020202020204" pitchFamily="34" charset="0"/>
              </a:rPr>
              <a:t>findings</a:t>
            </a:r>
            <a:r>
              <a:rPr lang="fr-LU" sz="2800" b="1" dirty="0">
                <a:cs typeface="Arial" panose="020B0604020202020204" pitchFamily="34" charset="0"/>
              </a:rPr>
              <a:t>: </a:t>
            </a:r>
            <a:r>
              <a:rPr lang="fr-LU" sz="2800" b="1" dirty="0" err="1">
                <a:cs typeface="Arial" panose="020B0604020202020204" pitchFamily="34" charset="0"/>
              </a:rPr>
              <a:t>Unemployment</a:t>
            </a:r>
            <a:r>
              <a:rPr lang="fr-LU" sz="2800" b="1" dirty="0">
                <a:cs typeface="Arial" panose="020B0604020202020204" pitchFamily="34" charset="0"/>
              </a:rPr>
              <a:t> of </a:t>
            </a:r>
            <a:r>
              <a:rPr lang="fr-LU" sz="2800" b="1" dirty="0" err="1">
                <a:cs typeface="Arial" panose="020B0604020202020204" pitchFamily="34" charset="0"/>
              </a:rPr>
              <a:t>third</a:t>
            </a:r>
            <a:r>
              <a:rPr lang="fr-LU" sz="2800" b="1" dirty="0">
                <a:cs typeface="Arial" panose="020B0604020202020204" pitchFamily="34" charset="0"/>
              </a:rPr>
              <a:t>-country national </a:t>
            </a:r>
            <a:r>
              <a:rPr lang="fr-LU" sz="2800" b="1" dirty="0" err="1">
                <a:cs typeface="Arial" panose="020B0604020202020204" pitchFamily="34" charset="0"/>
              </a:rPr>
              <a:t>workers</a:t>
            </a:r>
            <a:r>
              <a:rPr lang="fr-LU" sz="2800" b="1" dirty="0">
                <a:cs typeface="Arial" panose="020B0604020202020204" pitchFamily="34" charset="0"/>
              </a:rPr>
              <a:t> </a:t>
            </a:r>
            <a:endParaRPr lang="en-US" sz="2800" b="1" dirty="0">
              <a:cs typeface="Arial" panose="020B0604020202020204" pitchFamily="34" charset="0"/>
            </a:endParaRPr>
          </a:p>
        </p:txBody>
      </p:sp>
      <p:sp>
        <p:nvSpPr>
          <p:cNvPr id="3" name="Content Placeholder 2">
            <a:extLst>
              <a:ext uri="{FF2B5EF4-FFF2-40B4-BE49-F238E27FC236}">
                <a16:creationId xmlns:a16="http://schemas.microsoft.com/office/drawing/2014/main" id="{FDAF148E-EC49-4D62-BDED-17A17457BAA5}"/>
              </a:ext>
            </a:extLst>
          </p:cNvPr>
          <p:cNvSpPr>
            <a:spLocks noGrp="1"/>
          </p:cNvSpPr>
          <p:nvPr>
            <p:ph idx="1"/>
          </p:nvPr>
        </p:nvSpPr>
        <p:spPr>
          <a:xfrm>
            <a:off x="500547" y="1828800"/>
            <a:ext cx="10972800" cy="4561726"/>
          </a:xfrm>
        </p:spPr>
        <p:txBody>
          <a:bodyPr>
            <a:normAutofit fontScale="92500" lnSpcReduction="20000"/>
          </a:bodyPr>
          <a:lstStyle/>
          <a:p>
            <a:pPr marL="342900" lvl="1" indent="-342900">
              <a:spcBef>
                <a:spcPts val="1200"/>
              </a:spcBef>
              <a:buFont typeface="Arial" pitchFamily="34" charset="0"/>
              <a:buChar char="•"/>
            </a:pPr>
            <a:r>
              <a:rPr lang="en-US" sz="2300" dirty="0">
                <a:solidFill>
                  <a:prstClr val="black"/>
                </a:solidFill>
              </a:rPr>
              <a:t>Salaried worker residence permits are directly linked to the employment of their holders.  The loss of employment directly terminates the reason of the issuance of the residence permit and opens the procedure for a withdrawal of the permit.  During the COVID-19 crisis:</a:t>
            </a:r>
          </a:p>
          <a:p>
            <a:pPr lvl="1">
              <a:spcBef>
                <a:spcPts val="1200"/>
              </a:spcBef>
            </a:pPr>
            <a:r>
              <a:rPr lang="en-US" sz="1700" dirty="0"/>
              <a:t>12 Member States and Norway did not immediately start procedures to withdraw the residence permit. Most of them allowed the residence permit to continue until expiration or during certain fixed period in order to allow the third-country national to find new employment. </a:t>
            </a:r>
          </a:p>
          <a:p>
            <a:pPr lvl="1">
              <a:spcBef>
                <a:spcPts val="720"/>
              </a:spcBef>
            </a:pPr>
            <a:r>
              <a:rPr lang="en-US" sz="1700" dirty="0"/>
              <a:t>However, in five Member States the procedure for withdrawing the permit did start at the moment the third-country national losses his/her employment.</a:t>
            </a:r>
          </a:p>
          <a:p>
            <a:pPr lvl="1">
              <a:spcBef>
                <a:spcPts val="720"/>
              </a:spcBef>
            </a:pPr>
            <a:r>
              <a:rPr lang="en-US" sz="1700" dirty="0"/>
              <a:t>In 15 Member States and Norway third country nationals who had lost their jobs were entitled to unemployment benefits in the same way as EU citizens, if the applicants fulfilled the criteria.</a:t>
            </a:r>
          </a:p>
          <a:p>
            <a:pPr lvl="1">
              <a:spcBef>
                <a:spcPts val="720"/>
              </a:spcBef>
            </a:pPr>
            <a:r>
              <a:rPr lang="en-US" sz="1700" dirty="0"/>
              <a:t>However, the duration of the benefits depended generally on the age and the contribution to the unemployment insurance scheme and varied from 90 days (HU) up to an indefinitely period but with progressive reduction of rights (BE). </a:t>
            </a:r>
          </a:p>
          <a:p>
            <a:pPr lvl="1">
              <a:spcBef>
                <a:spcPts val="720"/>
              </a:spcBef>
            </a:pPr>
            <a:r>
              <a:rPr lang="en-US" sz="1700" dirty="0"/>
              <a:t>14 of the reporting Member States did not amend the duration of the unemployment benefits or access to benefits due to the Covid-19 crisis</a:t>
            </a:r>
          </a:p>
          <a:p>
            <a:pPr lvl="1">
              <a:spcBef>
                <a:spcPts val="720"/>
              </a:spcBef>
            </a:pPr>
            <a:r>
              <a:rPr lang="en-US" sz="1700" dirty="0"/>
              <a:t>Only seven Member States have introduced measures in order to render more flexible the normal rules due to the COVID-19 crisis in regard to unemployment benefits.</a:t>
            </a:r>
            <a:endParaRPr lang="fr-LU" sz="1700" dirty="0"/>
          </a:p>
          <a:p>
            <a:endParaRPr lang="fr-LU" dirty="0"/>
          </a:p>
          <a:p>
            <a:endParaRPr lang="en-US" dirty="0"/>
          </a:p>
        </p:txBody>
      </p:sp>
    </p:spTree>
    <p:extLst>
      <p:ext uri="{BB962C8B-B14F-4D97-AF65-F5344CB8AC3E}">
        <p14:creationId xmlns:p14="http://schemas.microsoft.com/office/powerpoint/2010/main" val="3550465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55F-A458-45BD-953D-A41E4FD051FA}"/>
              </a:ext>
            </a:extLst>
          </p:cNvPr>
          <p:cNvSpPr>
            <a:spLocks noGrp="1"/>
          </p:cNvSpPr>
          <p:nvPr>
            <p:ph type="title"/>
          </p:nvPr>
        </p:nvSpPr>
        <p:spPr>
          <a:xfrm>
            <a:off x="527051" y="1047964"/>
            <a:ext cx="10972800" cy="667820"/>
          </a:xfrm>
        </p:spPr>
        <p:txBody>
          <a:bodyPr/>
          <a:lstStyle/>
          <a:p>
            <a:r>
              <a:rPr lang="fr-LU" sz="3600" b="1" dirty="0">
                <a:cs typeface="Arial" panose="020B0604020202020204" pitchFamily="34" charset="0"/>
              </a:rPr>
              <a:t>Key </a:t>
            </a:r>
            <a:r>
              <a:rPr lang="fr-LU" sz="3600" b="1" dirty="0" err="1">
                <a:cs typeface="Arial" panose="020B0604020202020204" pitchFamily="34" charset="0"/>
              </a:rPr>
              <a:t>findings</a:t>
            </a:r>
            <a:r>
              <a:rPr lang="fr-LU" sz="3600" b="1" dirty="0">
                <a:cs typeface="Arial" panose="020B0604020202020204" pitchFamily="34" charset="0"/>
              </a:rPr>
              <a:t>: Acquisition of </a:t>
            </a:r>
            <a:r>
              <a:rPr lang="fr-LU" sz="3600" b="1" dirty="0" err="1">
                <a:cs typeface="Arial" panose="020B0604020202020204" pitchFamily="34" charset="0"/>
              </a:rPr>
              <a:t>citizenship</a:t>
            </a:r>
            <a:endParaRPr lang="en-US" sz="3600" b="1" dirty="0">
              <a:cs typeface="Arial" panose="020B0604020202020204" pitchFamily="34" charset="0"/>
            </a:endParaRPr>
          </a:p>
        </p:txBody>
      </p:sp>
      <p:sp>
        <p:nvSpPr>
          <p:cNvPr id="3" name="Content Placeholder 2">
            <a:extLst>
              <a:ext uri="{FF2B5EF4-FFF2-40B4-BE49-F238E27FC236}">
                <a16:creationId xmlns:a16="http://schemas.microsoft.com/office/drawing/2014/main" id="{FDAF148E-EC49-4D62-BDED-17A17457BAA5}"/>
              </a:ext>
            </a:extLst>
          </p:cNvPr>
          <p:cNvSpPr>
            <a:spLocks noGrp="1"/>
          </p:cNvSpPr>
          <p:nvPr>
            <p:ph idx="1"/>
          </p:nvPr>
        </p:nvSpPr>
        <p:spPr>
          <a:xfrm>
            <a:off x="527380" y="1715784"/>
            <a:ext cx="11339271" cy="5142216"/>
          </a:xfrm>
        </p:spPr>
        <p:txBody>
          <a:bodyPr>
            <a:normAutofit fontScale="25000" lnSpcReduction="20000"/>
          </a:bodyPr>
          <a:lstStyle/>
          <a:p>
            <a:pPr marL="342900" lvl="1" indent="-342900">
              <a:spcBef>
                <a:spcPts val="600"/>
              </a:spcBef>
              <a:buFont typeface="Arial" pitchFamily="34" charset="0"/>
              <a:buChar char="•"/>
            </a:pPr>
            <a:r>
              <a:rPr lang="en-US" sz="7200" dirty="0"/>
              <a:t>Some MS closed their offices and no applications could be submitted during the lockdown (i.e. BG, FR, LU) except in emergency cases</a:t>
            </a:r>
          </a:p>
          <a:p>
            <a:pPr marL="342900" lvl="1" indent="-342900">
              <a:spcBef>
                <a:spcPts val="600"/>
              </a:spcBef>
              <a:buFont typeface="Arial" pitchFamily="34" charset="0"/>
              <a:buChar char="•"/>
            </a:pPr>
            <a:r>
              <a:rPr lang="en-US" sz="7200" dirty="0"/>
              <a:t>In other MS which closed their offices, applications could be submitted in electronic form (AT, LV) or by post (PL, SI)</a:t>
            </a:r>
          </a:p>
          <a:p>
            <a:pPr marL="342900" lvl="1" indent="-342900">
              <a:spcBef>
                <a:spcPts val="600"/>
              </a:spcBef>
              <a:buFont typeface="Arial" pitchFamily="34" charset="0"/>
              <a:buChar char="•"/>
            </a:pPr>
            <a:r>
              <a:rPr lang="en-US" sz="7200" dirty="0"/>
              <a:t>In MS which closed their administrations and did not accept new applications online, the processing of old applications continued but no decisions were taken during the closure (CY, LT, SI, NO)</a:t>
            </a:r>
          </a:p>
          <a:p>
            <a:pPr marL="342900" lvl="1" indent="-342900">
              <a:spcBef>
                <a:spcPts val="600"/>
              </a:spcBef>
              <a:buFont typeface="Arial" pitchFamily="34" charset="0"/>
              <a:buChar char="•"/>
            </a:pPr>
            <a:r>
              <a:rPr lang="en-US" sz="7200" dirty="0"/>
              <a:t>Those MS which kept their offices open applied safety measures (i.e. social distancing (BE, CY, CZ), amending infrastructure, appointment only (HU)), or worked with reduced teams in place (i.e. splitting teams (HR)). Delays resulted in the treatment of applications in some MS (DE)</a:t>
            </a:r>
          </a:p>
          <a:p>
            <a:pPr marL="342900" lvl="1" indent="-342900">
              <a:spcBef>
                <a:spcPts val="600"/>
              </a:spcBef>
              <a:buFont typeface="Arial" pitchFamily="34" charset="0"/>
              <a:buChar char="•"/>
            </a:pPr>
            <a:r>
              <a:rPr lang="en-US" sz="7200" dirty="0"/>
              <a:t>Some MS provided more time for applicants to send additional information if needed</a:t>
            </a:r>
          </a:p>
          <a:p>
            <a:pPr marL="342900" lvl="1" indent="-342900">
              <a:spcBef>
                <a:spcPts val="600"/>
              </a:spcBef>
              <a:buFont typeface="Arial" pitchFamily="34" charset="0"/>
              <a:buChar char="•"/>
            </a:pPr>
            <a:r>
              <a:rPr lang="en-US" sz="7200" dirty="0"/>
              <a:t>Some MS suspended the deadlines for the treatment of the applications (IT) and the validity of documents already presented (IT – 90 days after the cessation of the state of emergency)</a:t>
            </a:r>
          </a:p>
          <a:p>
            <a:pPr marL="342900" lvl="1" indent="-342900">
              <a:spcBef>
                <a:spcPts val="600"/>
              </a:spcBef>
              <a:buFont typeface="Arial" pitchFamily="34" charset="0"/>
              <a:buChar char="•"/>
            </a:pPr>
            <a:r>
              <a:rPr lang="en-US" sz="7200" dirty="0"/>
              <a:t>Language (CZ) and integration exams were suspended (i.e. NL until 14/06/20)</a:t>
            </a:r>
          </a:p>
          <a:p>
            <a:pPr marL="342900" lvl="1" indent="-342900">
              <a:spcBef>
                <a:spcPts val="600"/>
              </a:spcBef>
              <a:buFont typeface="Arial" pitchFamily="34" charset="0"/>
              <a:buChar char="•"/>
            </a:pPr>
            <a:r>
              <a:rPr lang="en-US" sz="7200" dirty="0" err="1"/>
              <a:t>Naturalisation</a:t>
            </a:r>
            <a:r>
              <a:rPr lang="en-US" sz="7200" dirty="0"/>
              <a:t> ceremonies were suspended in some MS (NL)</a:t>
            </a:r>
          </a:p>
          <a:p>
            <a:pPr marL="342900" lvl="1" indent="-342900">
              <a:spcBef>
                <a:spcPts val="600"/>
              </a:spcBef>
              <a:buFont typeface="Arial" pitchFamily="34" charset="0"/>
              <a:buChar char="•"/>
            </a:pPr>
            <a:r>
              <a:rPr lang="en-US" sz="7200" dirty="0"/>
              <a:t>In MS which proceeded with a ‘lockdown’, oral hearings in appeal procedures concerning nationality were suspended except in urgent cases. In the other MS no particular measure was taken. </a:t>
            </a:r>
          </a:p>
          <a:p>
            <a:pPr marL="342900" lvl="1" indent="-342900">
              <a:spcBef>
                <a:spcPts val="600"/>
              </a:spcBef>
              <a:buFont typeface="Arial" pitchFamily="34" charset="0"/>
              <a:buChar char="•"/>
            </a:pPr>
            <a:r>
              <a:rPr lang="en-US" sz="7200" dirty="0"/>
              <a:t>Several MS (EE, ES, MT, PT, SE) did not suspend the processing of nationality applications during the crisis, </a:t>
            </a:r>
            <a:br>
              <a:rPr lang="en-US" sz="7200" dirty="0"/>
            </a:br>
            <a:r>
              <a:rPr lang="en-US" sz="7200" dirty="0"/>
              <a:t>as the treatment of application is made online in those countries.</a:t>
            </a:r>
          </a:p>
          <a:p>
            <a:pPr lvl="1">
              <a:buFont typeface="Wingdings" panose="05000000000000000000" pitchFamily="2" charset="2"/>
              <a:buChar char="Ø"/>
            </a:pPr>
            <a:endParaRPr lang="en-US" dirty="0"/>
          </a:p>
          <a:p>
            <a:endParaRPr lang="fr-LU" dirty="0"/>
          </a:p>
          <a:p>
            <a:endParaRPr lang="fr-LU" dirty="0"/>
          </a:p>
          <a:p>
            <a:endParaRPr lang="en-US" dirty="0"/>
          </a:p>
        </p:txBody>
      </p:sp>
    </p:spTree>
    <p:extLst>
      <p:ext uri="{BB962C8B-B14F-4D97-AF65-F5344CB8AC3E}">
        <p14:creationId xmlns:p14="http://schemas.microsoft.com/office/powerpoint/2010/main" val="1912307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7320" y="1794521"/>
            <a:ext cx="10972800" cy="3096344"/>
          </a:xfrm>
        </p:spPr>
        <p:txBody>
          <a:bodyPr/>
          <a:lstStyle/>
          <a:p>
            <a:endParaRPr lang="fr-LU" dirty="0"/>
          </a:p>
          <a:p>
            <a:endParaRPr lang="fr-LU" dirty="0"/>
          </a:p>
          <a:p>
            <a:endParaRPr lang="fr-LU" dirty="0"/>
          </a:p>
          <a:p>
            <a:pPr marL="0" indent="0" algn="ctr">
              <a:buNone/>
            </a:pPr>
            <a:r>
              <a:rPr lang="fr-LU" sz="4000" dirty="0" err="1">
                <a:solidFill>
                  <a:srgbClr val="01307A"/>
                </a:solidFill>
                <a:latin typeface="Arial" panose="020B0604020202020204" pitchFamily="34" charset="0"/>
                <a:cs typeface="Arial" panose="020B0604020202020204" pitchFamily="34" charset="0"/>
              </a:rPr>
              <a:t>Thank</a:t>
            </a:r>
            <a:r>
              <a:rPr lang="fr-LU" sz="4000" dirty="0">
                <a:solidFill>
                  <a:srgbClr val="01307A"/>
                </a:solidFill>
                <a:latin typeface="Arial" panose="020B0604020202020204" pitchFamily="34" charset="0"/>
                <a:cs typeface="Arial" panose="020B0604020202020204" pitchFamily="34" charset="0"/>
              </a:rPr>
              <a:t> </a:t>
            </a:r>
            <a:r>
              <a:rPr lang="fr-LU" sz="4000" dirty="0" err="1">
                <a:solidFill>
                  <a:srgbClr val="01307A"/>
                </a:solidFill>
                <a:latin typeface="Arial" panose="020B0604020202020204" pitchFamily="34" charset="0"/>
                <a:cs typeface="Arial" panose="020B0604020202020204" pitchFamily="34" charset="0"/>
              </a:rPr>
              <a:t>you</a:t>
            </a:r>
            <a:r>
              <a:rPr lang="fr-LU" sz="4000" dirty="0">
                <a:solidFill>
                  <a:srgbClr val="01307A"/>
                </a:solidFill>
                <a:latin typeface="Arial" panose="020B0604020202020204" pitchFamily="34" charset="0"/>
                <a:cs typeface="Arial" panose="020B0604020202020204" pitchFamily="34" charset="0"/>
              </a:rPr>
              <a:t> for </a:t>
            </a:r>
            <a:r>
              <a:rPr lang="fr-LU" sz="4000" dirty="0" err="1">
                <a:solidFill>
                  <a:srgbClr val="01307A"/>
                </a:solidFill>
                <a:latin typeface="Arial" panose="020B0604020202020204" pitchFamily="34" charset="0"/>
                <a:cs typeface="Arial" panose="020B0604020202020204" pitchFamily="34" charset="0"/>
              </a:rPr>
              <a:t>your</a:t>
            </a:r>
            <a:r>
              <a:rPr lang="fr-LU" sz="4000" dirty="0">
                <a:solidFill>
                  <a:srgbClr val="01307A"/>
                </a:solidFill>
                <a:latin typeface="Arial" panose="020B0604020202020204" pitchFamily="34" charset="0"/>
                <a:cs typeface="Arial" panose="020B0604020202020204" pitchFamily="34" charset="0"/>
              </a:rPr>
              <a:t> attention!</a:t>
            </a:r>
          </a:p>
          <a:p>
            <a:pPr marL="0" indent="0" algn="ctr">
              <a:buNone/>
            </a:pPr>
            <a:r>
              <a:rPr lang="fr-LU" sz="4000" dirty="0">
                <a:solidFill>
                  <a:srgbClr val="01307A"/>
                </a:solidFill>
                <a:latin typeface="Arial" panose="020B0604020202020204" pitchFamily="34" charset="0"/>
                <a:cs typeface="Arial" panose="020B0604020202020204" pitchFamily="34" charset="0"/>
              </a:rPr>
              <a:t>Contact: </a:t>
            </a:r>
            <a:r>
              <a:rPr lang="fr-LU" sz="4000" b="1" dirty="0">
                <a:solidFill>
                  <a:srgbClr val="00A3E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adolfo.sommarribas@uni.lu</a:t>
            </a:r>
            <a:r>
              <a:rPr lang="fr-LU" sz="4000" b="1" dirty="0">
                <a:solidFill>
                  <a:srgbClr val="00A3E0"/>
                </a:solidFill>
                <a:latin typeface="Arial" panose="020B0604020202020204" pitchFamily="34" charset="0"/>
                <a:cs typeface="Arial" panose="020B0604020202020204" pitchFamily="34" charset="0"/>
              </a:rPr>
              <a:t> </a:t>
            </a:r>
            <a:endParaRPr lang="en-US" sz="4000" b="1" dirty="0">
              <a:solidFill>
                <a:srgbClr val="00A3E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7239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55F-A458-45BD-953D-A41E4FD051FA}"/>
              </a:ext>
            </a:extLst>
          </p:cNvPr>
          <p:cNvSpPr>
            <a:spLocks noGrp="1"/>
          </p:cNvSpPr>
          <p:nvPr>
            <p:ph type="title"/>
          </p:nvPr>
        </p:nvSpPr>
        <p:spPr>
          <a:xfrm>
            <a:off x="527051" y="1047964"/>
            <a:ext cx="10972800" cy="667820"/>
          </a:xfrm>
        </p:spPr>
        <p:txBody>
          <a:bodyPr/>
          <a:lstStyle/>
          <a:p>
            <a:r>
              <a:rPr lang="fr-LU" sz="3600" b="1" dirty="0">
                <a:cs typeface="Arial" panose="020B0604020202020204" pitchFamily="34" charset="0"/>
              </a:rPr>
              <a:t>Questions &amp; </a:t>
            </a:r>
            <a:r>
              <a:rPr lang="fr-LU" sz="3600" b="1" dirty="0" err="1">
                <a:cs typeface="Arial" panose="020B0604020202020204" pitchFamily="34" charset="0"/>
              </a:rPr>
              <a:t>answers</a:t>
            </a:r>
            <a:r>
              <a:rPr lang="fr-LU" sz="3600" b="1" dirty="0">
                <a:cs typeface="Arial" panose="020B0604020202020204" pitchFamily="34" charset="0"/>
              </a:rPr>
              <a:t> </a:t>
            </a:r>
            <a:r>
              <a:rPr lang="fr-LU" sz="3600" b="1" dirty="0" err="1">
                <a:cs typeface="Arial" panose="020B0604020202020204" pitchFamily="34" charset="0"/>
              </a:rPr>
              <a:t>from</a:t>
            </a:r>
            <a:r>
              <a:rPr lang="fr-LU" sz="3600" b="1" dirty="0">
                <a:cs typeface="Arial" panose="020B0604020202020204" pitchFamily="34" charset="0"/>
              </a:rPr>
              <a:t> the webinar</a:t>
            </a:r>
            <a:endParaRPr lang="en-US" sz="3600" b="1" dirty="0">
              <a:cs typeface="Arial" panose="020B0604020202020204" pitchFamily="34" charset="0"/>
            </a:endParaRPr>
          </a:p>
        </p:txBody>
      </p:sp>
      <p:sp>
        <p:nvSpPr>
          <p:cNvPr id="3" name="Content Placeholder 2">
            <a:extLst>
              <a:ext uri="{FF2B5EF4-FFF2-40B4-BE49-F238E27FC236}">
                <a16:creationId xmlns:a16="http://schemas.microsoft.com/office/drawing/2014/main" id="{FDAF148E-EC49-4D62-BDED-17A17457BAA5}"/>
              </a:ext>
            </a:extLst>
          </p:cNvPr>
          <p:cNvSpPr>
            <a:spLocks noGrp="1"/>
          </p:cNvSpPr>
          <p:nvPr>
            <p:ph idx="1"/>
          </p:nvPr>
        </p:nvSpPr>
        <p:spPr>
          <a:xfrm>
            <a:off x="527052" y="1911727"/>
            <a:ext cx="9633986" cy="3602665"/>
          </a:xfrm>
        </p:spPr>
        <p:txBody>
          <a:bodyPr>
            <a:normAutofit fontScale="55000" lnSpcReduction="20000"/>
          </a:bodyPr>
          <a:lstStyle/>
          <a:p>
            <a:pPr marL="0" lvl="1" indent="0">
              <a:spcBef>
                <a:spcPts val="600"/>
              </a:spcBef>
              <a:buNone/>
            </a:pPr>
            <a:r>
              <a:rPr lang="en-US" sz="4600" b="1" dirty="0"/>
              <a:t>Have these key findings been summarized in a report that is publicly available?</a:t>
            </a:r>
          </a:p>
          <a:p>
            <a:pPr marL="0" lvl="1" indent="0">
              <a:spcBef>
                <a:spcPts val="600"/>
              </a:spcBef>
              <a:buNone/>
            </a:pPr>
            <a:endParaRPr lang="en-US" sz="4600" dirty="0"/>
          </a:p>
          <a:p>
            <a:pPr marL="0" lvl="1" indent="0">
              <a:spcBef>
                <a:spcPts val="600"/>
              </a:spcBef>
              <a:buNone/>
            </a:pPr>
            <a:r>
              <a:rPr lang="en-US" sz="4600" dirty="0"/>
              <a:t>The information presented has not been published by the EMN so far, as the situation in Member States was subject to constant change. However, the EMN was currently developing a series of four Informs related to the impact of COVID-19 in the migration area, which would be published between July and October, in cooperation with OECD and the Joint Research Centre of the Commission.</a:t>
            </a:r>
          </a:p>
          <a:p>
            <a:pPr lvl="1">
              <a:buFont typeface="Wingdings" panose="05000000000000000000" pitchFamily="2" charset="2"/>
              <a:buChar char="Ø"/>
            </a:pPr>
            <a:endParaRPr lang="en-US" dirty="0"/>
          </a:p>
          <a:p>
            <a:endParaRPr lang="fr-LU" dirty="0"/>
          </a:p>
          <a:p>
            <a:endParaRPr lang="fr-LU" dirty="0"/>
          </a:p>
          <a:p>
            <a:endParaRPr lang="en-US" dirty="0"/>
          </a:p>
        </p:txBody>
      </p:sp>
    </p:spTree>
    <p:extLst>
      <p:ext uri="{BB962C8B-B14F-4D97-AF65-F5344CB8AC3E}">
        <p14:creationId xmlns:p14="http://schemas.microsoft.com/office/powerpoint/2010/main" val="385352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18949"/>
            <a:ext cx="10972800" cy="936625"/>
          </a:xfrm>
        </p:spPr>
        <p:txBody>
          <a:bodyPr>
            <a:normAutofit/>
          </a:bodyPr>
          <a:lstStyle/>
          <a:p>
            <a:r>
              <a:rPr lang="en-GB" sz="4000" b="1" dirty="0">
                <a:cs typeface="Arial" panose="020B0604020202020204" pitchFamily="34" charset="0"/>
              </a:rPr>
              <a:t>Overview</a:t>
            </a:r>
          </a:p>
        </p:txBody>
      </p:sp>
      <p:sp>
        <p:nvSpPr>
          <p:cNvPr id="3" name="Content Placeholder 2"/>
          <p:cNvSpPr>
            <a:spLocks noGrp="1"/>
          </p:cNvSpPr>
          <p:nvPr>
            <p:ph idx="1"/>
          </p:nvPr>
        </p:nvSpPr>
        <p:spPr>
          <a:xfrm>
            <a:off x="477685" y="2614661"/>
            <a:ext cx="11234854" cy="3409123"/>
          </a:xfrm>
        </p:spPr>
        <p:txBody>
          <a:bodyPr>
            <a:normAutofit fontScale="47500" lnSpcReduction="20000"/>
          </a:bodyPr>
          <a:lstStyle/>
          <a:p>
            <a:pPr marL="514350" indent="-514350">
              <a:buFont typeface="+mj-lt"/>
              <a:buAutoNum type="arabicPeriod"/>
            </a:pPr>
            <a:r>
              <a:rPr lang="en-GB" sz="5100" dirty="0">
                <a:cs typeface="Arial" panose="020B0604020202020204" pitchFamily="34" charset="0"/>
              </a:rPr>
              <a:t>EMN’s capacity to respond to ad-hoc requests for information</a:t>
            </a:r>
          </a:p>
          <a:p>
            <a:pPr marL="514350" indent="-514350">
              <a:buFont typeface="+mj-lt"/>
              <a:buAutoNum type="arabicPeriod"/>
            </a:pPr>
            <a:r>
              <a:rPr lang="en-GB" sz="5100" dirty="0">
                <a:cs typeface="Arial" panose="020B0604020202020204" pitchFamily="34" charset="0"/>
              </a:rPr>
              <a:t>EMN’s response to the COVID-19 crisis</a:t>
            </a:r>
          </a:p>
          <a:p>
            <a:pPr marL="514350" indent="-514350">
              <a:buFont typeface="+mj-lt"/>
              <a:buAutoNum type="arabicPeriod"/>
            </a:pPr>
            <a:r>
              <a:rPr lang="fr-LU" sz="5100" dirty="0">
                <a:cs typeface="Arial" panose="020B0604020202020204" pitchFamily="34" charset="0"/>
              </a:rPr>
              <a:t>Key </a:t>
            </a:r>
            <a:r>
              <a:rPr lang="fr-LU" sz="5100" dirty="0" err="1">
                <a:cs typeface="Arial" panose="020B0604020202020204" pitchFamily="34" charset="0"/>
              </a:rPr>
              <a:t>findings</a:t>
            </a:r>
            <a:r>
              <a:rPr lang="fr-LU" sz="5100" dirty="0">
                <a:cs typeface="Arial" panose="020B0604020202020204" pitchFamily="34" charset="0"/>
              </a:rPr>
              <a:t>:</a:t>
            </a:r>
          </a:p>
          <a:p>
            <a:pPr lvl="1"/>
            <a:r>
              <a:rPr lang="fr-LU" sz="4200" dirty="0" err="1"/>
              <a:t>Contingency</a:t>
            </a:r>
            <a:r>
              <a:rPr lang="fr-LU" sz="4200" dirty="0"/>
              <a:t> </a:t>
            </a:r>
            <a:r>
              <a:rPr lang="en-US" sz="4200" dirty="0"/>
              <a:t>plans to deal with infectious diseases in detention </a:t>
            </a:r>
            <a:r>
              <a:rPr lang="en-US" sz="4200" dirty="0" err="1"/>
              <a:t>centres</a:t>
            </a:r>
            <a:r>
              <a:rPr lang="en-US" sz="4200" dirty="0"/>
              <a:t> </a:t>
            </a:r>
            <a:endParaRPr lang="fr-LU" sz="4200" dirty="0"/>
          </a:p>
          <a:p>
            <a:pPr lvl="1"/>
            <a:r>
              <a:rPr lang="fr-LU" sz="4200" dirty="0"/>
              <a:t>On-site staff </a:t>
            </a:r>
            <a:r>
              <a:rPr lang="fr-LU" sz="4200" dirty="0" err="1"/>
              <a:t>safety</a:t>
            </a:r>
            <a:r>
              <a:rPr lang="fr-LU" sz="4200" dirty="0"/>
              <a:t> and </a:t>
            </a:r>
            <a:r>
              <a:rPr lang="fr-LU" sz="4200" dirty="0" err="1"/>
              <a:t>security</a:t>
            </a:r>
            <a:endParaRPr lang="fr-LU" sz="4200" dirty="0"/>
          </a:p>
          <a:p>
            <a:pPr lvl="1"/>
            <a:r>
              <a:rPr lang="fr-LU" sz="4200" dirty="0"/>
              <a:t>Legal migration</a:t>
            </a:r>
          </a:p>
          <a:p>
            <a:pPr lvl="1"/>
            <a:r>
              <a:rPr lang="fr-LU" sz="4200" dirty="0" err="1"/>
              <a:t>Seasonal</a:t>
            </a:r>
            <a:r>
              <a:rPr lang="fr-LU" sz="4200" dirty="0"/>
              <a:t> </a:t>
            </a:r>
            <a:r>
              <a:rPr lang="fr-LU" sz="4200" dirty="0" err="1"/>
              <a:t>workers</a:t>
            </a:r>
            <a:endParaRPr lang="fr-LU" sz="4200" dirty="0"/>
          </a:p>
          <a:p>
            <a:pPr lvl="1"/>
            <a:r>
              <a:rPr lang="fr-LU" sz="4200" dirty="0" err="1"/>
              <a:t>Unemployment</a:t>
            </a:r>
            <a:r>
              <a:rPr lang="fr-LU" sz="4200" dirty="0"/>
              <a:t> of </a:t>
            </a:r>
            <a:r>
              <a:rPr lang="fr-LU" sz="4200" dirty="0" err="1"/>
              <a:t>third</a:t>
            </a:r>
            <a:r>
              <a:rPr lang="fr-LU" sz="4200" dirty="0"/>
              <a:t>-country national </a:t>
            </a:r>
            <a:r>
              <a:rPr lang="fr-LU" sz="4200" dirty="0" err="1"/>
              <a:t>workers</a:t>
            </a:r>
            <a:r>
              <a:rPr lang="fr-LU" sz="4200" dirty="0"/>
              <a:t> due to </a:t>
            </a:r>
            <a:r>
              <a:rPr lang="fr-LU" sz="4200" dirty="0" err="1"/>
              <a:t>measures</a:t>
            </a:r>
            <a:r>
              <a:rPr lang="fr-LU" sz="4200" dirty="0"/>
              <a:t> </a:t>
            </a:r>
            <a:r>
              <a:rPr lang="fr-LU" sz="4200" dirty="0" err="1"/>
              <a:t>introduced</a:t>
            </a:r>
            <a:r>
              <a:rPr lang="fr-LU" sz="4200" dirty="0"/>
              <a:t> to combat COVID-19 </a:t>
            </a:r>
          </a:p>
          <a:p>
            <a:pPr lvl="1"/>
            <a:r>
              <a:rPr lang="fr-LU" sz="4200" dirty="0"/>
              <a:t>Acquisition of </a:t>
            </a:r>
            <a:r>
              <a:rPr lang="fr-LU" sz="4200" dirty="0" err="1"/>
              <a:t>citizenship</a:t>
            </a:r>
            <a:endParaRPr lang="fr-LU" sz="4200" dirty="0"/>
          </a:p>
          <a:p>
            <a:pPr lvl="1">
              <a:buFont typeface="Wingdings" panose="05000000000000000000" pitchFamily="2" charset="2"/>
              <a:buChar char="§"/>
            </a:pPr>
            <a:endParaRPr lang="fr-LU" dirty="0">
              <a:latin typeface="Arial" panose="020B0604020202020204" pitchFamily="34" charset="0"/>
              <a:cs typeface="Arial" panose="020B0604020202020204" pitchFamily="34" charset="0"/>
            </a:endParaRPr>
          </a:p>
          <a:p>
            <a:pPr lvl="1">
              <a:buFont typeface="Wingdings" panose="05000000000000000000" pitchFamily="2" charset="2"/>
              <a:buChar char="§"/>
            </a:pPr>
            <a:endParaRPr lang="fr-LU" dirty="0">
              <a:latin typeface="Arial" panose="020B0604020202020204" pitchFamily="34" charset="0"/>
              <a:cs typeface="Arial" panose="020B0604020202020204" pitchFamily="34" charset="0"/>
            </a:endParaRPr>
          </a:p>
          <a:p>
            <a:pPr lvl="1">
              <a:buFont typeface="Wingdings" panose="05000000000000000000" pitchFamily="2" charset="2"/>
              <a:buChar char="§"/>
            </a:pPr>
            <a:endParaRPr lang="fr-LU" dirty="0">
              <a:latin typeface="Arial" panose="020B0604020202020204" pitchFamily="34" charset="0"/>
              <a:cs typeface="Arial" panose="020B0604020202020204" pitchFamily="34" charset="0"/>
            </a:endParaRPr>
          </a:p>
          <a:p>
            <a:pPr lvl="1">
              <a:buFont typeface="Wingdings" panose="05000000000000000000" pitchFamily="2" charset="2"/>
              <a:buChar char="§"/>
            </a:pPr>
            <a:endParaRPr lang="fr-LU" dirty="0">
              <a:latin typeface="Arial" panose="020B0604020202020204" pitchFamily="34" charset="0"/>
              <a:cs typeface="Arial" panose="020B0604020202020204" pitchFamily="34" charset="0"/>
            </a:endParaRPr>
          </a:p>
          <a:p>
            <a:pPr lvl="1">
              <a:buFont typeface="Wingdings" panose="05000000000000000000" pitchFamily="2" charset="2"/>
              <a:buChar char="§"/>
            </a:pPr>
            <a:endParaRPr lang="fr-LU" dirty="0">
              <a:latin typeface="Arial" panose="020B0604020202020204" pitchFamily="34" charset="0"/>
              <a:cs typeface="Arial" panose="020B0604020202020204" pitchFamily="34" charset="0"/>
            </a:endParaRPr>
          </a:p>
          <a:p>
            <a:pPr lvl="1">
              <a:buFont typeface="Wingdings" panose="05000000000000000000" pitchFamily="2" charset="2"/>
              <a:buChar char="§"/>
            </a:pPr>
            <a:endParaRPr lang="fr-LU" dirty="0">
              <a:latin typeface="Arial" panose="020B0604020202020204" pitchFamily="34" charset="0"/>
              <a:cs typeface="Arial" panose="020B0604020202020204" pitchFamily="34" charset="0"/>
            </a:endParaRPr>
          </a:p>
          <a:p>
            <a:pPr>
              <a:buFont typeface="Wingdings" panose="05000000000000000000" pitchFamily="2" charset="2"/>
              <a:buChar char="§"/>
            </a:pPr>
            <a:endParaRPr lang="en-GB" dirty="0">
              <a:latin typeface="Arial" panose="020B0604020202020204" pitchFamily="34" charset="0"/>
              <a:cs typeface="Arial" panose="020B0604020202020204" pitchFamily="34" charset="0"/>
            </a:endParaRPr>
          </a:p>
          <a:p>
            <a:pPr>
              <a:buFont typeface="Wingdings" panose="05000000000000000000" pitchFamily="2" charset="2"/>
              <a:buChar char="§"/>
            </a:pPr>
            <a:endParaRPr lang="fr-LU" i="1" dirty="0"/>
          </a:p>
          <a:p>
            <a:pPr>
              <a:buFont typeface="Wingdings" panose="05000000000000000000" pitchFamily="2" charset="2"/>
              <a:buChar char="§"/>
            </a:pPr>
            <a:endParaRPr lang="fr-LU" dirty="0"/>
          </a:p>
          <a:p>
            <a:pPr marL="0" indent="0">
              <a:buNone/>
            </a:pPr>
            <a:endParaRPr lang="en-GB" dirty="0"/>
          </a:p>
        </p:txBody>
      </p:sp>
    </p:spTree>
    <p:extLst>
      <p:ext uri="{BB962C8B-B14F-4D97-AF65-F5344CB8AC3E}">
        <p14:creationId xmlns:p14="http://schemas.microsoft.com/office/powerpoint/2010/main" val="21120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08203"/>
            <a:ext cx="10972800" cy="936625"/>
          </a:xfrm>
        </p:spPr>
        <p:txBody>
          <a:bodyPr>
            <a:noAutofit/>
          </a:bodyPr>
          <a:lstStyle/>
          <a:p>
            <a:r>
              <a:rPr lang="en-GB" sz="2800" dirty="0">
                <a:cs typeface="Arial" panose="020B0604020202020204" pitchFamily="34" charset="0"/>
              </a:rPr>
              <a:t>1</a:t>
            </a:r>
            <a:r>
              <a:rPr lang="en-GB" sz="2800" b="1" dirty="0">
                <a:cs typeface="Arial" panose="020B0604020202020204" pitchFamily="34" charset="0"/>
              </a:rPr>
              <a:t>. EMN’s capacity to respond to urgent requests</a:t>
            </a:r>
            <a:r>
              <a:rPr lang="en-GB" sz="2800" dirty="0">
                <a:cs typeface="Arial" panose="020B0604020202020204" pitchFamily="34" charset="0"/>
              </a:rPr>
              <a:t> </a:t>
            </a:r>
            <a:r>
              <a:rPr lang="en-GB" sz="2800" b="1" dirty="0">
                <a:cs typeface="Arial" panose="020B0604020202020204" pitchFamily="34" charset="0"/>
              </a:rPr>
              <a:t>for information</a:t>
            </a:r>
          </a:p>
        </p:txBody>
      </p:sp>
      <p:sp>
        <p:nvSpPr>
          <p:cNvPr id="3" name="Content Placeholder 2"/>
          <p:cNvSpPr>
            <a:spLocks noGrp="1"/>
          </p:cNvSpPr>
          <p:nvPr>
            <p:ph idx="1"/>
          </p:nvPr>
        </p:nvSpPr>
        <p:spPr>
          <a:xfrm>
            <a:off x="609600" y="2244828"/>
            <a:ext cx="10972800" cy="3822508"/>
          </a:xfrm>
        </p:spPr>
        <p:txBody>
          <a:bodyPr>
            <a:normAutofit fontScale="25000" lnSpcReduction="20000"/>
          </a:bodyPr>
          <a:lstStyle/>
          <a:p>
            <a:pPr>
              <a:spcBef>
                <a:spcPts val="1200"/>
              </a:spcBef>
            </a:pPr>
            <a:r>
              <a:rPr lang="fr-LU" sz="6400" dirty="0"/>
              <a:t>Art. 5 (c) </a:t>
            </a:r>
            <a:r>
              <a:rPr lang="fr-LU" sz="6400" dirty="0" err="1"/>
              <a:t>indicates</a:t>
            </a:r>
            <a:r>
              <a:rPr lang="fr-LU" sz="6400" dirty="0"/>
              <a:t>  </a:t>
            </a:r>
            <a:r>
              <a:rPr lang="fr-LU" sz="6400" dirty="0" err="1"/>
              <a:t>that</a:t>
            </a:r>
            <a:r>
              <a:rPr lang="fr-LU" sz="6400" dirty="0"/>
              <a:t> </a:t>
            </a:r>
            <a:r>
              <a:rPr lang="fr-LU" sz="6400" dirty="0" err="1"/>
              <a:t>NCPs</a:t>
            </a:r>
            <a:r>
              <a:rPr lang="fr-LU" sz="6400" dirty="0"/>
              <a:t> at the national </a:t>
            </a:r>
            <a:r>
              <a:rPr lang="fr-LU" sz="6400" dirty="0" err="1"/>
              <a:t>level</a:t>
            </a:r>
            <a:r>
              <a:rPr lang="fr-LU" sz="6400" dirty="0"/>
              <a:t> must </a:t>
            </a:r>
            <a:r>
              <a:rPr lang="fr-LU" sz="6400" b="1" i="1" dirty="0"/>
              <a:t>« </a:t>
            </a:r>
            <a:r>
              <a:rPr lang="fr-LU" sz="6400" b="1" i="1" dirty="0" err="1"/>
              <a:t>develop</a:t>
            </a:r>
            <a:r>
              <a:rPr lang="fr-LU" sz="6400" b="1" i="1" dirty="0"/>
              <a:t> a </a:t>
            </a:r>
            <a:r>
              <a:rPr lang="fr-LU" sz="6400" b="1" i="1" dirty="0" err="1"/>
              <a:t>capacity</a:t>
            </a:r>
            <a:r>
              <a:rPr lang="fr-LU" sz="6400" b="1" i="1" dirty="0"/>
              <a:t> to issue ad-hoc </a:t>
            </a:r>
            <a:r>
              <a:rPr lang="fr-LU" sz="6400" b="1" i="1" dirty="0" err="1"/>
              <a:t>requests</a:t>
            </a:r>
            <a:r>
              <a:rPr lang="fr-LU" sz="6400" b="1" i="1" dirty="0"/>
              <a:t> and to </a:t>
            </a:r>
            <a:r>
              <a:rPr lang="fr-LU" sz="6400" b="1" i="1" dirty="0" err="1"/>
              <a:t>respond</a:t>
            </a:r>
            <a:r>
              <a:rPr lang="fr-LU" sz="6400" b="1" i="1" dirty="0"/>
              <a:t> </a:t>
            </a:r>
            <a:r>
              <a:rPr lang="fr-LU" sz="6400" b="1" i="1" dirty="0" err="1"/>
              <a:t>quickly</a:t>
            </a:r>
            <a:r>
              <a:rPr lang="fr-LU" sz="6400" b="1" i="1" dirty="0"/>
              <a:t> to </a:t>
            </a:r>
            <a:r>
              <a:rPr lang="fr-LU" sz="6400" b="1" i="1" dirty="0" err="1"/>
              <a:t>such</a:t>
            </a:r>
            <a:r>
              <a:rPr lang="fr-LU" sz="6400" b="1" i="1" dirty="0"/>
              <a:t> </a:t>
            </a:r>
            <a:r>
              <a:rPr lang="fr-LU" sz="6400" b="1" i="1" dirty="0" err="1"/>
              <a:t>requests</a:t>
            </a:r>
            <a:r>
              <a:rPr lang="fr-LU" sz="6400" b="1" i="1" dirty="0"/>
              <a:t> for </a:t>
            </a:r>
            <a:r>
              <a:rPr lang="fr-LU" sz="6400" b="1" i="1" dirty="0" err="1"/>
              <a:t>other</a:t>
            </a:r>
            <a:r>
              <a:rPr lang="fr-LU" sz="6400" b="1" i="1" dirty="0"/>
              <a:t> </a:t>
            </a:r>
            <a:r>
              <a:rPr lang="fr-LU" sz="6400" b="1" i="1" dirty="0" err="1"/>
              <a:t>NCPs</a:t>
            </a:r>
            <a:r>
              <a:rPr lang="fr-LU" sz="6400" b="1" i="1" dirty="0"/>
              <a:t> »;</a:t>
            </a:r>
          </a:p>
          <a:p>
            <a:pPr>
              <a:spcBef>
                <a:spcPts val="1200"/>
              </a:spcBef>
            </a:pPr>
            <a:r>
              <a:rPr lang="fr-LU" sz="6400" dirty="0"/>
              <a:t>EMN on-line </a:t>
            </a:r>
            <a:r>
              <a:rPr lang="fr-LU" sz="6400" b="1" dirty="0" err="1"/>
              <a:t>Ad-Hoc</a:t>
            </a:r>
            <a:r>
              <a:rPr lang="fr-LU" sz="6400" b="1" dirty="0"/>
              <a:t> </a:t>
            </a:r>
            <a:r>
              <a:rPr lang="fr-LU" sz="6400" b="1" dirty="0" err="1"/>
              <a:t>Query</a:t>
            </a:r>
            <a:r>
              <a:rPr lang="fr-LU" sz="6400" b="1" dirty="0"/>
              <a:t> system </a:t>
            </a:r>
            <a:r>
              <a:rPr lang="fr-LU" sz="6400" dirty="0"/>
              <a:t>– </a:t>
            </a:r>
            <a:r>
              <a:rPr lang="fr-LU" sz="6400" dirty="0" err="1"/>
              <a:t>typically</a:t>
            </a:r>
            <a:r>
              <a:rPr lang="fr-LU" sz="6400" dirty="0"/>
              <a:t> </a:t>
            </a:r>
            <a:r>
              <a:rPr lang="fr-LU" sz="6400" dirty="0" err="1"/>
              <a:t>handles</a:t>
            </a:r>
            <a:r>
              <a:rPr lang="fr-LU" sz="6400" dirty="0"/>
              <a:t> 60-80 </a:t>
            </a:r>
            <a:r>
              <a:rPr lang="fr-LU" sz="6400" dirty="0" err="1"/>
              <a:t>AHQs</a:t>
            </a:r>
            <a:r>
              <a:rPr lang="fr-LU" sz="6400" dirty="0"/>
              <a:t> per </a:t>
            </a:r>
            <a:r>
              <a:rPr lang="fr-LU" sz="6400" dirty="0" err="1"/>
              <a:t>year</a:t>
            </a:r>
            <a:endParaRPr lang="fr-LU" sz="6400" dirty="0"/>
          </a:p>
          <a:p>
            <a:pPr>
              <a:spcBef>
                <a:spcPts val="1200"/>
              </a:spcBef>
            </a:pPr>
            <a:r>
              <a:rPr lang="fr-LU" sz="6400" dirty="0"/>
              <a:t>Process </a:t>
            </a:r>
            <a:r>
              <a:rPr lang="fr-LU" sz="6400" dirty="0" err="1"/>
              <a:t>is</a:t>
            </a:r>
            <a:r>
              <a:rPr lang="fr-LU" sz="6400" dirty="0"/>
              <a:t> </a:t>
            </a:r>
            <a:r>
              <a:rPr lang="fr-LU" sz="6400" dirty="0" err="1"/>
              <a:t>governed</a:t>
            </a:r>
            <a:r>
              <a:rPr lang="fr-LU" sz="6400" dirty="0"/>
              <a:t> by a </a:t>
            </a:r>
            <a:r>
              <a:rPr lang="fr-LU" sz="6400" b="1" dirty="0"/>
              <a:t>vade-mecum - </a:t>
            </a:r>
            <a:r>
              <a:rPr lang="en-US" sz="6400" dirty="0"/>
              <a:t>detailed guidelines for the launching and answering of queries to </a:t>
            </a:r>
            <a:r>
              <a:rPr lang="en-US" sz="6400" dirty="0" err="1"/>
              <a:t>maximise</a:t>
            </a:r>
            <a:r>
              <a:rPr lang="en-US" sz="6400" dirty="0"/>
              <a:t> clarity and comparability of responses</a:t>
            </a:r>
          </a:p>
          <a:p>
            <a:pPr>
              <a:spcBef>
                <a:spcPts val="1200"/>
              </a:spcBef>
            </a:pPr>
            <a:r>
              <a:rPr lang="en-US" sz="6400" dirty="0"/>
              <a:t>Ad-Hoc Query Working Group and ‘Watchdog’:</a:t>
            </a:r>
          </a:p>
          <a:p>
            <a:pPr lvl="1" algn="just">
              <a:spcBef>
                <a:spcPct val="50000"/>
              </a:spcBef>
              <a:defRPr/>
            </a:pPr>
            <a:r>
              <a:rPr lang="en-US" sz="5600" dirty="0">
                <a:solidFill>
                  <a:srgbClr val="000000"/>
                </a:solidFill>
                <a:ea typeface="ＭＳ Ｐゴシック" pitchFamily="-111" charset="-128"/>
              </a:rPr>
              <a:t>Day-to-day supervision of the functioning of the Ad-hoc Query system</a:t>
            </a:r>
          </a:p>
          <a:p>
            <a:pPr lvl="1" algn="just">
              <a:spcBef>
                <a:spcPct val="50000"/>
              </a:spcBef>
              <a:defRPr/>
            </a:pPr>
            <a:r>
              <a:rPr lang="en-US" sz="5600" dirty="0">
                <a:solidFill>
                  <a:srgbClr val="000000"/>
                </a:solidFill>
                <a:ea typeface="ＭＳ Ｐゴシック" pitchFamily="-111" charset="-128"/>
              </a:rPr>
              <a:t>Resolves technical issues with the EMN-IES</a:t>
            </a:r>
          </a:p>
          <a:p>
            <a:pPr lvl="1" algn="just">
              <a:spcBef>
                <a:spcPct val="50000"/>
              </a:spcBef>
              <a:defRPr/>
            </a:pPr>
            <a:r>
              <a:rPr lang="fr-LU" sz="5600" dirty="0" err="1">
                <a:solidFill>
                  <a:srgbClr val="000000"/>
                </a:solidFill>
                <a:ea typeface="ＭＳ Ｐゴシック" pitchFamily="-111" charset="-128"/>
              </a:rPr>
              <a:t>Cooperates</a:t>
            </a:r>
            <a:r>
              <a:rPr lang="fr-LU" sz="5600" dirty="0">
                <a:solidFill>
                  <a:srgbClr val="000000"/>
                </a:solidFill>
                <a:ea typeface="ＭＳ Ｐゴシック" pitchFamily="-111" charset="-128"/>
              </a:rPr>
              <a:t> and </a:t>
            </a:r>
            <a:r>
              <a:rPr lang="fr-LU" sz="5600" dirty="0" err="1">
                <a:solidFill>
                  <a:srgbClr val="000000"/>
                </a:solidFill>
                <a:ea typeface="ＭＳ Ｐゴシック" pitchFamily="-111" charset="-128"/>
              </a:rPr>
              <a:t>coordinates</a:t>
            </a:r>
            <a:r>
              <a:rPr lang="fr-LU" sz="5600" dirty="0">
                <a:solidFill>
                  <a:srgbClr val="000000"/>
                </a:solidFill>
                <a:ea typeface="ＭＳ Ｐゴシック" pitchFamily="-111" charset="-128"/>
              </a:rPr>
              <a:t> actions </a:t>
            </a:r>
            <a:r>
              <a:rPr lang="fr-LU" sz="5600" dirty="0" err="1">
                <a:solidFill>
                  <a:srgbClr val="000000"/>
                </a:solidFill>
                <a:ea typeface="ＭＳ Ｐゴシック" pitchFamily="-111" charset="-128"/>
              </a:rPr>
              <a:t>with</a:t>
            </a:r>
            <a:r>
              <a:rPr lang="fr-LU" sz="5600" dirty="0">
                <a:solidFill>
                  <a:srgbClr val="000000"/>
                </a:solidFill>
                <a:ea typeface="ＭＳ Ｐゴシック" pitchFamily="-111" charset="-128"/>
              </a:rPr>
              <a:t> EU </a:t>
            </a:r>
            <a:r>
              <a:rPr lang="fr-LU" sz="5600" dirty="0" err="1">
                <a:solidFill>
                  <a:srgbClr val="000000"/>
                </a:solidFill>
                <a:ea typeface="ＭＳ Ｐゴシック" pitchFamily="-111" charset="-128"/>
              </a:rPr>
              <a:t>agencies</a:t>
            </a:r>
            <a:r>
              <a:rPr lang="fr-LU" sz="5600" dirty="0">
                <a:solidFill>
                  <a:srgbClr val="000000"/>
                </a:solidFill>
                <a:ea typeface="ＭＳ Ｐゴシック" pitchFamily="-111" charset="-128"/>
              </a:rPr>
              <a:t> to </a:t>
            </a:r>
            <a:r>
              <a:rPr lang="fr-LU" sz="5600" dirty="0" err="1">
                <a:solidFill>
                  <a:srgbClr val="000000"/>
                </a:solidFill>
                <a:ea typeface="ＭＳ Ｐゴシック" pitchFamily="-111" charset="-128"/>
              </a:rPr>
              <a:t>avoid</a:t>
            </a:r>
            <a:r>
              <a:rPr lang="fr-LU" sz="5600" dirty="0">
                <a:solidFill>
                  <a:srgbClr val="000000"/>
                </a:solidFill>
                <a:ea typeface="ＭＳ Ｐゴシック" pitchFamily="-111" charset="-128"/>
              </a:rPr>
              <a:t> </a:t>
            </a:r>
            <a:r>
              <a:rPr lang="fr-LU" sz="5600" dirty="0" err="1">
                <a:solidFill>
                  <a:srgbClr val="000000"/>
                </a:solidFill>
                <a:ea typeface="ＭＳ Ｐゴシック" pitchFamily="-111" charset="-128"/>
              </a:rPr>
              <a:t>overlap</a:t>
            </a:r>
            <a:r>
              <a:rPr lang="fr-LU" sz="5600" dirty="0">
                <a:solidFill>
                  <a:srgbClr val="000000"/>
                </a:solidFill>
                <a:ea typeface="ＭＳ Ｐゴシック" pitchFamily="-111" charset="-128"/>
              </a:rPr>
              <a:t> / duplication</a:t>
            </a:r>
            <a:endParaRPr lang="en-US" sz="5600" dirty="0">
              <a:solidFill>
                <a:srgbClr val="000000"/>
              </a:solidFill>
              <a:ea typeface="ＭＳ Ｐゴシック" pitchFamily="-111" charset="-128"/>
            </a:endParaRPr>
          </a:p>
          <a:p>
            <a:pPr lvl="1" algn="just">
              <a:spcBef>
                <a:spcPct val="50000"/>
              </a:spcBef>
              <a:defRPr/>
            </a:pPr>
            <a:r>
              <a:rPr lang="en-US" sz="5600" dirty="0">
                <a:solidFill>
                  <a:srgbClr val="000000"/>
                </a:solidFill>
                <a:ea typeface="ＭＳ Ｐゴシック" pitchFamily="-111" charset="-128"/>
              </a:rPr>
              <a:t>Cooperates and provides support to EMN NCPs when launching Ad-Hoc Queries </a:t>
            </a:r>
          </a:p>
          <a:p>
            <a:pPr lvl="1" algn="just">
              <a:spcBef>
                <a:spcPct val="50000"/>
              </a:spcBef>
              <a:defRPr/>
            </a:pPr>
            <a:r>
              <a:rPr lang="en-US" sz="5600" dirty="0">
                <a:solidFill>
                  <a:srgbClr val="000000"/>
                </a:solidFill>
                <a:ea typeface="ＭＳ Ｐゴシック" pitchFamily="-111" charset="-128"/>
              </a:rPr>
              <a:t>Enforces the dispositions of the vade-mecum and ensures that Ad-Hoc Queries are launched in accordance with the scope of the EMN’s Council Decision </a:t>
            </a:r>
          </a:p>
          <a:p>
            <a:pPr>
              <a:spcBef>
                <a:spcPts val="1200"/>
              </a:spcBef>
            </a:pPr>
            <a:r>
              <a:rPr lang="en-US" sz="6400" dirty="0"/>
              <a:t>Comparable, reliable and up to date information on a specific topic at EU level can be made available within </a:t>
            </a:r>
            <a:r>
              <a:rPr lang="en-US" sz="6400" b="1" dirty="0"/>
              <a:t>one month </a:t>
            </a:r>
            <a:r>
              <a:rPr lang="en-US" sz="6400" dirty="0"/>
              <a:t>of launch.  </a:t>
            </a:r>
          </a:p>
          <a:p>
            <a:pPr>
              <a:spcBef>
                <a:spcPts val="1200"/>
              </a:spcBef>
            </a:pPr>
            <a:r>
              <a:rPr lang="en-US" sz="6400" dirty="0"/>
              <a:t>Information available to the </a:t>
            </a:r>
            <a:r>
              <a:rPr lang="en-US" sz="6400" b="1" dirty="0"/>
              <a:t>wider public</a:t>
            </a:r>
            <a:r>
              <a:rPr lang="en-US" sz="6400" dirty="0"/>
              <a:t>.  </a:t>
            </a:r>
          </a:p>
          <a:p>
            <a:pPr>
              <a:buFont typeface="Wingdings" panose="05000000000000000000" pitchFamily="2" charset="2"/>
              <a:buChar char="§"/>
            </a:pPr>
            <a:endParaRPr lang="fr-LU" dirty="0"/>
          </a:p>
          <a:p>
            <a:pPr marL="0" indent="0">
              <a:buNone/>
            </a:pPr>
            <a:endParaRPr lang="en-GB" dirty="0"/>
          </a:p>
        </p:txBody>
      </p:sp>
    </p:spTree>
    <p:extLst>
      <p:ext uri="{BB962C8B-B14F-4D97-AF65-F5344CB8AC3E}">
        <p14:creationId xmlns:p14="http://schemas.microsoft.com/office/powerpoint/2010/main" val="1005043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83F13-FE5C-4ED8-8EE0-4F71590502D2}"/>
              </a:ext>
            </a:extLst>
          </p:cNvPr>
          <p:cNvSpPr>
            <a:spLocks noGrp="1"/>
          </p:cNvSpPr>
          <p:nvPr>
            <p:ph type="title"/>
          </p:nvPr>
        </p:nvSpPr>
        <p:spPr>
          <a:xfrm>
            <a:off x="527051" y="1236396"/>
            <a:ext cx="10972800" cy="936625"/>
          </a:xfrm>
        </p:spPr>
        <p:txBody>
          <a:bodyPr>
            <a:normAutofit/>
          </a:bodyPr>
          <a:lstStyle/>
          <a:p>
            <a:r>
              <a:rPr lang="fr-LU" sz="2800" dirty="0">
                <a:cs typeface="Arial" panose="020B0604020202020204" pitchFamily="34" charset="0"/>
              </a:rPr>
              <a:t>2</a:t>
            </a:r>
            <a:r>
              <a:rPr lang="fr-LU" sz="2800" b="1" dirty="0">
                <a:cs typeface="Arial" panose="020B0604020202020204" pitchFamily="34" charset="0"/>
              </a:rPr>
              <a:t>. </a:t>
            </a:r>
            <a:r>
              <a:rPr lang="fr-LU" sz="2800" b="1" dirty="0" err="1">
                <a:cs typeface="Arial" panose="020B0604020202020204" pitchFamily="34" charset="0"/>
              </a:rPr>
              <a:t>EMN’s</a:t>
            </a:r>
            <a:r>
              <a:rPr lang="fr-LU" sz="2800" b="1" dirty="0">
                <a:cs typeface="Arial" panose="020B0604020202020204" pitchFamily="34" charset="0"/>
              </a:rPr>
              <a:t> </a:t>
            </a:r>
            <a:r>
              <a:rPr lang="fr-LU" sz="2800" b="1" dirty="0" err="1">
                <a:cs typeface="Arial" panose="020B0604020202020204" pitchFamily="34" charset="0"/>
              </a:rPr>
              <a:t>response</a:t>
            </a:r>
            <a:r>
              <a:rPr lang="fr-LU" sz="2800" b="1" dirty="0">
                <a:cs typeface="Arial" panose="020B0604020202020204" pitchFamily="34" charset="0"/>
              </a:rPr>
              <a:t> to the COVID-19 </a:t>
            </a:r>
            <a:r>
              <a:rPr lang="fr-LU" sz="2800" b="1" dirty="0" err="1">
                <a:cs typeface="Arial" panose="020B0604020202020204" pitchFamily="34" charset="0"/>
              </a:rPr>
              <a:t>crisis</a:t>
            </a:r>
            <a:endParaRPr lang="en-US" sz="2800" b="1" dirty="0">
              <a:cs typeface="Arial" panose="020B0604020202020204" pitchFamily="34" charset="0"/>
            </a:endParaRPr>
          </a:p>
        </p:txBody>
      </p:sp>
      <p:sp>
        <p:nvSpPr>
          <p:cNvPr id="3" name="Content Placeholder 2">
            <a:extLst>
              <a:ext uri="{FF2B5EF4-FFF2-40B4-BE49-F238E27FC236}">
                <a16:creationId xmlns:a16="http://schemas.microsoft.com/office/drawing/2014/main" id="{C11C085B-513B-4850-A8B7-A66CA593A0FC}"/>
              </a:ext>
            </a:extLst>
          </p:cNvPr>
          <p:cNvSpPr>
            <a:spLocks noGrp="1"/>
          </p:cNvSpPr>
          <p:nvPr>
            <p:ph idx="1"/>
          </p:nvPr>
        </p:nvSpPr>
        <p:spPr>
          <a:xfrm>
            <a:off x="527381" y="2317036"/>
            <a:ext cx="10972800" cy="3719871"/>
          </a:xfrm>
        </p:spPr>
        <p:txBody>
          <a:bodyPr>
            <a:normAutofit fontScale="77500" lnSpcReduction="20000"/>
          </a:bodyPr>
          <a:lstStyle/>
          <a:p>
            <a:pPr>
              <a:spcBef>
                <a:spcPts val="1200"/>
              </a:spcBef>
            </a:pPr>
            <a:r>
              <a:rPr lang="fr-LU" sz="2900" dirty="0"/>
              <a:t>COVID-19 </a:t>
            </a:r>
            <a:r>
              <a:rPr lang="fr-LU" sz="2900" dirty="0" err="1"/>
              <a:t>is</a:t>
            </a:r>
            <a:r>
              <a:rPr lang="fr-LU" sz="2900" dirty="0"/>
              <a:t> an </a:t>
            </a:r>
            <a:r>
              <a:rPr lang="fr-LU" sz="2900" dirty="0" err="1"/>
              <a:t>infectious</a:t>
            </a:r>
            <a:r>
              <a:rPr lang="fr-LU" sz="2900" dirty="0"/>
              <a:t> </a:t>
            </a:r>
            <a:r>
              <a:rPr lang="fr-LU" sz="2900" dirty="0" err="1"/>
              <a:t>disease</a:t>
            </a:r>
            <a:r>
              <a:rPr lang="fr-LU" sz="2900" dirty="0"/>
              <a:t> </a:t>
            </a:r>
            <a:r>
              <a:rPr lang="fr-LU" sz="2900" dirty="0" err="1"/>
              <a:t>which</a:t>
            </a:r>
            <a:r>
              <a:rPr lang="fr-LU" sz="2900" dirty="0"/>
              <a:t> </a:t>
            </a:r>
            <a:r>
              <a:rPr lang="fr-LU" sz="2900" dirty="0" err="1"/>
              <a:t>was</a:t>
            </a:r>
            <a:r>
              <a:rPr lang="fr-LU" sz="2900" dirty="0"/>
              <a:t> </a:t>
            </a:r>
            <a:r>
              <a:rPr lang="fr-LU" sz="2900" dirty="0" err="1"/>
              <a:t>unknown</a:t>
            </a:r>
            <a:r>
              <a:rPr lang="fr-LU" sz="2900" dirty="0"/>
              <a:t> </a:t>
            </a:r>
            <a:r>
              <a:rPr lang="fr-LU" sz="2900" dirty="0" err="1"/>
              <a:t>before</a:t>
            </a:r>
            <a:r>
              <a:rPr lang="fr-LU" sz="2900" dirty="0"/>
              <a:t> the </a:t>
            </a:r>
            <a:r>
              <a:rPr lang="fr-LU" sz="2900" dirty="0" err="1"/>
              <a:t>outbreak</a:t>
            </a:r>
            <a:r>
              <a:rPr lang="fr-LU" sz="2900" dirty="0"/>
              <a:t> in Wuhan, China in </a:t>
            </a:r>
            <a:r>
              <a:rPr lang="fr-LU" sz="2900" dirty="0" err="1"/>
              <a:t>December</a:t>
            </a:r>
            <a:r>
              <a:rPr lang="fr-LU" sz="2900" dirty="0"/>
              <a:t> 2019</a:t>
            </a:r>
          </a:p>
          <a:p>
            <a:pPr>
              <a:spcBef>
                <a:spcPts val="1200"/>
              </a:spcBef>
            </a:pPr>
            <a:r>
              <a:rPr lang="fr-LU" sz="2900" dirty="0" err="1"/>
              <a:t>Member</a:t>
            </a:r>
            <a:r>
              <a:rPr lang="fr-LU" sz="2900" dirty="0"/>
              <a:t> States </a:t>
            </a:r>
            <a:r>
              <a:rPr lang="fr-LU" sz="2900" dirty="0" err="1"/>
              <a:t>began</a:t>
            </a:r>
            <a:r>
              <a:rPr lang="fr-LU" sz="2900" dirty="0"/>
              <a:t> </a:t>
            </a:r>
            <a:r>
              <a:rPr lang="fr-LU" sz="2900" dirty="0" err="1"/>
              <a:t>organising</a:t>
            </a:r>
            <a:r>
              <a:rPr lang="fr-LU" sz="2900" dirty="0"/>
              <a:t> </a:t>
            </a:r>
            <a:r>
              <a:rPr lang="fr-LU" sz="2900" dirty="0" err="1"/>
              <a:t>their</a:t>
            </a:r>
            <a:r>
              <a:rPr lang="fr-LU" sz="2900" dirty="0"/>
              <a:t> </a:t>
            </a:r>
            <a:r>
              <a:rPr lang="fr-LU" sz="2900" dirty="0" err="1"/>
              <a:t>responses</a:t>
            </a:r>
            <a:r>
              <a:rPr lang="fr-LU" sz="2900" dirty="0"/>
              <a:t> to tackle the virus in </a:t>
            </a:r>
            <a:r>
              <a:rPr lang="fr-LU" sz="2900" dirty="0" err="1"/>
              <a:t>February</a:t>
            </a:r>
            <a:r>
              <a:rPr lang="fr-LU" sz="2900" dirty="0"/>
              <a:t> 2020</a:t>
            </a:r>
          </a:p>
          <a:p>
            <a:pPr lvl="1">
              <a:spcBef>
                <a:spcPts val="720"/>
              </a:spcBef>
              <a:spcAft>
                <a:spcPts val="600"/>
              </a:spcAft>
            </a:pPr>
            <a:r>
              <a:rPr lang="fr-LU" sz="2300" dirty="0" err="1"/>
              <a:t>Requests</a:t>
            </a:r>
            <a:r>
              <a:rPr lang="fr-LU" sz="2300" dirty="0"/>
              <a:t> for information </a:t>
            </a:r>
            <a:r>
              <a:rPr lang="fr-LU" sz="2300" dirty="0" err="1"/>
              <a:t>through</a:t>
            </a:r>
            <a:r>
              <a:rPr lang="fr-LU" sz="2300" dirty="0"/>
              <a:t> </a:t>
            </a:r>
            <a:r>
              <a:rPr lang="fr-LU" sz="2300" dirty="0" err="1"/>
              <a:t>different</a:t>
            </a:r>
            <a:r>
              <a:rPr lang="fr-LU" sz="2300" dirty="0"/>
              <a:t> fora (i.e.  OECD, EU </a:t>
            </a:r>
            <a:r>
              <a:rPr lang="fr-LU" sz="2300" dirty="0" err="1"/>
              <a:t>agencies</a:t>
            </a:r>
            <a:r>
              <a:rPr lang="fr-LU" sz="2300" dirty="0"/>
              <a:t> and EMN) </a:t>
            </a:r>
          </a:p>
          <a:p>
            <a:pPr lvl="1">
              <a:spcBef>
                <a:spcPts val="720"/>
              </a:spcBef>
              <a:spcAft>
                <a:spcPts val="600"/>
              </a:spcAft>
            </a:pPr>
            <a:r>
              <a:rPr lang="fr-LU" sz="2300" dirty="0" err="1"/>
              <a:t>Requests</a:t>
            </a:r>
            <a:r>
              <a:rPr lang="fr-LU" sz="2300" dirty="0"/>
              <a:t> for information </a:t>
            </a:r>
            <a:r>
              <a:rPr lang="fr-LU" sz="2300" dirty="0" err="1"/>
              <a:t>through</a:t>
            </a:r>
            <a:r>
              <a:rPr lang="fr-LU" sz="2300" dirty="0"/>
              <a:t> the EMN AHQ Tool:</a:t>
            </a:r>
          </a:p>
          <a:p>
            <a:pPr lvl="2">
              <a:spcBef>
                <a:spcPts val="600"/>
              </a:spcBef>
              <a:spcAft>
                <a:spcPts val="600"/>
              </a:spcAft>
              <a:buFont typeface="Courier New" panose="02070309020205020404" pitchFamily="49" charset="0"/>
              <a:buChar char="o"/>
            </a:pPr>
            <a:r>
              <a:rPr lang="fr-LU" sz="2100" dirty="0"/>
              <a:t>AHQ on </a:t>
            </a:r>
            <a:r>
              <a:rPr lang="en-US" sz="2100" dirty="0" err="1"/>
              <a:t>Νovel</a:t>
            </a:r>
            <a:r>
              <a:rPr lang="en-US" sz="2100" dirty="0"/>
              <a:t> coronavirus (2019-nCoV) and visa/entry permit to Chinese citizens and/or other TCNS launched by EMN Cyprus on 3 February 2020</a:t>
            </a:r>
          </a:p>
          <a:p>
            <a:pPr lvl="2">
              <a:spcBef>
                <a:spcPts val="600"/>
              </a:spcBef>
              <a:spcAft>
                <a:spcPts val="600"/>
              </a:spcAft>
              <a:buFont typeface="Courier New" panose="02070309020205020404" pitchFamily="49" charset="0"/>
              <a:buChar char="o"/>
            </a:pPr>
            <a:r>
              <a:rPr lang="fr-LU" sz="2100" dirty="0"/>
              <a:t>A</a:t>
            </a:r>
            <a:r>
              <a:rPr lang="en-US" sz="2100" dirty="0"/>
              <a:t>HQ on contingency plan to deal with infectious virus and diseases in detention </a:t>
            </a:r>
            <a:r>
              <a:rPr lang="en-US" sz="2100" dirty="0" err="1"/>
              <a:t>centres</a:t>
            </a:r>
            <a:r>
              <a:rPr lang="en-US" sz="2100" dirty="0"/>
              <a:t> launched by EMN Luxembourg on 12 March 2020</a:t>
            </a:r>
          </a:p>
          <a:p>
            <a:pPr lvl="2">
              <a:spcBef>
                <a:spcPts val="600"/>
              </a:spcBef>
              <a:spcAft>
                <a:spcPts val="600"/>
              </a:spcAft>
              <a:buFont typeface="Courier New" panose="02070309020205020404" pitchFamily="49" charset="0"/>
              <a:buChar char="o"/>
            </a:pPr>
            <a:r>
              <a:rPr lang="fr-LU" sz="2100" dirty="0"/>
              <a:t>AHQ on </a:t>
            </a:r>
            <a:r>
              <a:rPr lang="en-US" sz="2100" dirty="0"/>
              <a:t>security measures in on-site customer service offices launched by EMN Latvia on 19 March 2020</a:t>
            </a:r>
          </a:p>
          <a:p>
            <a:pPr lvl="1">
              <a:spcBef>
                <a:spcPts val="720"/>
              </a:spcBef>
              <a:spcAft>
                <a:spcPts val="600"/>
              </a:spcAft>
            </a:pPr>
            <a:r>
              <a:rPr lang="fr-LU" sz="2300" dirty="0"/>
              <a:t>Due to the urgent </a:t>
            </a:r>
            <a:r>
              <a:rPr lang="fr-LU" sz="2300" dirty="0" err="1"/>
              <a:t>need</a:t>
            </a:r>
            <a:r>
              <a:rPr lang="fr-LU" sz="2300" dirty="0"/>
              <a:t> for </a:t>
            </a:r>
            <a:r>
              <a:rPr lang="fr-LU" sz="2300" dirty="0" err="1"/>
              <a:t>responses</a:t>
            </a:r>
            <a:r>
              <a:rPr lang="fr-LU" sz="2300" dirty="0"/>
              <a:t>, deadlines </a:t>
            </a:r>
            <a:r>
              <a:rPr lang="fr-LU" sz="2300" dirty="0" err="1"/>
              <a:t>were</a:t>
            </a:r>
            <a:r>
              <a:rPr lang="fr-LU" sz="2300" dirty="0"/>
              <a:t> </a:t>
            </a:r>
            <a:r>
              <a:rPr lang="fr-LU" sz="2300" dirty="0" err="1"/>
              <a:t>shortened</a:t>
            </a:r>
            <a:r>
              <a:rPr lang="fr-LU" sz="2300" dirty="0"/>
              <a:t> to 7 </a:t>
            </a:r>
            <a:r>
              <a:rPr lang="fr-LU" sz="2300" dirty="0" err="1"/>
              <a:t>days</a:t>
            </a:r>
            <a:r>
              <a:rPr lang="fr-LU" sz="2300" dirty="0"/>
              <a:t>.</a:t>
            </a:r>
          </a:p>
          <a:p>
            <a:pPr lvl="2"/>
            <a:endParaRPr lang="en-US" dirty="0"/>
          </a:p>
        </p:txBody>
      </p:sp>
    </p:spTree>
    <p:extLst>
      <p:ext uri="{BB962C8B-B14F-4D97-AF65-F5344CB8AC3E}">
        <p14:creationId xmlns:p14="http://schemas.microsoft.com/office/powerpoint/2010/main" val="1398766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55F-A458-45BD-953D-A41E4FD051FA}"/>
              </a:ext>
            </a:extLst>
          </p:cNvPr>
          <p:cNvSpPr>
            <a:spLocks noGrp="1"/>
          </p:cNvSpPr>
          <p:nvPr>
            <p:ph type="title"/>
          </p:nvPr>
        </p:nvSpPr>
        <p:spPr>
          <a:xfrm>
            <a:off x="527051" y="1525639"/>
            <a:ext cx="10972800" cy="936625"/>
          </a:xfrm>
        </p:spPr>
        <p:txBody>
          <a:bodyPr>
            <a:normAutofit fontScale="90000"/>
          </a:bodyPr>
          <a:lstStyle/>
          <a:p>
            <a:pPr defTabSz="447675"/>
            <a:br>
              <a:rPr lang="fr-LU" dirty="0"/>
            </a:br>
            <a:r>
              <a:rPr lang="fr-LU" sz="3100" dirty="0">
                <a:cs typeface="Arial" panose="020B0604020202020204" pitchFamily="34" charset="0"/>
              </a:rPr>
              <a:t>3. Key </a:t>
            </a:r>
            <a:r>
              <a:rPr lang="fr-LU" sz="3100" dirty="0" err="1">
                <a:cs typeface="Arial" panose="020B0604020202020204" pitchFamily="34" charset="0"/>
              </a:rPr>
              <a:t>findings</a:t>
            </a:r>
            <a:r>
              <a:rPr lang="fr-LU" sz="3100" dirty="0">
                <a:cs typeface="Arial" panose="020B0604020202020204" pitchFamily="34" charset="0"/>
              </a:rPr>
              <a:t>: </a:t>
            </a:r>
            <a:r>
              <a:rPr lang="fr-LU" sz="3100" dirty="0" err="1">
                <a:cs typeface="Arial" panose="020B0604020202020204" pitchFamily="34" charset="0"/>
              </a:rPr>
              <a:t>Contingency</a:t>
            </a:r>
            <a:r>
              <a:rPr lang="fr-LU" sz="3100" dirty="0">
                <a:cs typeface="Arial" panose="020B0604020202020204" pitchFamily="34" charset="0"/>
              </a:rPr>
              <a:t> </a:t>
            </a:r>
            <a:r>
              <a:rPr lang="en-US" sz="3100" dirty="0">
                <a:cs typeface="Arial" panose="020B0604020202020204" pitchFamily="34" charset="0"/>
              </a:rPr>
              <a:t>plans to deal with infectious diseases in</a:t>
            </a:r>
            <a:br>
              <a:rPr lang="en-US" sz="3100" dirty="0">
                <a:cs typeface="Arial" panose="020B0604020202020204" pitchFamily="34" charset="0"/>
              </a:rPr>
            </a:br>
            <a:r>
              <a:rPr lang="en-US" sz="3100" dirty="0">
                <a:cs typeface="Arial" panose="020B0604020202020204" pitchFamily="34" charset="0"/>
              </a:rPr>
              <a:t>    detention </a:t>
            </a:r>
            <a:r>
              <a:rPr lang="en-US" sz="3100" dirty="0" err="1">
                <a:cs typeface="Arial" panose="020B0604020202020204" pitchFamily="34" charset="0"/>
              </a:rPr>
              <a:t>centres</a:t>
            </a:r>
            <a:r>
              <a:rPr lang="fr-LU" sz="3100" dirty="0">
                <a:cs typeface="Arial" panose="020B0604020202020204" pitchFamily="34" charset="0"/>
              </a:rPr>
              <a:t> </a:t>
            </a:r>
            <a:br>
              <a:rPr lang="fr-LU" b="1" dirty="0"/>
            </a:br>
            <a:endParaRPr lang="en-US" b="1" dirty="0"/>
          </a:p>
        </p:txBody>
      </p:sp>
      <p:sp>
        <p:nvSpPr>
          <p:cNvPr id="3" name="Content Placeholder 2">
            <a:extLst>
              <a:ext uri="{FF2B5EF4-FFF2-40B4-BE49-F238E27FC236}">
                <a16:creationId xmlns:a16="http://schemas.microsoft.com/office/drawing/2014/main" id="{FDAF148E-EC49-4D62-BDED-17A17457BAA5}"/>
              </a:ext>
            </a:extLst>
          </p:cNvPr>
          <p:cNvSpPr>
            <a:spLocks noGrp="1"/>
          </p:cNvSpPr>
          <p:nvPr>
            <p:ph idx="1"/>
          </p:nvPr>
        </p:nvSpPr>
        <p:spPr>
          <a:xfrm>
            <a:off x="527381" y="2606279"/>
            <a:ext cx="10972800" cy="3803851"/>
          </a:xfrm>
        </p:spPr>
        <p:txBody>
          <a:bodyPr>
            <a:normAutofit fontScale="92500" lnSpcReduction="10000"/>
          </a:bodyPr>
          <a:lstStyle/>
          <a:p>
            <a:pPr marL="342900" lvl="1" indent="-342900">
              <a:spcBef>
                <a:spcPts val="1200"/>
              </a:spcBef>
              <a:buFont typeface="Arial" pitchFamily="34" charset="0"/>
              <a:buChar char="•"/>
            </a:pPr>
            <a:r>
              <a:rPr lang="en-GB" sz="2200" dirty="0"/>
              <a:t>14 reporting Member States had specific </a:t>
            </a:r>
            <a:r>
              <a:rPr lang="en-GB" sz="2200" b="1" dirty="0"/>
              <a:t>contingency plans </a:t>
            </a:r>
            <a:r>
              <a:rPr lang="en-GB" sz="2200" dirty="0"/>
              <a:t>in place which either directly targeted or were applicable to migration detention centres. Others relied on wider policies. </a:t>
            </a:r>
            <a:endParaRPr lang="en-US" sz="2200" dirty="0"/>
          </a:p>
          <a:p>
            <a:pPr marL="342900" lvl="1" indent="-342900">
              <a:spcBef>
                <a:spcPts val="1200"/>
              </a:spcBef>
              <a:buFont typeface="Arial" pitchFamily="34" charset="0"/>
              <a:buChar char="•"/>
            </a:pPr>
            <a:r>
              <a:rPr lang="en-GB" sz="2200" dirty="0"/>
              <a:t>15 reporting Member States adopted or planned to adopt some kind of </a:t>
            </a:r>
            <a:r>
              <a:rPr lang="en-GB" sz="2200" b="1" dirty="0"/>
              <a:t>confinement or social distancing strategy concerning detainees</a:t>
            </a:r>
            <a:r>
              <a:rPr lang="en-GB" sz="2200" dirty="0"/>
              <a:t>. However, the specific strategies were different in each country.</a:t>
            </a:r>
            <a:endParaRPr lang="en-US" sz="2200" dirty="0"/>
          </a:p>
          <a:p>
            <a:pPr marL="342900" lvl="1" indent="-342900">
              <a:spcBef>
                <a:spcPts val="1200"/>
              </a:spcBef>
              <a:buFont typeface="Arial" pitchFamily="34" charset="0"/>
              <a:buChar char="•"/>
            </a:pPr>
            <a:r>
              <a:rPr lang="en-GB" sz="2200" b="1" dirty="0"/>
              <a:t>Transferring infected detainees to appropriate healthcare facilities </a:t>
            </a:r>
            <a:r>
              <a:rPr lang="en-GB" sz="2200" dirty="0"/>
              <a:t>was generally the preferred option for the responding Member States in cases of infection of detainees, although several others reported </a:t>
            </a:r>
            <a:r>
              <a:rPr lang="en-GB" sz="2200" b="1" dirty="0"/>
              <a:t>flexible mechanisms </a:t>
            </a:r>
            <a:r>
              <a:rPr lang="en-GB" sz="2200" dirty="0"/>
              <a:t>that allowed for making decisions according to the specific situation and the advice of medical professionals.</a:t>
            </a:r>
            <a:endParaRPr lang="en-US" sz="2200" dirty="0"/>
          </a:p>
          <a:p>
            <a:pPr marL="342900" lvl="1" indent="-342900">
              <a:spcBef>
                <a:spcPts val="1200"/>
              </a:spcBef>
              <a:buFont typeface="Arial" pitchFamily="34" charset="0"/>
              <a:buChar char="•"/>
            </a:pPr>
            <a:r>
              <a:rPr lang="en-GB" sz="2200" dirty="0"/>
              <a:t>Administrative and security staff were provided with </a:t>
            </a:r>
            <a:r>
              <a:rPr lang="en-GB" sz="2200" b="1" dirty="0"/>
              <a:t>protective gear </a:t>
            </a:r>
            <a:r>
              <a:rPr lang="en-GB" sz="2200" dirty="0"/>
              <a:t>in ten Member States. However, material shortages were reported by two Member States.</a:t>
            </a:r>
            <a:endParaRPr lang="en-US" sz="2200" dirty="0"/>
          </a:p>
          <a:p>
            <a:endParaRPr lang="fr-LU" dirty="0"/>
          </a:p>
          <a:p>
            <a:endParaRPr lang="en-US" dirty="0"/>
          </a:p>
        </p:txBody>
      </p:sp>
    </p:spTree>
    <p:extLst>
      <p:ext uri="{BB962C8B-B14F-4D97-AF65-F5344CB8AC3E}">
        <p14:creationId xmlns:p14="http://schemas.microsoft.com/office/powerpoint/2010/main" val="2897285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55F-A458-45BD-953D-A41E4FD051FA}"/>
              </a:ext>
            </a:extLst>
          </p:cNvPr>
          <p:cNvSpPr>
            <a:spLocks noGrp="1"/>
          </p:cNvSpPr>
          <p:nvPr>
            <p:ph type="title"/>
          </p:nvPr>
        </p:nvSpPr>
        <p:spPr>
          <a:xfrm>
            <a:off x="527051" y="1524762"/>
            <a:ext cx="10972800" cy="936625"/>
          </a:xfrm>
        </p:spPr>
        <p:txBody>
          <a:bodyPr>
            <a:noAutofit/>
          </a:bodyPr>
          <a:lstStyle/>
          <a:p>
            <a:pPr defTabSz="361950">
              <a:tabLst>
                <a:tab pos="449263" algn="l"/>
              </a:tabLst>
            </a:pPr>
            <a:r>
              <a:rPr lang="fr-LU" sz="2800" dirty="0">
                <a:cs typeface="Arial" panose="020B0604020202020204" pitchFamily="34" charset="0"/>
              </a:rPr>
              <a:t>Key </a:t>
            </a:r>
            <a:r>
              <a:rPr lang="fr-LU" sz="2800" dirty="0" err="1">
                <a:cs typeface="Arial" panose="020B0604020202020204" pitchFamily="34" charset="0"/>
              </a:rPr>
              <a:t>findings</a:t>
            </a:r>
            <a:r>
              <a:rPr lang="fr-LU" sz="2800" dirty="0">
                <a:cs typeface="Arial" panose="020B0604020202020204" pitchFamily="34" charset="0"/>
              </a:rPr>
              <a:t>: staff </a:t>
            </a:r>
            <a:r>
              <a:rPr lang="fr-LU" sz="2800" dirty="0" err="1">
                <a:cs typeface="Arial" panose="020B0604020202020204" pitchFamily="34" charset="0"/>
              </a:rPr>
              <a:t>security</a:t>
            </a:r>
            <a:r>
              <a:rPr lang="fr-LU" sz="2800" dirty="0">
                <a:cs typeface="Arial" panose="020B0604020202020204" pitchFamily="34" charset="0"/>
              </a:rPr>
              <a:t> </a:t>
            </a:r>
            <a:r>
              <a:rPr lang="fr-LU" sz="2800" dirty="0" err="1">
                <a:cs typeface="Arial" panose="020B0604020202020204" pitchFamily="34" charset="0"/>
              </a:rPr>
              <a:t>measures</a:t>
            </a:r>
            <a:r>
              <a:rPr lang="fr-LU" sz="2800" dirty="0">
                <a:cs typeface="Arial" panose="020B0604020202020204" pitchFamily="34" charset="0"/>
              </a:rPr>
              <a:t> in migration service offices </a:t>
            </a:r>
            <a:endParaRPr lang="en-US" sz="2800" dirty="0">
              <a:cs typeface="Arial" panose="020B0604020202020204" pitchFamily="34" charset="0"/>
            </a:endParaRPr>
          </a:p>
        </p:txBody>
      </p:sp>
      <p:sp>
        <p:nvSpPr>
          <p:cNvPr id="3" name="Content Placeholder 2">
            <a:extLst>
              <a:ext uri="{FF2B5EF4-FFF2-40B4-BE49-F238E27FC236}">
                <a16:creationId xmlns:a16="http://schemas.microsoft.com/office/drawing/2014/main" id="{FDAF148E-EC49-4D62-BDED-17A17457BAA5}"/>
              </a:ext>
            </a:extLst>
          </p:cNvPr>
          <p:cNvSpPr>
            <a:spLocks noGrp="1"/>
          </p:cNvSpPr>
          <p:nvPr>
            <p:ph idx="1"/>
          </p:nvPr>
        </p:nvSpPr>
        <p:spPr>
          <a:xfrm>
            <a:off x="527381" y="2708920"/>
            <a:ext cx="10972800" cy="3674627"/>
          </a:xfrm>
        </p:spPr>
        <p:txBody>
          <a:bodyPr>
            <a:normAutofit fontScale="77500" lnSpcReduction="20000"/>
          </a:bodyPr>
          <a:lstStyle/>
          <a:p>
            <a:pPr marL="342900" lvl="1" indent="-342900">
              <a:lnSpc>
                <a:spcPct val="110000"/>
              </a:lnSpc>
              <a:spcBef>
                <a:spcPts val="1200"/>
              </a:spcBef>
              <a:buFont typeface="Arial" pitchFamily="34" charset="0"/>
              <a:buChar char="•"/>
            </a:pPr>
            <a:r>
              <a:rPr lang="en-GB" sz="2500" dirty="0"/>
              <a:t>Several aspects concerning the work at on-site customer service offices for migrants were affected by the crisis, including </a:t>
            </a:r>
            <a:r>
              <a:rPr lang="en-GB" sz="2500" b="1" dirty="0"/>
              <a:t>opening hours</a:t>
            </a:r>
            <a:r>
              <a:rPr lang="en-GB" sz="2500" dirty="0"/>
              <a:t>, the </a:t>
            </a:r>
            <a:r>
              <a:rPr lang="en-GB" sz="2500" b="1" dirty="0"/>
              <a:t>prioritisation of remote procedures</a:t>
            </a:r>
            <a:r>
              <a:rPr lang="en-GB" sz="2500" dirty="0"/>
              <a:t>, the </a:t>
            </a:r>
            <a:r>
              <a:rPr lang="en-GB" sz="2500" b="1" dirty="0"/>
              <a:t>implementation of protective measures</a:t>
            </a:r>
            <a:r>
              <a:rPr lang="en-GB" sz="2500" dirty="0"/>
              <a:t> and the </a:t>
            </a:r>
            <a:r>
              <a:rPr lang="en-GB" sz="2500" b="1" dirty="0"/>
              <a:t>number of procedures </a:t>
            </a:r>
            <a:r>
              <a:rPr lang="en-GB" sz="2500" dirty="0"/>
              <a:t>offered, both overall and on-site.</a:t>
            </a:r>
            <a:endParaRPr lang="en-US" sz="2500" dirty="0"/>
          </a:p>
          <a:p>
            <a:pPr marL="342900" lvl="1" indent="-342900">
              <a:lnSpc>
                <a:spcPct val="110000"/>
              </a:lnSpc>
              <a:spcBef>
                <a:spcPts val="1200"/>
              </a:spcBef>
              <a:buFont typeface="Arial" pitchFamily="34" charset="0"/>
              <a:buChar char="•"/>
            </a:pPr>
            <a:r>
              <a:rPr lang="en-GB" sz="2500" dirty="0"/>
              <a:t>Changes concerning the </a:t>
            </a:r>
            <a:r>
              <a:rPr lang="en-GB" sz="2500" b="1" dirty="0"/>
              <a:t>management of appointments </a:t>
            </a:r>
            <a:r>
              <a:rPr lang="en-GB" sz="2500" dirty="0"/>
              <a:t>were also introduced to manage the crisis and reduce the risk of infection.</a:t>
            </a:r>
            <a:endParaRPr lang="en-US" sz="2500" dirty="0"/>
          </a:p>
          <a:p>
            <a:pPr marL="342900" lvl="1" indent="-342900">
              <a:lnSpc>
                <a:spcPct val="110000"/>
              </a:lnSpc>
              <a:spcBef>
                <a:spcPts val="1200"/>
              </a:spcBef>
              <a:buFont typeface="Arial" pitchFamily="34" charset="0"/>
              <a:buChar char="•"/>
            </a:pPr>
            <a:r>
              <a:rPr lang="en-GB" sz="2500" dirty="0"/>
              <a:t>14 Member States introduced </a:t>
            </a:r>
            <a:r>
              <a:rPr lang="en-GB" sz="2500" b="1" dirty="0"/>
              <a:t>exceptional measures </a:t>
            </a:r>
            <a:r>
              <a:rPr lang="en-GB" sz="2500" dirty="0"/>
              <a:t>with legal effect aimed at supporting individuals whose situation became irregular during the crisis or whose administrative procedures were affected by the crisis. Such measures included the extension of the validity of permits and deadlines.</a:t>
            </a:r>
            <a:endParaRPr lang="en-US" sz="2500" dirty="0"/>
          </a:p>
          <a:p>
            <a:pPr marL="342900" lvl="1" indent="-342900">
              <a:lnSpc>
                <a:spcPct val="110000"/>
              </a:lnSpc>
              <a:spcBef>
                <a:spcPts val="1200"/>
              </a:spcBef>
              <a:buFont typeface="Arial" pitchFamily="34" charset="0"/>
              <a:buChar char="•"/>
            </a:pPr>
            <a:r>
              <a:rPr lang="en-GB" sz="2500" dirty="0"/>
              <a:t>The crisis has </a:t>
            </a:r>
            <a:r>
              <a:rPr lang="en-GB" sz="2500" b="1" dirty="0"/>
              <a:t>increased the importance of remote procedures</a:t>
            </a:r>
            <a:r>
              <a:rPr lang="en-GB" sz="2500" dirty="0"/>
              <a:t>, including online services and communications over the phone or email.</a:t>
            </a:r>
            <a:endParaRPr lang="fr-LU" sz="2500" dirty="0"/>
          </a:p>
          <a:p>
            <a:endParaRPr lang="en-US" dirty="0"/>
          </a:p>
        </p:txBody>
      </p:sp>
    </p:spTree>
    <p:extLst>
      <p:ext uri="{BB962C8B-B14F-4D97-AF65-F5344CB8AC3E}">
        <p14:creationId xmlns:p14="http://schemas.microsoft.com/office/powerpoint/2010/main" val="68923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55F-A458-45BD-953D-A41E4FD051FA}"/>
              </a:ext>
            </a:extLst>
          </p:cNvPr>
          <p:cNvSpPr>
            <a:spLocks noGrp="1"/>
          </p:cNvSpPr>
          <p:nvPr>
            <p:ph type="title"/>
          </p:nvPr>
        </p:nvSpPr>
        <p:spPr>
          <a:xfrm>
            <a:off x="527051" y="1248714"/>
            <a:ext cx="10972800" cy="936625"/>
          </a:xfrm>
        </p:spPr>
        <p:txBody>
          <a:bodyPr/>
          <a:lstStyle/>
          <a:p>
            <a:r>
              <a:rPr lang="fr-LU" sz="2800" b="1" dirty="0">
                <a:cs typeface="Arial" panose="020B0604020202020204" pitchFamily="34" charset="0"/>
              </a:rPr>
              <a:t>Key </a:t>
            </a:r>
            <a:r>
              <a:rPr lang="fr-LU" sz="2800" b="1" dirty="0" err="1">
                <a:cs typeface="Arial" panose="020B0604020202020204" pitchFamily="34" charset="0"/>
              </a:rPr>
              <a:t>findings</a:t>
            </a:r>
            <a:r>
              <a:rPr lang="fr-LU" sz="2800" b="1" dirty="0">
                <a:cs typeface="Arial" panose="020B0604020202020204" pitchFamily="34" charset="0"/>
              </a:rPr>
              <a:t>: Legal migration 1</a:t>
            </a:r>
            <a:endParaRPr lang="en-US" sz="2800" b="1" dirty="0">
              <a:cs typeface="Arial" panose="020B0604020202020204" pitchFamily="34" charset="0"/>
            </a:endParaRPr>
          </a:p>
        </p:txBody>
      </p:sp>
      <p:sp>
        <p:nvSpPr>
          <p:cNvPr id="3" name="Content Placeholder 2">
            <a:extLst>
              <a:ext uri="{FF2B5EF4-FFF2-40B4-BE49-F238E27FC236}">
                <a16:creationId xmlns:a16="http://schemas.microsoft.com/office/drawing/2014/main" id="{FDAF148E-EC49-4D62-BDED-17A17457BAA5}"/>
              </a:ext>
            </a:extLst>
          </p:cNvPr>
          <p:cNvSpPr>
            <a:spLocks noGrp="1"/>
          </p:cNvSpPr>
          <p:nvPr>
            <p:ph idx="1"/>
          </p:nvPr>
        </p:nvSpPr>
        <p:spPr>
          <a:xfrm>
            <a:off x="527381" y="2340616"/>
            <a:ext cx="10972800" cy="4163701"/>
          </a:xfrm>
        </p:spPr>
        <p:txBody>
          <a:bodyPr>
            <a:normAutofit fontScale="77500" lnSpcReduction="20000"/>
          </a:bodyPr>
          <a:lstStyle/>
          <a:p>
            <a:pPr>
              <a:spcBef>
                <a:spcPts val="1200"/>
              </a:spcBef>
            </a:pPr>
            <a:r>
              <a:rPr lang="fr-LU" dirty="0"/>
              <a:t>Four </a:t>
            </a:r>
            <a:r>
              <a:rPr lang="fr-LU" dirty="0" err="1"/>
              <a:t>additional</a:t>
            </a:r>
            <a:r>
              <a:rPr lang="fr-LU" dirty="0"/>
              <a:t> ad-hoc </a:t>
            </a:r>
            <a:r>
              <a:rPr lang="fr-LU" dirty="0" err="1"/>
              <a:t>queries</a:t>
            </a:r>
            <a:r>
              <a:rPr lang="fr-LU" dirty="0"/>
              <a:t> </a:t>
            </a:r>
            <a:r>
              <a:rPr lang="fr-LU" dirty="0" err="1"/>
              <a:t>were</a:t>
            </a:r>
            <a:r>
              <a:rPr lang="fr-LU" dirty="0"/>
              <a:t> </a:t>
            </a:r>
            <a:r>
              <a:rPr lang="fr-LU" dirty="0" err="1"/>
              <a:t>launched</a:t>
            </a:r>
            <a:r>
              <a:rPr lang="fr-LU" dirty="0"/>
              <a:t> </a:t>
            </a:r>
            <a:r>
              <a:rPr lang="fr-LU" dirty="0" err="1"/>
              <a:t>exploring</a:t>
            </a:r>
            <a:r>
              <a:rPr lang="fr-LU" dirty="0"/>
              <a:t> aspects of </a:t>
            </a:r>
            <a:r>
              <a:rPr lang="fr-LU" b="1" dirty="0" err="1"/>
              <a:t>legal</a:t>
            </a:r>
            <a:r>
              <a:rPr lang="fr-LU" b="1" dirty="0"/>
              <a:t> migration</a:t>
            </a:r>
            <a:r>
              <a:rPr lang="fr-LU" dirty="0"/>
              <a:t>:</a:t>
            </a:r>
          </a:p>
          <a:p>
            <a:pPr lvl="1">
              <a:spcBef>
                <a:spcPts val="720"/>
              </a:spcBef>
            </a:pPr>
            <a:r>
              <a:rPr lang="fr-LU" sz="2600" dirty="0"/>
              <a:t>AHQ on </a:t>
            </a:r>
            <a:r>
              <a:rPr lang="fr-LU" sz="2600" dirty="0" err="1"/>
              <a:t>measures</a:t>
            </a:r>
            <a:r>
              <a:rPr lang="fr-LU" sz="2600" dirty="0"/>
              <a:t> </a:t>
            </a:r>
            <a:r>
              <a:rPr lang="fr-LU" sz="2600" dirty="0" err="1"/>
              <a:t>taken</a:t>
            </a:r>
            <a:r>
              <a:rPr lang="fr-LU" sz="2600" dirty="0"/>
              <a:t> in the </a:t>
            </a:r>
            <a:r>
              <a:rPr lang="fr-LU" sz="2600" dirty="0" err="1"/>
              <a:t>field</a:t>
            </a:r>
            <a:r>
              <a:rPr lang="fr-LU" sz="2600" dirty="0"/>
              <a:t> of </a:t>
            </a:r>
            <a:r>
              <a:rPr lang="fr-LU" sz="2600" dirty="0" err="1"/>
              <a:t>legal</a:t>
            </a:r>
            <a:r>
              <a:rPr lang="fr-LU" sz="2600" dirty="0"/>
              <a:t> migration as a </a:t>
            </a:r>
            <a:r>
              <a:rPr lang="fr-LU" sz="2600" dirty="0" err="1"/>
              <a:t>result</a:t>
            </a:r>
            <a:r>
              <a:rPr lang="fr-LU" sz="2600" dirty="0"/>
              <a:t> of the COVID-19 </a:t>
            </a:r>
            <a:r>
              <a:rPr lang="fr-LU" sz="2600" dirty="0" err="1"/>
              <a:t>crisis</a:t>
            </a:r>
            <a:r>
              <a:rPr lang="fr-LU" sz="2600" dirty="0"/>
              <a:t>, </a:t>
            </a:r>
            <a:r>
              <a:rPr lang="fr-LU" sz="2600" dirty="0" err="1"/>
              <a:t>launched</a:t>
            </a:r>
            <a:r>
              <a:rPr lang="fr-LU" sz="2600" dirty="0"/>
              <a:t> on 8 April 2020</a:t>
            </a:r>
          </a:p>
          <a:p>
            <a:pPr lvl="1">
              <a:spcBef>
                <a:spcPts val="720"/>
              </a:spcBef>
            </a:pPr>
            <a:r>
              <a:rPr lang="en-US" sz="2600" dirty="0"/>
              <a:t>AHQ on measures taken in the field of acquisition of citizenship as a result of the COVID-19 crisis, launched on 8 April 2020</a:t>
            </a:r>
          </a:p>
          <a:p>
            <a:pPr lvl="1">
              <a:spcBef>
                <a:spcPts val="720"/>
              </a:spcBef>
            </a:pPr>
            <a:r>
              <a:rPr lang="en-US" sz="2600" dirty="0"/>
              <a:t>AHQ on seasonal workers during the COVID-19 pandemic crisis, launched on 23 April 2020</a:t>
            </a:r>
          </a:p>
          <a:p>
            <a:pPr lvl="1">
              <a:spcBef>
                <a:spcPts val="720"/>
              </a:spcBef>
            </a:pPr>
            <a:r>
              <a:rPr lang="fr-LU" sz="2600" dirty="0"/>
              <a:t>A</a:t>
            </a:r>
            <a:r>
              <a:rPr lang="en-US" sz="2600" dirty="0"/>
              <a:t>HQ on COVID-19 pandemic crisis and unemployment of TCNs, launched on 23 April 2020</a:t>
            </a:r>
          </a:p>
          <a:p>
            <a:pPr>
              <a:spcBef>
                <a:spcPts val="1200"/>
              </a:spcBef>
            </a:pPr>
            <a:r>
              <a:rPr lang="fr-LU" dirty="0" err="1"/>
              <a:t>AHQs</a:t>
            </a:r>
            <a:r>
              <a:rPr lang="fr-LU" dirty="0"/>
              <a:t> </a:t>
            </a:r>
            <a:r>
              <a:rPr lang="fr-LU" dirty="0" err="1"/>
              <a:t>were</a:t>
            </a:r>
            <a:r>
              <a:rPr lang="fr-LU" dirty="0"/>
              <a:t> </a:t>
            </a:r>
            <a:r>
              <a:rPr lang="fr-LU" dirty="0" err="1"/>
              <a:t>launched</a:t>
            </a:r>
            <a:r>
              <a:rPr lang="fr-LU" dirty="0"/>
              <a:t> by COM and EMN Luxembourg </a:t>
            </a:r>
            <a:r>
              <a:rPr lang="fr-LU" dirty="0" err="1"/>
              <a:t>with</a:t>
            </a:r>
            <a:r>
              <a:rPr lang="fr-LU" dirty="0"/>
              <a:t> a </a:t>
            </a:r>
            <a:r>
              <a:rPr lang="fr-LU" dirty="0" err="1"/>
              <a:t>response</a:t>
            </a:r>
            <a:r>
              <a:rPr lang="fr-LU" dirty="0"/>
              <a:t> deadline of 7 </a:t>
            </a:r>
            <a:r>
              <a:rPr lang="fr-LU" dirty="0" err="1"/>
              <a:t>days</a:t>
            </a:r>
            <a:endParaRPr lang="fr-LU" dirty="0"/>
          </a:p>
          <a:p>
            <a:pPr>
              <a:spcBef>
                <a:spcPts val="1200"/>
              </a:spcBef>
            </a:pPr>
            <a:r>
              <a:rPr lang="fr-LU" dirty="0"/>
              <a:t>Due to the fast-</a:t>
            </a:r>
            <a:r>
              <a:rPr lang="fr-LU" dirty="0" err="1"/>
              <a:t>moving</a:t>
            </a:r>
            <a:r>
              <a:rPr lang="fr-LU" dirty="0"/>
              <a:t> situation, </a:t>
            </a:r>
            <a:r>
              <a:rPr lang="fr-LU" dirty="0" err="1"/>
              <a:t>Member</a:t>
            </a:r>
            <a:r>
              <a:rPr lang="fr-LU" dirty="0"/>
              <a:t> States </a:t>
            </a:r>
            <a:r>
              <a:rPr lang="fr-LU" dirty="0" err="1"/>
              <a:t>provide</a:t>
            </a:r>
            <a:r>
              <a:rPr lang="fr-LU" dirty="0"/>
              <a:t> </a:t>
            </a:r>
            <a:r>
              <a:rPr lang="fr-LU" b="1" dirty="0" err="1"/>
              <a:t>weekly</a:t>
            </a:r>
            <a:r>
              <a:rPr lang="fr-LU" dirty="0"/>
              <a:t> updates on </a:t>
            </a:r>
            <a:r>
              <a:rPr lang="fr-LU" dirty="0" err="1"/>
              <a:t>their</a:t>
            </a:r>
            <a:r>
              <a:rPr lang="fr-LU" dirty="0"/>
              <a:t> </a:t>
            </a:r>
            <a:r>
              <a:rPr lang="fr-LU" dirty="0" err="1"/>
              <a:t>evolving</a:t>
            </a:r>
            <a:r>
              <a:rPr lang="fr-LU" dirty="0"/>
              <a:t> national positions in </a:t>
            </a:r>
            <a:r>
              <a:rPr lang="fr-LU" dirty="0" err="1"/>
              <a:t>order</a:t>
            </a:r>
            <a:r>
              <a:rPr lang="fr-LU" dirty="0"/>
              <a:t> to </a:t>
            </a:r>
            <a:r>
              <a:rPr lang="fr-LU" dirty="0" err="1"/>
              <a:t>maintain</a:t>
            </a:r>
            <a:r>
              <a:rPr lang="fr-LU" dirty="0"/>
              <a:t> up-to-date information.  This </a:t>
            </a:r>
            <a:r>
              <a:rPr lang="fr-LU" dirty="0" err="1"/>
              <a:t>procedure</a:t>
            </a:r>
            <a:r>
              <a:rPr lang="fr-LU" dirty="0"/>
              <a:t> </a:t>
            </a:r>
            <a:r>
              <a:rPr lang="fr-LU" dirty="0" err="1"/>
              <a:t>will</a:t>
            </a:r>
            <a:r>
              <a:rPr lang="fr-LU" dirty="0"/>
              <a:t> </a:t>
            </a:r>
            <a:r>
              <a:rPr lang="fr-LU" dirty="0" err="1"/>
              <a:t>be</a:t>
            </a:r>
            <a:r>
              <a:rPr lang="fr-LU" dirty="0"/>
              <a:t> </a:t>
            </a:r>
            <a:r>
              <a:rPr lang="fr-LU" dirty="0" err="1"/>
              <a:t>kept</a:t>
            </a:r>
            <a:r>
              <a:rPr lang="fr-LU" dirty="0"/>
              <a:t> </a:t>
            </a:r>
            <a:r>
              <a:rPr lang="fr-LU" dirty="0" err="1"/>
              <a:t>until</a:t>
            </a:r>
            <a:r>
              <a:rPr lang="fr-LU" dirty="0"/>
              <a:t> 15 June 2020.</a:t>
            </a:r>
          </a:p>
        </p:txBody>
      </p:sp>
    </p:spTree>
    <p:extLst>
      <p:ext uri="{BB962C8B-B14F-4D97-AF65-F5344CB8AC3E}">
        <p14:creationId xmlns:p14="http://schemas.microsoft.com/office/powerpoint/2010/main" val="4153998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55F-A458-45BD-953D-A41E4FD051FA}"/>
              </a:ext>
            </a:extLst>
          </p:cNvPr>
          <p:cNvSpPr>
            <a:spLocks noGrp="1"/>
          </p:cNvSpPr>
          <p:nvPr>
            <p:ph type="title"/>
          </p:nvPr>
        </p:nvSpPr>
        <p:spPr>
          <a:xfrm>
            <a:off x="527381" y="1119506"/>
            <a:ext cx="10972800" cy="936625"/>
          </a:xfrm>
        </p:spPr>
        <p:txBody>
          <a:bodyPr/>
          <a:lstStyle/>
          <a:p>
            <a:r>
              <a:rPr lang="fr-LU" sz="2800" b="1" dirty="0">
                <a:cs typeface="Arial" panose="020B0604020202020204" pitchFamily="34" charset="0"/>
              </a:rPr>
              <a:t>Key </a:t>
            </a:r>
            <a:r>
              <a:rPr lang="fr-LU" sz="2800" b="1" dirty="0" err="1">
                <a:cs typeface="Arial" panose="020B0604020202020204" pitchFamily="34" charset="0"/>
              </a:rPr>
              <a:t>findings</a:t>
            </a:r>
            <a:r>
              <a:rPr lang="fr-LU" sz="2800" b="1" dirty="0">
                <a:cs typeface="Arial" panose="020B0604020202020204" pitchFamily="34" charset="0"/>
              </a:rPr>
              <a:t>: Legal migration 2</a:t>
            </a:r>
            <a:endParaRPr lang="en-US" sz="2800" b="1" dirty="0">
              <a:cs typeface="Arial" panose="020B0604020202020204" pitchFamily="34" charset="0"/>
            </a:endParaRPr>
          </a:p>
        </p:txBody>
      </p:sp>
      <p:sp>
        <p:nvSpPr>
          <p:cNvPr id="3" name="Content Placeholder 2">
            <a:extLst>
              <a:ext uri="{FF2B5EF4-FFF2-40B4-BE49-F238E27FC236}">
                <a16:creationId xmlns:a16="http://schemas.microsoft.com/office/drawing/2014/main" id="{FDAF148E-EC49-4D62-BDED-17A17457BAA5}"/>
              </a:ext>
            </a:extLst>
          </p:cNvPr>
          <p:cNvSpPr>
            <a:spLocks noGrp="1"/>
          </p:cNvSpPr>
          <p:nvPr>
            <p:ph idx="1"/>
          </p:nvPr>
        </p:nvSpPr>
        <p:spPr>
          <a:xfrm>
            <a:off x="527381" y="2056132"/>
            <a:ext cx="10972800" cy="4414242"/>
          </a:xfrm>
        </p:spPr>
        <p:txBody>
          <a:bodyPr>
            <a:normAutofit fontScale="55000" lnSpcReduction="20000"/>
          </a:bodyPr>
          <a:lstStyle/>
          <a:p>
            <a:pPr marL="342000" lvl="1" indent="-342000">
              <a:spcBef>
                <a:spcPts val="600"/>
              </a:spcBef>
              <a:spcAft>
                <a:spcPts val="600"/>
              </a:spcAft>
              <a:buFont typeface="Arial" panose="020B0604020202020204" pitchFamily="34" charset="0"/>
              <a:buChar char="•"/>
            </a:pPr>
            <a:r>
              <a:rPr lang="fr-LU" sz="3300" dirty="0">
                <a:solidFill>
                  <a:prstClr val="black"/>
                </a:solidFill>
              </a:rPr>
              <a:t>Visa applications </a:t>
            </a:r>
            <a:r>
              <a:rPr lang="fr-LU" sz="3300" dirty="0" err="1">
                <a:solidFill>
                  <a:prstClr val="black"/>
                </a:solidFill>
              </a:rPr>
              <a:t>were</a:t>
            </a:r>
            <a:r>
              <a:rPr lang="fr-LU" sz="3300" dirty="0">
                <a:solidFill>
                  <a:prstClr val="black"/>
                </a:solidFill>
              </a:rPr>
              <a:t> </a:t>
            </a:r>
            <a:r>
              <a:rPr lang="fr-LU" sz="3300" b="1" dirty="0" err="1">
                <a:solidFill>
                  <a:prstClr val="black"/>
                </a:solidFill>
              </a:rPr>
              <a:t>suspended</a:t>
            </a:r>
            <a:r>
              <a:rPr lang="fr-LU" sz="3300" dirty="0">
                <a:solidFill>
                  <a:prstClr val="black"/>
                </a:solidFill>
              </a:rPr>
              <a:t> in </a:t>
            </a:r>
            <a:r>
              <a:rPr lang="fr-LU" sz="3300" dirty="0" err="1">
                <a:solidFill>
                  <a:prstClr val="black"/>
                </a:solidFill>
              </a:rPr>
              <a:t>several</a:t>
            </a:r>
            <a:r>
              <a:rPr lang="fr-LU" sz="3300" dirty="0">
                <a:solidFill>
                  <a:prstClr val="black"/>
                </a:solidFill>
              </a:rPr>
              <a:t> </a:t>
            </a:r>
            <a:r>
              <a:rPr lang="fr-LU" sz="3300" dirty="0" err="1">
                <a:solidFill>
                  <a:prstClr val="black"/>
                </a:solidFill>
              </a:rPr>
              <a:t>Member</a:t>
            </a:r>
            <a:r>
              <a:rPr lang="fr-LU" sz="3300" dirty="0">
                <a:solidFill>
                  <a:prstClr val="black"/>
                </a:solidFill>
              </a:rPr>
              <a:t> States (BE, CZ, EE, FI, HR, IE) </a:t>
            </a:r>
            <a:r>
              <a:rPr lang="fr-LU" sz="3300" dirty="0" err="1">
                <a:solidFill>
                  <a:prstClr val="black"/>
                </a:solidFill>
              </a:rPr>
              <a:t>except</a:t>
            </a:r>
            <a:r>
              <a:rPr lang="fr-LU" sz="3300" dirty="0">
                <a:solidFill>
                  <a:prstClr val="black"/>
                </a:solidFill>
              </a:rPr>
              <a:t> in </a:t>
            </a:r>
            <a:r>
              <a:rPr lang="fr-LU" sz="3300" dirty="0" err="1">
                <a:solidFill>
                  <a:prstClr val="black"/>
                </a:solidFill>
              </a:rPr>
              <a:t>exceptional</a:t>
            </a:r>
            <a:r>
              <a:rPr lang="fr-LU" sz="3300" dirty="0">
                <a:solidFill>
                  <a:prstClr val="black"/>
                </a:solidFill>
              </a:rPr>
              <a:t> cases</a:t>
            </a:r>
          </a:p>
          <a:p>
            <a:pPr marL="342000" lvl="1" indent="-342000">
              <a:spcBef>
                <a:spcPts val="600"/>
              </a:spcBef>
              <a:spcAft>
                <a:spcPts val="600"/>
              </a:spcAft>
              <a:buFont typeface="Arial" panose="020B0604020202020204" pitchFamily="34" charset="0"/>
              <a:buChar char="•"/>
            </a:pPr>
            <a:r>
              <a:rPr lang="fr-LU" sz="3300" dirty="0">
                <a:solidFill>
                  <a:prstClr val="black"/>
                </a:solidFill>
              </a:rPr>
              <a:t>MS </a:t>
            </a:r>
            <a:r>
              <a:rPr lang="fr-LU" sz="3300" b="1" dirty="0" err="1">
                <a:solidFill>
                  <a:prstClr val="black"/>
                </a:solidFill>
              </a:rPr>
              <a:t>closed</a:t>
            </a:r>
            <a:r>
              <a:rPr lang="fr-LU" sz="3300" b="1" dirty="0">
                <a:solidFill>
                  <a:prstClr val="black"/>
                </a:solidFill>
              </a:rPr>
              <a:t> </a:t>
            </a:r>
            <a:r>
              <a:rPr lang="fr-LU" sz="3300" b="1" dirty="0" err="1">
                <a:solidFill>
                  <a:prstClr val="black"/>
                </a:solidFill>
              </a:rPr>
              <a:t>their</a:t>
            </a:r>
            <a:r>
              <a:rPr lang="fr-LU" sz="3300" b="1" dirty="0">
                <a:solidFill>
                  <a:prstClr val="black"/>
                </a:solidFill>
              </a:rPr>
              <a:t> immigration offices </a:t>
            </a:r>
            <a:r>
              <a:rPr lang="fr-LU" sz="3300" dirty="0">
                <a:solidFill>
                  <a:prstClr val="black"/>
                </a:solidFill>
              </a:rPr>
              <a:t>and new applications </a:t>
            </a:r>
            <a:r>
              <a:rPr lang="fr-LU" sz="3300" dirty="0" err="1">
                <a:solidFill>
                  <a:prstClr val="black"/>
                </a:solidFill>
              </a:rPr>
              <a:t>had</a:t>
            </a:r>
            <a:r>
              <a:rPr lang="fr-LU" sz="3300" dirty="0">
                <a:solidFill>
                  <a:prstClr val="black"/>
                </a:solidFill>
              </a:rPr>
              <a:t> to </a:t>
            </a:r>
            <a:r>
              <a:rPr lang="fr-LU" sz="3300" dirty="0" err="1">
                <a:solidFill>
                  <a:prstClr val="black"/>
                </a:solidFill>
              </a:rPr>
              <a:t>be</a:t>
            </a:r>
            <a:r>
              <a:rPr lang="fr-LU" sz="3300" dirty="0">
                <a:solidFill>
                  <a:prstClr val="black"/>
                </a:solidFill>
              </a:rPr>
              <a:t> </a:t>
            </a:r>
            <a:r>
              <a:rPr lang="fr-LU" sz="3300" dirty="0" err="1">
                <a:solidFill>
                  <a:prstClr val="black"/>
                </a:solidFill>
              </a:rPr>
              <a:t>filed</a:t>
            </a:r>
            <a:r>
              <a:rPr lang="fr-LU" sz="3300" dirty="0">
                <a:solidFill>
                  <a:prstClr val="black"/>
                </a:solidFill>
              </a:rPr>
              <a:t> </a:t>
            </a:r>
            <a:r>
              <a:rPr lang="fr-LU" sz="3300" dirty="0" err="1">
                <a:solidFill>
                  <a:prstClr val="black"/>
                </a:solidFill>
              </a:rPr>
              <a:t>electronically</a:t>
            </a:r>
            <a:r>
              <a:rPr lang="fr-LU" sz="3300" dirty="0">
                <a:solidFill>
                  <a:prstClr val="black"/>
                </a:solidFill>
              </a:rPr>
              <a:t> or by mail (BE, ES, FI, HR, LV, LU, PL, SI, NO).  </a:t>
            </a:r>
            <a:r>
              <a:rPr lang="fr-LU" sz="3300" dirty="0" err="1">
                <a:solidFill>
                  <a:prstClr val="black"/>
                </a:solidFill>
              </a:rPr>
              <a:t>However</a:t>
            </a:r>
            <a:r>
              <a:rPr lang="fr-LU" sz="3300" dirty="0">
                <a:solidFill>
                  <a:prstClr val="black"/>
                </a:solidFill>
              </a:rPr>
              <a:t>, in </a:t>
            </a:r>
            <a:r>
              <a:rPr lang="fr-LU" sz="3300" dirty="0" err="1">
                <a:solidFill>
                  <a:prstClr val="black"/>
                </a:solidFill>
              </a:rPr>
              <a:t>several</a:t>
            </a:r>
            <a:r>
              <a:rPr lang="fr-LU" sz="3300" dirty="0">
                <a:solidFill>
                  <a:prstClr val="black"/>
                </a:solidFill>
              </a:rPr>
              <a:t> cases </a:t>
            </a:r>
            <a:r>
              <a:rPr lang="fr-LU" sz="3300" dirty="0" err="1">
                <a:solidFill>
                  <a:prstClr val="black"/>
                </a:solidFill>
              </a:rPr>
              <a:t>their</a:t>
            </a:r>
            <a:r>
              <a:rPr lang="fr-LU" sz="3300" dirty="0">
                <a:solidFill>
                  <a:prstClr val="black"/>
                </a:solidFill>
              </a:rPr>
              <a:t> </a:t>
            </a:r>
            <a:r>
              <a:rPr lang="fr-LU" sz="3300" dirty="0" err="1">
                <a:solidFill>
                  <a:prstClr val="black"/>
                </a:solidFill>
              </a:rPr>
              <a:t>treatment</a:t>
            </a:r>
            <a:r>
              <a:rPr lang="fr-LU" sz="3300" dirty="0">
                <a:solidFill>
                  <a:prstClr val="black"/>
                </a:solidFill>
              </a:rPr>
              <a:t> and/or </a:t>
            </a:r>
            <a:r>
              <a:rPr lang="fr-LU" sz="3300" dirty="0" err="1">
                <a:solidFill>
                  <a:prstClr val="black"/>
                </a:solidFill>
              </a:rPr>
              <a:t>execution</a:t>
            </a:r>
            <a:r>
              <a:rPr lang="fr-LU" sz="3300" dirty="0">
                <a:solidFill>
                  <a:prstClr val="black"/>
                </a:solidFill>
              </a:rPr>
              <a:t> </a:t>
            </a:r>
            <a:r>
              <a:rPr lang="fr-LU" sz="3300" dirty="0" err="1">
                <a:solidFill>
                  <a:prstClr val="black"/>
                </a:solidFill>
              </a:rPr>
              <a:t>was</a:t>
            </a:r>
            <a:r>
              <a:rPr lang="fr-LU" sz="3300" dirty="0">
                <a:solidFill>
                  <a:prstClr val="black"/>
                </a:solidFill>
              </a:rPr>
              <a:t> (de facto/de jure) put on </a:t>
            </a:r>
            <a:r>
              <a:rPr lang="fr-LU" sz="3300" dirty="0" err="1">
                <a:solidFill>
                  <a:prstClr val="black"/>
                </a:solidFill>
              </a:rPr>
              <a:t>hold</a:t>
            </a:r>
            <a:r>
              <a:rPr lang="fr-LU" sz="3300" dirty="0">
                <a:solidFill>
                  <a:prstClr val="black"/>
                </a:solidFill>
              </a:rPr>
              <a:t> (BE, EE, FI, NO).</a:t>
            </a:r>
          </a:p>
          <a:p>
            <a:pPr marL="342000" lvl="1" indent="-342000">
              <a:spcBef>
                <a:spcPts val="600"/>
              </a:spcBef>
              <a:spcAft>
                <a:spcPts val="600"/>
              </a:spcAft>
              <a:buFont typeface="Arial" panose="020B0604020202020204" pitchFamily="34" charset="0"/>
              <a:buChar char="•"/>
            </a:pPr>
            <a:r>
              <a:rPr lang="fr-LU" sz="3300" dirty="0">
                <a:solidFill>
                  <a:prstClr val="black"/>
                </a:solidFill>
              </a:rPr>
              <a:t>Use of </a:t>
            </a:r>
            <a:r>
              <a:rPr lang="fr-LU" sz="3300" b="1" dirty="0" err="1">
                <a:solidFill>
                  <a:prstClr val="black"/>
                </a:solidFill>
              </a:rPr>
              <a:t>video-conferences</a:t>
            </a:r>
            <a:r>
              <a:rPr lang="fr-LU" sz="3300" b="1" dirty="0">
                <a:solidFill>
                  <a:prstClr val="black"/>
                </a:solidFill>
              </a:rPr>
              <a:t> </a:t>
            </a:r>
            <a:r>
              <a:rPr lang="fr-LU" sz="3300" dirty="0" err="1">
                <a:solidFill>
                  <a:prstClr val="black"/>
                </a:solidFill>
              </a:rPr>
              <a:t>were</a:t>
            </a:r>
            <a:r>
              <a:rPr lang="fr-LU" sz="3300" dirty="0">
                <a:solidFill>
                  <a:prstClr val="black"/>
                </a:solidFill>
              </a:rPr>
              <a:t> </a:t>
            </a:r>
            <a:r>
              <a:rPr lang="fr-LU" sz="3300" dirty="0" err="1">
                <a:solidFill>
                  <a:prstClr val="black"/>
                </a:solidFill>
              </a:rPr>
              <a:t>stepped</a:t>
            </a:r>
            <a:r>
              <a:rPr lang="fr-LU" sz="3300" dirty="0">
                <a:solidFill>
                  <a:prstClr val="black"/>
                </a:solidFill>
              </a:rPr>
              <a:t> up in </a:t>
            </a:r>
            <a:r>
              <a:rPr lang="fr-LU" sz="3300" dirty="0" err="1">
                <a:solidFill>
                  <a:prstClr val="black"/>
                </a:solidFill>
              </a:rPr>
              <a:t>order</a:t>
            </a:r>
            <a:r>
              <a:rPr lang="fr-LU" sz="3300" dirty="0">
                <a:solidFill>
                  <a:prstClr val="black"/>
                </a:solidFill>
              </a:rPr>
              <a:t> to </a:t>
            </a:r>
            <a:r>
              <a:rPr lang="fr-LU" sz="3300" dirty="0" err="1">
                <a:solidFill>
                  <a:prstClr val="black"/>
                </a:solidFill>
              </a:rPr>
              <a:t>conduct</a:t>
            </a:r>
            <a:r>
              <a:rPr lang="fr-LU" sz="3300" dirty="0">
                <a:solidFill>
                  <a:prstClr val="black"/>
                </a:solidFill>
              </a:rPr>
              <a:t> interviews (CY) and </a:t>
            </a:r>
            <a:r>
              <a:rPr lang="fr-LU" sz="3300" dirty="0" err="1">
                <a:solidFill>
                  <a:prstClr val="black"/>
                </a:solidFill>
              </a:rPr>
              <a:t>dedicated</a:t>
            </a:r>
            <a:r>
              <a:rPr lang="fr-LU" sz="3300" dirty="0">
                <a:solidFill>
                  <a:prstClr val="black"/>
                </a:solidFill>
              </a:rPr>
              <a:t> phone </a:t>
            </a:r>
            <a:r>
              <a:rPr lang="fr-LU" sz="3300" dirty="0" err="1">
                <a:solidFill>
                  <a:prstClr val="black"/>
                </a:solidFill>
              </a:rPr>
              <a:t>lines</a:t>
            </a:r>
            <a:r>
              <a:rPr lang="fr-LU" sz="3300" dirty="0">
                <a:solidFill>
                  <a:prstClr val="black"/>
                </a:solidFill>
              </a:rPr>
              <a:t> </a:t>
            </a:r>
            <a:r>
              <a:rPr lang="fr-LU" sz="3300" dirty="0" err="1">
                <a:solidFill>
                  <a:prstClr val="black"/>
                </a:solidFill>
              </a:rPr>
              <a:t>used</a:t>
            </a:r>
            <a:r>
              <a:rPr lang="fr-LU" sz="3300" dirty="0">
                <a:solidFill>
                  <a:prstClr val="black"/>
                </a:solidFill>
              </a:rPr>
              <a:t> to </a:t>
            </a:r>
            <a:r>
              <a:rPr lang="fr-LU" sz="3300" dirty="0" err="1">
                <a:solidFill>
                  <a:prstClr val="black"/>
                </a:solidFill>
              </a:rPr>
              <a:t>inform</a:t>
            </a:r>
            <a:r>
              <a:rPr lang="fr-LU" sz="3300" dirty="0">
                <a:solidFill>
                  <a:prstClr val="black"/>
                </a:solidFill>
              </a:rPr>
              <a:t> </a:t>
            </a:r>
            <a:r>
              <a:rPr lang="fr-LU" sz="3300" dirty="0" err="1">
                <a:solidFill>
                  <a:prstClr val="black"/>
                </a:solidFill>
              </a:rPr>
              <a:t>TCNs</a:t>
            </a:r>
            <a:endParaRPr lang="fr-LU" sz="3300" dirty="0">
              <a:solidFill>
                <a:prstClr val="black"/>
              </a:solidFill>
            </a:endParaRPr>
          </a:p>
          <a:p>
            <a:pPr marL="342000" lvl="1" indent="-342000">
              <a:spcBef>
                <a:spcPts val="600"/>
              </a:spcBef>
              <a:spcAft>
                <a:spcPts val="600"/>
              </a:spcAft>
              <a:buFont typeface="Arial" panose="020B0604020202020204" pitchFamily="34" charset="0"/>
              <a:buChar char="•"/>
            </a:pPr>
            <a:r>
              <a:rPr lang="fr-LU" sz="3300" b="1" dirty="0" err="1">
                <a:solidFill>
                  <a:prstClr val="black"/>
                </a:solidFill>
              </a:rPr>
              <a:t>Residence</a:t>
            </a:r>
            <a:r>
              <a:rPr lang="fr-LU" sz="3300" b="1" dirty="0">
                <a:solidFill>
                  <a:prstClr val="black"/>
                </a:solidFill>
              </a:rPr>
              <a:t> </a:t>
            </a:r>
            <a:r>
              <a:rPr lang="fr-LU" sz="3300" b="1" dirty="0" err="1">
                <a:solidFill>
                  <a:prstClr val="black"/>
                </a:solidFill>
              </a:rPr>
              <a:t>permits</a:t>
            </a:r>
            <a:r>
              <a:rPr lang="fr-LU" sz="3300" b="1" dirty="0">
                <a:solidFill>
                  <a:prstClr val="black"/>
                </a:solidFill>
              </a:rPr>
              <a:t> </a:t>
            </a:r>
            <a:r>
              <a:rPr lang="fr-LU" sz="3300" dirty="0" err="1">
                <a:solidFill>
                  <a:prstClr val="black"/>
                </a:solidFill>
              </a:rPr>
              <a:t>were</a:t>
            </a:r>
            <a:r>
              <a:rPr lang="fr-LU" sz="3300" dirty="0">
                <a:solidFill>
                  <a:prstClr val="black"/>
                </a:solidFill>
              </a:rPr>
              <a:t> </a:t>
            </a:r>
            <a:r>
              <a:rPr lang="fr-LU" sz="3300" dirty="0" err="1">
                <a:solidFill>
                  <a:prstClr val="black"/>
                </a:solidFill>
              </a:rPr>
              <a:t>extended</a:t>
            </a:r>
            <a:r>
              <a:rPr lang="fr-LU" sz="3300" dirty="0">
                <a:solidFill>
                  <a:prstClr val="black"/>
                </a:solidFill>
              </a:rPr>
              <a:t> </a:t>
            </a:r>
            <a:r>
              <a:rPr lang="fr-LU" sz="3300" dirty="0" err="1">
                <a:solidFill>
                  <a:prstClr val="black"/>
                </a:solidFill>
              </a:rPr>
              <a:t>until</a:t>
            </a:r>
            <a:r>
              <a:rPr lang="fr-LU" sz="3300" dirty="0">
                <a:solidFill>
                  <a:prstClr val="black"/>
                </a:solidFill>
              </a:rPr>
              <a:t> the end of the </a:t>
            </a:r>
            <a:r>
              <a:rPr lang="fr-LU" sz="3300" dirty="0" err="1">
                <a:solidFill>
                  <a:prstClr val="black"/>
                </a:solidFill>
              </a:rPr>
              <a:t>crisis</a:t>
            </a:r>
            <a:r>
              <a:rPr lang="fr-LU" sz="3300" dirty="0">
                <a:solidFill>
                  <a:prstClr val="black"/>
                </a:solidFill>
              </a:rPr>
              <a:t> (BG, DE</a:t>
            </a:r>
            <a:r>
              <a:rPr lang="fr-LU" sz="3300">
                <a:solidFill>
                  <a:prstClr val="black"/>
                </a:solidFill>
              </a:rPr>
              <a:t>, ES, FR</a:t>
            </a:r>
            <a:r>
              <a:rPr lang="fr-LU" sz="3300" dirty="0">
                <a:solidFill>
                  <a:prstClr val="black"/>
                </a:solidFill>
              </a:rPr>
              <a:t>, HR, HU, IE, IT, PT, SK) or a </a:t>
            </a:r>
            <a:r>
              <a:rPr lang="fr-LU" sz="3300" dirty="0" err="1">
                <a:solidFill>
                  <a:prstClr val="black"/>
                </a:solidFill>
              </a:rPr>
              <a:t>simplified</a:t>
            </a:r>
            <a:r>
              <a:rPr lang="fr-LU" sz="3300" dirty="0">
                <a:solidFill>
                  <a:prstClr val="black"/>
                </a:solidFill>
              </a:rPr>
              <a:t> </a:t>
            </a:r>
            <a:r>
              <a:rPr lang="fr-LU" sz="3300" dirty="0" err="1">
                <a:solidFill>
                  <a:prstClr val="black"/>
                </a:solidFill>
              </a:rPr>
              <a:t>procedure</a:t>
            </a:r>
            <a:r>
              <a:rPr lang="fr-LU" sz="3300" dirty="0">
                <a:solidFill>
                  <a:prstClr val="black"/>
                </a:solidFill>
              </a:rPr>
              <a:t> </a:t>
            </a:r>
            <a:r>
              <a:rPr lang="fr-LU" sz="3300" dirty="0" err="1">
                <a:solidFill>
                  <a:prstClr val="black"/>
                </a:solidFill>
              </a:rPr>
              <a:t>was</a:t>
            </a:r>
            <a:r>
              <a:rPr lang="fr-LU" sz="3300" dirty="0">
                <a:solidFill>
                  <a:prstClr val="black"/>
                </a:solidFill>
              </a:rPr>
              <a:t> put in place (CZ, FI, LV, MT). </a:t>
            </a:r>
            <a:r>
              <a:rPr lang="fr-LU" sz="3300" dirty="0" err="1">
                <a:solidFill>
                  <a:prstClr val="black"/>
                </a:solidFill>
              </a:rPr>
              <a:t>However</a:t>
            </a:r>
            <a:r>
              <a:rPr lang="fr-LU" sz="3300" dirty="0">
                <a:solidFill>
                  <a:prstClr val="black"/>
                </a:solidFill>
              </a:rPr>
              <a:t>, the time of the extension </a:t>
            </a:r>
            <a:r>
              <a:rPr lang="fr-LU" sz="3300" dirty="0" err="1">
                <a:solidFill>
                  <a:prstClr val="black"/>
                </a:solidFill>
              </a:rPr>
              <a:t>varied</a:t>
            </a:r>
            <a:r>
              <a:rPr lang="fr-LU" sz="3300" dirty="0">
                <a:solidFill>
                  <a:prstClr val="black"/>
                </a:solidFill>
              </a:rPr>
              <a:t> </a:t>
            </a:r>
            <a:r>
              <a:rPr lang="fr-LU" sz="3300" dirty="0" err="1">
                <a:solidFill>
                  <a:prstClr val="black"/>
                </a:solidFill>
              </a:rPr>
              <a:t>across</a:t>
            </a:r>
            <a:r>
              <a:rPr lang="fr-LU" sz="3300" dirty="0">
                <a:solidFill>
                  <a:prstClr val="black"/>
                </a:solidFill>
              </a:rPr>
              <a:t> MS.</a:t>
            </a:r>
          </a:p>
          <a:p>
            <a:pPr marL="342000" lvl="1" indent="-342000">
              <a:spcBef>
                <a:spcPts val="600"/>
              </a:spcBef>
              <a:spcAft>
                <a:spcPts val="600"/>
              </a:spcAft>
              <a:buFont typeface="Arial" panose="020B0604020202020204" pitchFamily="34" charset="0"/>
              <a:buChar char="•"/>
            </a:pPr>
            <a:r>
              <a:rPr lang="fr-LU" sz="3300" dirty="0" err="1">
                <a:solidFill>
                  <a:prstClr val="black"/>
                </a:solidFill>
              </a:rPr>
              <a:t>Some</a:t>
            </a:r>
            <a:r>
              <a:rPr lang="fr-LU" sz="3300" dirty="0">
                <a:solidFill>
                  <a:prstClr val="black"/>
                </a:solidFill>
              </a:rPr>
              <a:t> MS </a:t>
            </a:r>
            <a:r>
              <a:rPr lang="fr-LU" sz="3300" dirty="0" err="1">
                <a:solidFill>
                  <a:prstClr val="black"/>
                </a:solidFill>
              </a:rPr>
              <a:t>applied</a:t>
            </a:r>
            <a:r>
              <a:rPr lang="fr-LU" sz="3300" dirty="0">
                <a:solidFill>
                  <a:prstClr val="black"/>
                </a:solidFill>
              </a:rPr>
              <a:t> </a:t>
            </a:r>
            <a:r>
              <a:rPr lang="fr-LU" sz="3300" b="1" dirty="0" err="1">
                <a:solidFill>
                  <a:prstClr val="black"/>
                </a:solidFill>
              </a:rPr>
              <a:t>temporary</a:t>
            </a:r>
            <a:r>
              <a:rPr lang="fr-LU" sz="3300" b="1" dirty="0">
                <a:solidFill>
                  <a:prstClr val="black"/>
                </a:solidFill>
              </a:rPr>
              <a:t> suspensions of administrative and </a:t>
            </a:r>
            <a:r>
              <a:rPr lang="fr-LU" sz="3300" b="1" dirty="0" err="1">
                <a:solidFill>
                  <a:prstClr val="black"/>
                </a:solidFill>
              </a:rPr>
              <a:t>judicial</a:t>
            </a:r>
            <a:r>
              <a:rPr lang="fr-LU" sz="3300" b="1" dirty="0">
                <a:solidFill>
                  <a:prstClr val="black"/>
                </a:solidFill>
              </a:rPr>
              <a:t> deadlines </a:t>
            </a:r>
            <a:r>
              <a:rPr lang="fr-LU" sz="3300" dirty="0">
                <a:solidFill>
                  <a:prstClr val="black"/>
                </a:solidFill>
              </a:rPr>
              <a:t>(BE, CY, EL, ES, FR, IT, LT, LU, MT, PL, SI, NO). </a:t>
            </a:r>
            <a:r>
              <a:rPr lang="fr-LU" sz="3300" dirty="0" err="1">
                <a:solidFill>
                  <a:prstClr val="black"/>
                </a:solidFill>
              </a:rPr>
              <a:t>However</a:t>
            </a:r>
            <a:r>
              <a:rPr lang="fr-LU" sz="3300" dirty="0">
                <a:solidFill>
                  <a:prstClr val="black"/>
                </a:solidFill>
              </a:rPr>
              <a:t>, in </a:t>
            </a:r>
            <a:r>
              <a:rPr lang="fr-LU" sz="3300" dirty="0" err="1">
                <a:solidFill>
                  <a:prstClr val="black"/>
                </a:solidFill>
              </a:rPr>
              <a:t>many</a:t>
            </a:r>
            <a:r>
              <a:rPr lang="fr-LU" sz="3300" dirty="0">
                <a:solidFill>
                  <a:prstClr val="black"/>
                </a:solidFill>
              </a:rPr>
              <a:t> cases, </a:t>
            </a:r>
            <a:r>
              <a:rPr lang="fr-LU" sz="3300" dirty="0" err="1">
                <a:solidFill>
                  <a:prstClr val="black"/>
                </a:solidFill>
              </a:rPr>
              <a:t>hearings</a:t>
            </a:r>
            <a:r>
              <a:rPr lang="fr-LU" sz="3300" dirty="0">
                <a:solidFill>
                  <a:prstClr val="black"/>
                </a:solidFill>
              </a:rPr>
              <a:t> </a:t>
            </a:r>
            <a:r>
              <a:rPr lang="fr-LU" sz="3300" dirty="0" err="1">
                <a:solidFill>
                  <a:prstClr val="black"/>
                </a:solidFill>
              </a:rPr>
              <a:t>were</a:t>
            </a:r>
            <a:r>
              <a:rPr lang="fr-LU" sz="3300" dirty="0">
                <a:solidFill>
                  <a:prstClr val="black"/>
                </a:solidFill>
              </a:rPr>
              <a:t> </a:t>
            </a:r>
            <a:r>
              <a:rPr lang="fr-LU" sz="3300" dirty="0" err="1">
                <a:solidFill>
                  <a:prstClr val="black"/>
                </a:solidFill>
              </a:rPr>
              <a:t>still</a:t>
            </a:r>
            <a:r>
              <a:rPr lang="fr-LU" sz="3300" dirty="0">
                <a:solidFill>
                  <a:prstClr val="black"/>
                </a:solidFill>
              </a:rPr>
              <a:t> </a:t>
            </a:r>
            <a:r>
              <a:rPr lang="fr-LU" sz="3300" dirty="0" err="1">
                <a:solidFill>
                  <a:prstClr val="black"/>
                </a:solidFill>
              </a:rPr>
              <a:t>being</a:t>
            </a:r>
            <a:r>
              <a:rPr lang="fr-LU" sz="3300" dirty="0">
                <a:solidFill>
                  <a:prstClr val="black"/>
                </a:solidFill>
              </a:rPr>
              <a:t> </a:t>
            </a:r>
            <a:r>
              <a:rPr lang="fr-LU" sz="3300" dirty="0" err="1">
                <a:solidFill>
                  <a:prstClr val="black"/>
                </a:solidFill>
              </a:rPr>
              <a:t>conducted</a:t>
            </a:r>
            <a:r>
              <a:rPr lang="fr-LU" sz="3300" dirty="0">
                <a:solidFill>
                  <a:prstClr val="black"/>
                </a:solidFill>
              </a:rPr>
              <a:t> (i.e. BE, FR, IT, LU) </a:t>
            </a:r>
          </a:p>
          <a:p>
            <a:pPr marL="342000" lvl="1" indent="-342000">
              <a:spcBef>
                <a:spcPts val="600"/>
              </a:spcBef>
              <a:spcAft>
                <a:spcPts val="600"/>
              </a:spcAft>
              <a:buFont typeface="Arial" panose="020B0604020202020204" pitchFamily="34" charset="0"/>
              <a:buChar char="•"/>
            </a:pPr>
            <a:r>
              <a:rPr lang="fr-LU" sz="3300" dirty="0">
                <a:solidFill>
                  <a:prstClr val="black"/>
                </a:solidFill>
              </a:rPr>
              <a:t>Simplification of process for </a:t>
            </a:r>
            <a:r>
              <a:rPr lang="fr-LU" sz="3300" b="1" dirty="0" err="1">
                <a:solidFill>
                  <a:prstClr val="black"/>
                </a:solidFill>
              </a:rPr>
              <a:t>changing</a:t>
            </a:r>
            <a:r>
              <a:rPr lang="fr-LU" sz="3300" b="1" dirty="0">
                <a:solidFill>
                  <a:prstClr val="black"/>
                </a:solidFill>
              </a:rPr>
              <a:t> of </a:t>
            </a:r>
            <a:r>
              <a:rPr lang="fr-LU" sz="3300" b="1" dirty="0" err="1">
                <a:solidFill>
                  <a:prstClr val="black"/>
                </a:solidFill>
              </a:rPr>
              <a:t>residence</a:t>
            </a:r>
            <a:r>
              <a:rPr lang="fr-LU" sz="3300" b="1" dirty="0">
                <a:solidFill>
                  <a:prstClr val="black"/>
                </a:solidFill>
              </a:rPr>
              <a:t> </a:t>
            </a:r>
            <a:r>
              <a:rPr lang="fr-LU" sz="3300" b="1" dirty="0" err="1">
                <a:solidFill>
                  <a:prstClr val="black"/>
                </a:solidFill>
              </a:rPr>
              <a:t>status</a:t>
            </a:r>
            <a:r>
              <a:rPr lang="fr-LU" sz="3300" b="1" dirty="0">
                <a:solidFill>
                  <a:prstClr val="black"/>
                </a:solidFill>
              </a:rPr>
              <a:t> </a:t>
            </a:r>
            <a:r>
              <a:rPr lang="fr-LU" sz="3300" dirty="0" err="1">
                <a:solidFill>
                  <a:prstClr val="black"/>
                </a:solidFill>
              </a:rPr>
              <a:t>introduced</a:t>
            </a:r>
            <a:r>
              <a:rPr lang="fr-LU" sz="3300" dirty="0">
                <a:solidFill>
                  <a:prstClr val="black"/>
                </a:solidFill>
              </a:rPr>
              <a:t> (FI)</a:t>
            </a:r>
          </a:p>
          <a:p>
            <a:pPr marL="342000" lvl="1" indent="-342000">
              <a:spcBef>
                <a:spcPts val="600"/>
              </a:spcBef>
              <a:spcAft>
                <a:spcPts val="600"/>
              </a:spcAft>
              <a:buFont typeface="Arial" panose="020B0604020202020204" pitchFamily="34" charset="0"/>
              <a:buChar char="•"/>
            </a:pPr>
            <a:r>
              <a:rPr lang="fr-LU" sz="3300" dirty="0" err="1">
                <a:solidFill>
                  <a:prstClr val="black"/>
                </a:solidFill>
              </a:rPr>
              <a:t>Overstayers</a:t>
            </a:r>
            <a:r>
              <a:rPr lang="fr-LU" sz="3300" dirty="0">
                <a:solidFill>
                  <a:prstClr val="black"/>
                </a:solidFill>
              </a:rPr>
              <a:t> due to the </a:t>
            </a:r>
            <a:r>
              <a:rPr lang="fr-LU" sz="3300" dirty="0" err="1">
                <a:solidFill>
                  <a:prstClr val="black"/>
                </a:solidFill>
              </a:rPr>
              <a:t>crisis</a:t>
            </a:r>
            <a:r>
              <a:rPr lang="fr-LU" sz="3300" dirty="0">
                <a:solidFill>
                  <a:prstClr val="black"/>
                </a:solidFill>
              </a:rPr>
              <a:t> </a:t>
            </a:r>
            <a:r>
              <a:rPr lang="fr-LU" sz="3300" dirty="0" err="1">
                <a:solidFill>
                  <a:prstClr val="black"/>
                </a:solidFill>
              </a:rPr>
              <a:t>will</a:t>
            </a:r>
            <a:r>
              <a:rPr lang="fr-LU" sz="3300" dirty="0">
                <a:solidFill>
                  <a:prstClr val="black"/>
                </a:solidFill>
              </a:rPr>
              <a:t> </a:t>
            </a:r>
            <a:r>
              <a:rPr lang="fr-LU" sz="3300" b="1" dirty="0">
                <a:solidFill>
                  <a:prstClr val="black"/>
                </a:solidFill>
              </a:rPr>
              <a:t>not </a:t>
            </a:r>
            <a:r>
              <a:rPr lang="fr-LU" sz="3300" b="1" dirty="0" err="1">
                <a:solidFill>
                  <a:prstClr val="black"/>
                </a:solidFill>
              </a:rPr>
              <a:t>be</a:t>
            </a:r>
            <a:r>
              <a:rPr lang="fr-LU" sz="3300" b="1" dirty="0">
                <a:solidFill>
                  <a:prstClr val="black"/>
                </a:solidFill>
              </a:rPr>
              <a:t> </a:t>
            </a:r>
            <a:r>
              <a:rPr lang="fr-LU" sz="3300" b="1" dirty="0" err="1">
                <a:solidFill>
                  <a:prstClr val="black"/>
                </a:solidFill>
              </a:rPr>
              <a:t>considered</a:t>
            </a:r>
            <a:r>
              <a:rPr lang="fr-LU" sz="3300" b="1" dirty="0">
                <a:solidFill>
                  <a:prstClr val="black"/>
                </a:solidFill>
              </a:rPr>
              <a:t> as </a:t>
            </a:r>
            <a:r>
              <a:rPr lang="fr-LU" sz="3300" b="1" dirty="0" err="1">
                <a:solidFill>
                  <a:prstClr val="black"/>
                </a:solidFill>
              </a:rPr>
              <a:t>irregular</a:t>
            </a:r>
            <a:r>
              <a:rPr lang="fr-LU" sz="3300" b="1" dirty="0">
                <a:solidFill>
                  <a:prstClr val="black"/>
                </a:solidFill>
              </a:rPr>
              <a:t> </a:t>
            </a:r>
            <a:r>
              <a:rPr lang="fr-LU" sz="3300" dirty="0">
                <a:solidFill>
                  <a:prstClr val="black"/>
                </a:solidFill>
              </a:rPr>
              <a:t>migrants.</a:t>
            </a:r>
          </a:p>
          <a:p>
            <a:pPr marL="342000" lvl="1" indent="-342000">
              <a:spcBef>
                <a:spcPts val="600"/>
              </a:spcBef>
              <a:spcAft>
                <a:spcPts val="600"/>
              </a:spcAft>
              <a:buFont typeface="Arial" panose="020B0604020202020204" pitchFamily="34" charset="0"/>
              <a:buChar char="•"/>
            </a:pPr>
            <a:r>
              <a:rPr lang="en-US" sz="3300" dirty="0">
                <a:solidFill>
                  <a:prstClr val="black"/>
                </a:solidFill>
              </a:rPr>
              <a:t>13 Member States took a more flexible approach in the application of the normal rules of withdrawal of residence permits for </a:t>
            </a:r>
            <a:r>
              <a:rPr lang="en-US" sz="3300" b="1" dirty="0">
                <a:solidFill>
                  <a:prstClr val="black"/>
                </a:solidFill>
              </a:rPr>
              <a:t>reduction in or loss of income</a:t>
            </a:r>
            <a:r>
              <a:rPr lang="en-US" sz="3300" dirty="0"/>
              <a:t>.</a:t>
            </a:r>
            <a:endParaRPr lang="fr-LU" sz="3300" dirty="0"/>
          </a:p>
          <a:p>
            <a:endParaRPr lang="fr-LU" dirty="0"/>
          </a:p>
          <a:p>
            <a:endParaRPr lang="en-US" dirty="0"/>
          </a:p>
        </p:txBody>
      </p:sp>
    </p:spTree>
    <p:extLst>
      <p:ext uri="{BB962C8B-B14F-4D97-AF65-F5344CB8AC3E}">
        <p14:creationId xmlns:p14="http://schemas.microsoft.com/office/powerpoint/2010/main" val="2856892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55F-A458-45BD-953D-A41E4FD051FA}"/>
              </a:ext>
            </a:extLst>
          </p:cNvPr>
          <p:cNvSpPr>
            <a:spLocks noGrp="1"/>
          </p:cNvSpPr>
          <p:nvPr>
            <p:ph type="title"/>
          </p:nvPr>
        </p:nvSpPr>
        <p:spPr>
          <a:xfrm>
            <a:off x="527381" y="1159263"/>
            <a:ext cx="10972800" cy="936625"/>
          </a:xfrm>
        </p:spPr>
        <p:txBody>
          <a:bodyPr/>
          <a:lstStyle/>
          <a:p>
            <a:r>
              <a:rPr lang="fr-LU" sz="2800" b="1" dirty="0">
                <a:cs typeface="Arial" panose="020B0604020202020204" pitchFamily="34" charset="0"/>
              </a:rPr>
              <a:t>Key </a:t>
            </a:r>
            <a:r>
              <a:rPr lang="fr-LU" sz="2800" b="1" dirty="0" err="1">
                <a:cs typeface="Arial" panose="020B0604020202020204" pitchFamily="34" charset="0"/>
              </a:rPr>
              <a:t>findings</a:t>
            </a:r>
            <a:r>
              <a:rPr lang="fr-LU" sz="2800" b="1" dirty="0">
                <a:cs typeface="Arial" panose="020B0604020202020204" pitchFamily="34" charset="0"/>
              </a:rPr>
              <a:t>: </a:t>
            </a:r>
            <a:r>
              <a:rPr lang="fr-LU" sz="2800" b="1" dirty="0" err="1">
                <a:cs typeface="Arial" panose="020B0604020202020204" pitchFamily="34" charset="0"/>
              </a:rPr>
              <a:t>Seasonal</a:t>
            </a:r>
            <a:r>
              <a:rPr lang="fr-LU" sz="2800" b="1" dirty="0">
                <a:cs typeface="Arial" panose="020B0604020202020204" pitchFamily="34" charset="0"/>
              </a:rPr>
              <a:t> </a:t>
            </a:r>
            <a:r>
              <a:rPr lang="fr-LU" sz="2800" b="1" dirty="0" err="1">
                <a:cs typeface="Arial" panose="020B0604020202020204" pitchFamily="34" charset="0"/>
              </a:rPr>
              <a:t>Workers</a:t>
            </a:r>
            <a:endParaRPr lang="en-US" sz="2800" b="1" dirty="0">
              <a:cs typeface="Arial" panose="020B0604020202020204" pitchFamily="34" charset="0"/>
            </a:endParaRPr>
          </a:p>
        </p:txBody>
      </p:sp>
      <p:sp>
        <p:nvSpPr>
          <p:cNvPr id="3" name="Content Placeholder 2">
            <a:extLst>
              <a:ext uri="{FF2B5EF4-FFF2-40B4-BE49-F238E27FC236}">
                <a16:creationId xmlns:a16="http://schemas.microsoft.com/office/drawing/2014/main" id="{FDAF148E-EC49-4D62-BDED-17A17457BAA5}"/>
              </a:ext>
            </a:extLst>
          </p:cNvPr>
          <p:cNvSpPr>
            <a:spLocks noGrp="1"/>
          </p:cNvSpPr>
          <p:nvPr>
            <p:ph idx="1"/>
          </p:nvPr>
        </p:nvSpPr>
        <p:spPr>
          <a:xfrm>
            <a:off x="527381" y="1952090"/>
            <a:ext cx="10972800" cy="4600798"/>
          </a:xfrm>
        </p:spPr>
        <p:txBody>
          <a:bodyPr>
            <a:normAutofit fontScale="62500" lnSpcReduction="20000"/>
          </a:bodyPr>
          <a:lstStyle/>
          <a:p>
            <a:pPr>
              <a:spcBef>
                <a:spcPts val="1200"/>
              </a:spcBef>
            </a:pPr>
            <a:r>
              <a:rPr lang="en-US" sz="2700" dirty="0">
                <a:solidFill>
                  <a:prstClr val="black"/>
                </a:solidFill>
              </a:rPr>
              <a:t>14 responding MS </a:t>
            </a:r>
            <a:r>
              <a:rPr lang="en-US" sz="2700" b="1" dirty="0">
                <a:solidFill>
                  <a:prstClr val="black"/>
                </a:solidFill>
              </a:rPr>
              <a:t>reported problems </a:t>
            </a:r>
            <a:r>
              <a:rPr lang="en-US" sz="2700" dirty="0">
                <a:solidFill>
                  <a:prstClr val="black"/>
                </a:solidFill>
              </a:rPr>
              <a:t>relating to agricultural harvests due to the closure of external borders which had obstructed access of TCN Seasonal Workers to their territory</a:t>
            </a:r>
          </a:p>
          <a:p>
            <a:pPr>
              <a:spcBef>
                <a:spcPts val="1200"/>
              </a:spcBef>
            </a:pPr>
            <a:r>
              <a:rPr lang="fr-LU" sz="2700" dirty="0">
                <a:solidFill>
                  <a:prstClr val="black"/>
                </a:solidFill>
              </a:rPr>
              <a:t>Of </a:t>
            </a:r>
            <a:r>
              <a:rPr lang="fr-LU" sz="2700" dirty="0" err="1">
                <a:solidFill>
                  <a:prstClr val="black"/>
                </a:solidFill>
              </a:rPr>
              <a:t>these</a:t>
            </a:r>
            <a:r>
              <a:rPr lang="fr-LU" sz="2700" dirty="0">
                <a:solidFill>
                  <a:prstClr val="black"/>
                </a:solidFill>
              </a:rPr>
              <a:t> </a:t>
            </a:r>
            <a:r>
              <a:rPr lang="fr-LU" sz="2700" dirty="0" err="1">
                <a:solidFill>
                  <a:prstClr val="black"/>
                </a:solidFill>
              </a:rPr>
              <a:t>responding</a:t>
            </a:r>
            <a:r>
              <a:rPr lang="fr-LU" sz="2700" dirty="0">
                <a:solidFill>
                  <a:prstClr val="black"/>
                </a:solidFill>
              </a:rPr>
              <a:t> MS, 13 have </a:t>
            </a:r>
            <a:r>
              <a:rPr lang="fr-LU" sz="2700" b="1" dirty="0" err="1">
                <a:solidFill>
                  <a:prstClr val="black"/>
                </a:solidFill>
              </a:rPr>
              <a:t>implemented</a:t>
            </a:r>
            <a:r>
              <a:rPr lang="fr-LU" sz="2700" b="1" dirty="0">
                <a:solidFill>
                  <a:prstClr val="black"/>
                </a:solidFill>
              </a:rPr>
              <a:t> </a:t>
            </a:r>
            <a:r>
              <a:rPr lang="fr-LU" sz="2700" b="1" dirty="0" err="1">
                <a:solidFill>
                  <a:prstClr val="black"/>
                </a:solidFill>
              </a:rPr>
              <a:t>contingency</a:t>
            </a:r>
            <a:r>
              <a:rPr lang="fr-LU" sz="2700" b="1" dirty="0">
                <a:solidFill>
                  <a:prstClr val="black"/>
                </a:solidFill>
              </a:rPr>
              <a:t> plans </a:t>
            </a:r>
            <a:r>
              <a:rPr lang="fr-LU" sz="2700" dirty="0">
                <a:solidFill>
                  <a:prstClr val="black"/>
                </a:solidFill>
              </a:rPr>
              <a:t>or </a:t>
            </a:r>
            <a:r>
              <a:rPr lang="fr-LU" sz="2700" dirty="0" err="1">
                <a:solidFill>
                  <a:prstClr val="black"/>
                </a:solidFill>
              </a:rPr>
              <a:t>measures</a:t>
            </a:r>
            <a:r>
              <a:rPr lang="fr-LU" sz="2700" dirty="0">
                <a:solidFill>
                  <a:prstClr val="black"/>
                </a:solidFill>
              </a:rPr>
              <a:t> in </a:t>
            </a:r>
            <a:r>
              <a:rPr lang="fr-LU" sz="2700" dirty="0" err="1">
                <a:solidFill>
                  <a:prstClr val="black"/>
                </a:solidFill>
              </a:rPr>
              <a:t>order</a:t>
            </a:r>
            <a:r>
              <a:rPr lang="fr-LU" sz="2700" dirty="0">
                <a:solidFill>
                  <a:prstClr val="black"/>
                </a:solidFill>
              </a:rPr>
              <a:t> to </a:t>
            </a:r>
            <a:r>
              <a:rPr lang="fr-LU" sz="2700" dirty="0" err="1">
                <a:solidFill>
                  <a:prstClr val="black"/>
                </a:solidFill>
              </a:rPr>
              <a:t>resolve</a:t>
            </a:r>
            <a:r>
              <a:rPr lang="fr-LU" sz="2700" dirty="0">
                <a:solidFill>
                  <a:prstClr val="black"/>
                </a:solidFill>
              </a:rPr>
              <a:t> labour </a:t>
            </a:r>
            <a:r>
              <a:rPr lang="fr-LU" sz="2700" dirty="0" err="1">
                <a:solidFill>
                  <a:prstClr val="black"/>
                </a:solidFill>
              </a:rPr>
              <a:t>shortages</a:t>
            </a:r>
            <a:r>
              <a:rPr lang="fr-LU" sz="2700" dirty="0">
                <a:solidFill>
                  <a:prstClr val="black"/>
                </a:solidFill>
              </a:rPr>
              <a:t> for agricultural </a:t>
            </a:r>
            <a:r>
              <a:rPr lang="fr-LU" sz="2700" dirty="0" err="1">
                <a:solidFill>
                  <a:prstClr val="black"/>
                </a:solidFill>
              </a:rPr>
              <a:t>harvesting</a:t>
            </a:r>
            <a:r>
              <a:rPr lang="fr-LU" sz="2700" dirty="0">
                <a:solidFill>
                  <a:prstClr val="black"/>
                </a:solidFill>
              </a:rPr>
              <a:t>.  </a:t>
            </a:r>
            <a:r>
              <a:rPr lang="fr-LU" sz="2700" dirty="0" err="1">
                <a:solidFill>
                  <a:prstClr val="black"/>
                </a:solidFill>
              </a:rPr>
              <a:t>These</a:t>
            </a:r>
            <a:r>
              <a:rPr lang="fr-LU" sz="2700" dirty="0">
                <a:solidFill>
                  <a:prstClr val="black"/>
                </a:solidFill>
              </a:rPr>
              <a:t> </a:t>
            </a:r>
            <a:r>
              <a:rPr lang="fr-LU" sz="2700" dirty="0" err="1">
                <a:solidFill>
                  <a:prstClr val="black"/>
                </a:solidFill>
              </a:rPr>
              <a:t>included</a:t>
            </a:r>
            <a:r>
              <a:rPr lang="fr-LU" sz="2700" dirty="0">
                <a:solidFill>
                  <a:prstClr val="black"/>
                </a:solidFill>
              </a:rPr>
              <a:t>:</a:t>
            </a:r>
          </a:p>
          <a:p>
            <a:pPr lvl="1">
              <a:spcBef>
                <a:spcPts val="1200"/>
              </a:spcBef>
            </a:pPr>
            <a:r>
              <a:rPr lang="fr-LU" sz="2700" dirty="0" err="1"/>
              <a:t>Allowing</a:t>
            </a:r>
            <a:r>
              <a:rPr lang="fr-LU" sz="2700" dirty="0"/>
              <a:t> </a:t>
            </a:r>
            <a:r>
              <a:rPr lang="fr-LU" sz="2700" dirty="0" err="1"/>
              <a:t>asylum</a:t>
            </a:r>
            <a:r>
              <a:rPr lang="fr-LU" sz="2700" dirty="0"/>
              <a:t> </a:t>
            </a:r>
            <a:r>
              <a:rPr lang="fr-LU" sz="2700" dirty="0" err="1"/>
              <a:t>seekers</a:t>
            </a:r>
            <a:r>
              <a:rPr lang="fr-LU" sz="2700" dirty="0"/>
              <a:t> (BE, DE, ES, FR) and </a:t>
            </a:r>
            <a:r>
              <a:rPr lang="fr-LU" sz="2700" dirty="0" err="1"/>
              <a:t>students</a:t>
            </a:r>
            <a:r>
              <a:rPr lang="fr-LU" sz="2700" dirty="0"/>
              <a:t> (BE, DE, ES) to </a:t>
            </a:r>
            <a:r>
              <a:rPr lang="fr-LU" sz="2700" dirty="0" err="1"/>
              <a:t>work</a:t>
            </a:r>
            <a:r>
              <a:rPr lang="fr-LU" sz="2700" dirty="0"/>
              <a:t> in </a:t>
            </a:r>
            <a:r>
              <a:rPr lang="fr-LU" sz="2700" dirty="0" err="1"/>
              <a:t>seasonal</a:t>
            </a:r>
            <a:r>
              <a:rPr lang="fr-LU" sz="2700" dirty="0"/>
              <a:t> </a:t>
            </a:r>
            <a:r>
              <a:rPr lang="fr-LU" sz="2700" dirty="0" err="1"/>
              <a:t>activities</a:t>
            </a:r>
            <a:r>
              <a:rPr lang="fr-LU" sz="2700" dirty="0"/>
              <a:t> </a:t>
            </a:r>
          </a:p>
          <a:p>
            <a:pPr lvl="1">
              <a:spcBef>
                <a:spcPts val="720"/>
              </a:spcBef>
            </a:pPr>
            <a:r>
              <a:rPr lang="fr-LU" sz="2700" dirty="0" err="1"/>
              <a:t>Relaxing</a:t>
            </a:r>
            <a:r>
              <a:rPr lang="fr-LU" sz="2700" dirty="0"/>
              <a:t> standard </a:t>
            </a:r>
            <a:r>
              <a:rPr lang="fr-LU" sz="2700" dirty="0" err="1"/>
              <a:t>measures</a:t>
            </a:r>
            <a:r>
              <a:rPr lang="fr-LU" sz="2700" dirty="0"/>
              <a:t> for </a:t>
            </a:r>
            <a:r>
              <a:rPr lang="fr-LU" sz="2700" dirty="0" err="1"/>
              <a:t>seasonal</a:t>
            </a:r>
            <a:r>
              <a:rPr lang="fr-LU" sz="2700" dirty="0"/>
              <a:t> </a:t>
            </a:r>
            <a:r>
              <a:rPr lang="fr-LU" sz="2700" dirty="0" err="1"/>
              <a:t>work</a:t>
            </a:r>
            <a:r>
              <a:rPr lang="fr-LU" sz="2700" dirty="0"/>
              <a:t> in </a:t>
            </a:r>
            <a:r>
              <a:rPr lang="fr-LU" sz="2700" dirty="0" err="1"/>
              <a:t>order</a:t>
            </a:r>
            <a:r>
              <a:rPr lang="fr-LU" sz="2700" dirty="0"/>
              <a:t> for </a:t>
            </a:r>
            <a:r>
              <a:rPr lang="fr-LU" sz="2700" dirty="0" err="1"/>
              <a:t>workers</a:t>
            </a:r>
            <a:r>
              <a:rPr lang="fr-LU" sz="2700" dirty="0"/>
              <a:t> to </a:t>
            </a:r>
            <a:r>
              <a:rPr lang="fr-LU" sz="2700" dirty="0" err="1"/>
              <a:t>work</a:t>
            </a:r>
            <a:r>
              <a:rPr lang="fr-LU" sz="2700" dirty="0"/>
              <a:t> for longer </a:t>
            </a:r>
            <a:r>
              <a:rPr lang="fr-LU" sz="2700" dirty="0" err="1"/>
              <a:t>periods</a:t>
            </a:r>
            <a:r>
              <a:rPr lang="fr-LU" sz="2700" dirty="0"/>
              <a:t> of time</a:t>
            </a:r>
          </a:p>
          <a:p>
            <a:pPr lvl="1">
              <a:spcBef>
                <a:spcPts val="720"/>
              </a:spcBef>
            </a:pPr>
            <a:r>
              <a:rPr lang="fr-LU" sz="2700" dirty="0" err="1"/>
              <a:t>Facilitating</a:t>
            </a:r>
            <a:r>
              <a:rPr lang="fr-LU" sz="2700" dirty="0"/>
              <a:t> the entry of </a:t>
            </a:r>
            <a:r>
              <a:rPr lang="fr-LU" sz="2700" dirty="0" err="1"/>
              <a:t>seasonal</a:t>
            </a:r>
            <a:r>
              <a:rPr lang="fr-LU" sz="2700" dirty="0"/>
              <a:t> </a:t>
            </a:r>
            <a:r>
              <a:rPr lang="fr-LU" sz="2700" dirty="0" err="1"/>
              <a:t>workers</a:t>
            </a:r>
            <a:r>
              <a:rPr lang="fr-LU" sz="2700" dirty="0"/>
              <a:t> in the </a:t>
            </a:r>
            <a:r>
              <a:rPr lang="fr-LU" sz="2700" dirty="0" err="1"/>
              <a:t>territory</a:t>
            </a:r>
            <a:r>
              <a:rPr lang="fr-LU" sz="2700" dirty="0"/>
              <a:t> (BE, EL, FI, SE)</a:t>
            </a:r>
          </a:p>
          <a:p>
            <a:pPr lvl="1">
              <a:spcBef>
                <a:spcPts val="720"/>
              </a:spcBef>
            </a:pPr>
            <a:r>
              <a:rPr lang="fr-LU" sz="2700" dirty="0" err="1"/>
              <a:t>Extending</a:t>
            </a:r>
            <a:r>
              <a:rPr lang="fr-LU" sz="2700" dirty="0"/>
              <a:t> the </a:t>
            </a:r>
            <a:r>
              <a:rPr lang="fr-LU" sz="2700" dirty="0" err="1"/>
              <a:t>residence</a:t>
            </a:r>
            <a:r>
              <a:rPr lang="fr-LU" sz="2700" dirty="0"/>
              <a:t> permit of </a:t>
            </a:r>
            <a:r>
              <a:rPr lang="fr-LU" sz="2700" dirty="0" err="1"/>
              <a:t>seasonal</a:t>
            </a:r>
            <a:r>
              <a:rPr lang="fr-LU" sz="2700" dirty="0"/>
              <a:t> </a:t>
            </a:r>
            <a:r>
              <a:rPr lang="fr-LU" sz="2700" dirty="0" err="1"/>
              <a:t>workers</a:t>
            </a:r>
            <a:r>
              <a:rPr lang="fr-LU" sz="2700" dirty="0"/>
              <a:t> </a:t>
            </a:r>
            <a:r>
              <a:rPr lang="fr-LU" sz="2700" dirty="0" err="1"/>
              <a:t>already</a:t>
            </a:r>
            <a:r>
              <a:rPr lang="fr-LU" sz="2700" dirty="0"/>
              <a:t> in the </a:t>
            </a:r>
            <a:r>
              <a:rPr lang="fr-LU" sz="2700" dirty="0" err="1"/>
              <a:t>territory</a:t>
            </a:r>
            <a:r>
              <a:rPr lang="fr-LU" sz="2700" dirty="0"/>
              <a:t> (EL, ES, FR, IT, PL, SI, NO)</a:t>
            </a:r>
          </a:p>
          <a:p>
            <a:pPr lvl="1">
              <a:spcBef>
                <a:spcPts val="720"/>
              </a:spcBef>
            </a:pPr>
            <a:r>
              <a:rPr lang="fr-LU" sz="2700" dirty="0" err="1"/>
              <a:t>Facilitating</a:t>
            </a:r>
            <a:r>
              <a:rPr lang="fr-LU" sz="2700" dirty="0"/>
              <a:t> </a:t>
            </a:r>
            <a:r>
              <a:rPr lang="fr-LU" sz="2700" dirty="0" err="1"/>
              <a:t>temporary</a:t>
            </a:r>
            <a:r>
              <a:rPr lang="fr-LU" sz="2700" dirty="0"/>
              <a:t> changes of employer and </a:t>
            </a:r>
            <a:r>
              <a:rPr lang="fr-LU" sz="2700" dirty="0" err="1"/>
              <a:t>field</a:t>
            </a:r>
            <a:r>
              <a:rPr lang="fr-LU" sz="2700" dirty="0"/>
              <a:t> of </a:t>
            </a:r>
            <a:r>
              <a:rPr lang="fr-LU" sz="2700" dirty="0" err="1"/>
              <a:t>employment</a:t>
            </a:r>
            <a:r>
              <a:rPr lang="fr-LU" sz="2700" dirty="0"/>
              <a:t>  for </a:t>
            </a:r>
            <a:r>
              <a:rPr lang="fr-LU" sz="2700" dirty="0" err="1"/>
              <a:t>TCNs</a:t>
            </a:r>
            <a:r>
              <a:rPr lang="fr-LU" sz="2700" dirty="0"/>
              <a:t> </a:t>
            </a:r>
            <a:r>
              <a:rPr lang="fr-LU" sz="2700" dirty="0" err="1"/>
              <a:t>residing</a:t>
            </a:r>
            <a:r>
              <a:rPr lang="fr-LU" sz="2700" dirty="0"/>
              <a:t> in the country (EE, FI, FR, IT, PL)</a:t>
            </a:r>
          </a:p>
          <a:p>
            <a:pPr lvl="1">
              <a:spcBef>
                <a:spcPts val="720"/>
              </a:spcBef>
            </a:pPr>
            <a:r>
              <a:rPr lang="fr-LU" sz="2700" dirty="0" err="1"/>
              <a:t>Allowing</a:t>
            </a:r>
            <a:r>
              <a:rPr lang="fr-LU" sz="2700" dirty="0"/>
              <a:t> </a:t>
            </a:r>
            <a:r>
              <a:rPr lang="fr-LU" sz="2700" dirty="0" err="1"/>
              <a:t>unemployed</a:t>
            </a:r>
            <a:r>
              <a:rPr lang="fr-LU" sz="2700" dirty="0"/>
              <a:t> TCN and/or EU </a:t>
            </a:r>
            <a:r>
              <a:rPr lang="fr-LU" sz="2700" dirty="0" err="1"/>
              <a:t>citizens</a:t>
            </a:r>
            <a:r>
              <a:rPr lang="fr-LU" sz="2700" dirty="0"/>
              <a:t> to do </a:t>
            </a:r>
            <a:r>
              <a:rPr lang="fr-LU" sz="2700" dirty="0" err="1"/>
              <a:t>seasonal</a:t>
            </a:r>
            <a:r>
              <a:rPr lang="fr-LU" sz="2700" dirty="0"/>
              <a:t> </a:t>
            </a:r>
            <a:r>
              <a:rPr lang="fr-LU" sz="2700" dirty="0" err="1"/>
              <a:t>work</a:t>
            </a:r>
            <a:r>
              <a:rPr lang="fr-LU" sz="2700" dirty="0"/>
              <a:t> (EE, FR, DE, EL, ES, PL, SI)</a:t>
            </a:r>
          </a:p>
          <a:p>
            <a:pPr lvl="1">
              <a:spcBef>
                <a:spcPts val="720"/>
              </a:spcBef>
            </a:pPr>
            <a:r>
              <a:rPr lang="fr-LU" sz="2700" dirty="0" err="1"/>
              <a:t>Introducing</a:t>
            </a:r>
            <a:r>
              <a:rPr lang="fr-LU" sz="2700" dirty="0"/>
              <a:t> </a:t>
            </a:r>
            <a:r>
              <a:rPr lang="fr-LU" sz="2700" dirty="0" err="1"/>
              <a:t>websites</a:t>
            </a:r>
            <a:r>
              <a:rPr lang="fr-LU" sz="2700" dirty="0"/>
              <a:t> to match </a:t>
            </a:r>
            <a:r>
              <a:rPr lang="fr-LU" sz="2700" dirty="0" err="1"/>
              <a:t>employers</a:t>
            </a:r>
            <a:r>
              <a:rPr lang="fr-LU" sz="2700" dirty="0"/>
              <a:t> </a:t>
            </a:r>
            <a:r>
              <a:rPr lang="fr-LU" sz="2700" dirty="0" err="1"/>
              <a:t>with</a:t>
            </a:r>
            <a:r>
              <a:rPr lang="fr-LU" sz="2700" dirty="0"/>
              <a:t> EU </a:t>
            </a:r>
            <a:r>
              <a:rPr lang="fr-LU" sz="2700" dirty="0" err="1"/>
              <a:t>citizens</a:t>
            </a:r>
            <a:r>
              <a:rPr lang="fr-LU" sz="2700" dirty="0"/>
              <a:t> and </a:t>
            </a:r>
            <a:r>
              <a:rPr lang="fr-LU" sz="2700" dirty="0" err="1"/>
              <a:t>nationals</a:t>
            </a:r>
            <a:r>
              <a:rPr lang="fr-LU" sz="2700" dirty="0"/>
              <a:t> </a:t>
            </a:r>
            <a:r>
              <a:rPr lang="fr-LU" sz="2700" dirty="0" err="1"/>
              <a:t>who</a:t>
            </a:r>
            <a:r>
              <a:rPr lang="fr-LU" sz="2700" dirty="0"/>
              <a:t> can </a:t>
            </a:r>
            <a:r>
              <a:rPr lang="fr-LU" sz="2700" dirty="0" err="1"/>
              <a:t>become</a:t>
            </a:r>
            <a:r>
              <a:rPr lang="fr-LU" sz="2700" dirty="0"/>
              <a:t> </a:t>
            </a:r>
            <a:r>
              <a:rPr lang="fr-LU" sz="2700" dirty="0" err="1"/>
              <a:t>seasonal</a:t>
            </a:r>
            <a:r>
              <a:rPr lang="fr-LU" sz="2700" dirty="0"/>
              <a:t> </a:t>
            </a:r>
            <a:r>
              <a:rPr lang="fr-LU" sz="2700" dirty="0" err="1"/>
              <a:t>workers</a:t>
            </a:r>
            <a:r>
              <a:rPr lang="fr-LU" sz="2700" dirty="0"/>
              <a:t> (BE, FR, IT)</a:t>
            </a:r>
          </a:p>
          <a:p>
            <a:pPr lvl="1">
              <a:spcBef>
                <a:spcPts val="720"/>
              </a:spcBef>
            </a:pPr>
            <a:r>
              <a:rPr lang="fr-LU" sz="2700" dirty="0" err="1"/>
              <a:t>Allowing</a:t>
            </a:r>
            <a:r>
              <a:rPr lang="fr-LU" sz="2700" dirty="0"/>
              <a:t> the entry of TCN </a:t>
            </a:r>
            <a:r>
              <a:rPr lang="fr-LU" sz="2700" dirty="0" err="1"/>
              <a:t>seasonal</a:t>
            </a:r>
            <a:r>
              <a:rPr lang="fr-LU" sz="2700" dirty="0"/>
              <a:t> </a:t>
            </a:r>
            <a:r>
              <a:rPr lang="fr-LU" sz="2700" dirty="0" err="1"/>
              <a:t>workers</a:t>
            </a:r>
            <a:r>
              <a:rPr lang="fr-LU" sz="2700" dirty="0"/>
              <a:t> </a:t>
            </a:r>
            <a:r>
              <a:rPr lang="fr-LU" sz="2700" dirty="0" err="1"/>
              <a:t>under</a:t>
            </a:r>
            <a:r>
              <a:rPr lang="fr-LU" sz="2700" dirty="0"/>
              <a:t> strict conditions </a:t>
            </a:r>
            <a:r>
              <a:rPr lang="fr-LU" sz="2700" dirty="0" err="1"/>
              <a:t>only</a:t>
            </a:r>
            <a:r>
              <a:rPr lang="fr-LU" sz="2700" dirty="0"/>
              <a:t> by air (DE) or by certain border </a:t>
            </a:r>
            <a:r>
              <a:rPr lang="fr-LU" sz="2700" dirty="0" err="1"/>
              <a:t>crossings</a:t>
            </a:r>
            <a:r>
              <a:rPr lang="fr-LU" sz="2700" dirty="0"/>
              <a:t> (HU)</a:t>
            </a:r>
          </a:p>
          <a:p>
            <a:pPr lvl="1">
              <a:spcBef>
                <a:spcPts val="720"/>
              </a:spcBef>
            </a:pPr>
            <a:r>
              <a:rPr lang="fr-LU" sz="2700" dirty="0" err="1"/>
              <a:t>Introducing</a:t>
            </a:r>
            <a:r>
              <a:rPr lang="fr-LU" sz="2700" dirty="0"/>
              <a:t> </a:t>
            </a:r>
            <a:r>
              <a:rPr lang="fr-LU" sz="2700" dirty="0" err="1"/>
              <a:t>special</a:t>
            </a:r>
            <a:r>
              <a:rPr lang="fr-LU" sz="2700" dirty="0"/>
              <a:t> quarantaine </a:t>
            </a:r>
            <a:r>
              <a:rPr lang="fr-LU" sz="2700" dirty="0" err="1"/>
              <a:t>rules</a:t>
            </a:r>
            <a:r>
              <a:rPr lang="fr-LU" sz="2700" dirty="0"/>
              <a:t> for </a:t>
            </a:r>
            <a:r>
              <a:rPr lang="fr-LU" sz="2700" dirty="0" err="1"/>
              <a:t>seasonal</a:t>
            </a:r>
            <a:r>
              <a:rPr lang="fr-LU" sz="2700" dirty="0"/>
              <a:t> </a:t>
            </a:r>
            <a:r>
              <a:rPr lang="fr-LU" sz="2700" dirty="0" err="1"/>
              <a:t>workers</a:t>
            </a:r>
            <a:r>
              <a:rPr lang="fr-LU" sz="2700" dirty="0"/>
              <a:t> (HU, PL, SI)</a:t>
            </a:r>
          </a:p>
          <a:p>
            <a:endParaRPr lang="fr-LU" dirty="0"/>
          </a:p>
          <a:p>
            <a:endParaRPr lang="en-US" dirty="0"/>
          </a:p>
        </p:txBody>
      </p:sp>
    </p:spTree>
    <p:extLst>
      <p:ext uri="{BB962C8B-B14F-4D97-AF65-F5344CB8AC3E}">
        <p14:creationId xmlns:p14="http://schemas.microsoft.com/office/powerpoint/2010/main" val="160741531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crosoft_Human_resources.potx" id="{FCA23E4D-BBA6-42AA-B584-B2F61B58D23B}" vid="{FACEDC86-E352-46D7-8179-62AC0FE9D0DF}"/>
    </a:ext>
  </a:extLst>
</a:theme>
</file>

<file path=ppt/theme/theme2.xml><?xml version="1.0" encoding="utf-8"?>
<a:theme xmlns:a="http://schemas.openxmlformats.org/drawingml/2006/main" name="EMN_presentation_EC-level_280613">
  <a:themeElements>
    <a:clrScheme name="EMN colours">
      <a:dk1>
        <a:srgbClr val="006FB4"/>
      </a:dk1>
      <a:lt1>
        <a:sysClr val="window" lastClr="FFFFFF"/>
      </a:lt1>
      <a:dk2>
        <a:srgbClr val="000000"/>
      </a:dk2>
      <a:lt2>
        <a:srgbClr val="EEECE1"/>
      </a:lt2>
      <a:accent1>
        <a:srgbClr val="006FB4"/>
      </a:accent1>
      <a:accent2>
        <a:srgbClr val="37ACDE"/>
      </a:accent2>
      <a:accent3>
        <a:srgbClr val="FABB21"/>
      </a:accent3>
      <a:accent4>
        <a:srgbClr val="F29527"/>
      </a:accent4>
      <a:accent5>
        <a:srgbClr val="CF3558"/>
      </a:accent5>
      <a:accent6>
        <a:srgbClr val="95C154"/>
      </a:accent6>
      <a:hlink>
        <a:srgbClr val="37ACDE"/>
      </a:hlink>
      <a:folHlink>
        <a:srgbClr val="FABB2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2305</Words>
  <Application>Microsoft Office PowerPoint</Application>
  <PresentationFormat>Widescreen</PresentationFormat>
  <Paragraphs>127</Paragraphs>
  <Slides>13</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Arial</vt:lpstr>
      <vt:lpstr>Arial Black</vt:lpstr>
      <vt:lpstr>Calibri</vt:lpstr>
      <vt:lpstr>Calibri Light</vt:lpstr>
      <vt:lpstr>Courier New</vt:lpstr>
      <vt:lpstr>EC Square Sans Pro</vt:lpstr>
      <vt:lpstr>Verdana</vt:lpstr>
      <vt:lpstr>Wingdings</vt:lpstr>
      <vt:lpstr>1_Office Theme</vt:lpstr>
      <vt:lpstr>EMN_presentation_EC-level_280613</vt:lpstr>
      <vt:lpstr>Human resources slide 1</vt:lpstr>
      <vt:lpstr>Overview</vt:lpstr>
      <vt:lpstr>1. EMN’s capacity to respond to urgent requests for information</vt:lpstr>
      <vt:lpstr>2. EMN’s response to the COVID-19 crisis</vt:lpstr>
      <vt:lpstr> 3. Key findings: Contingency plans to deal with infectious diseases in     detention centres  </vt:lpstr>
      <vt:lpstr>Key findings: staff security measures in migration service offices </vt:lpstr>
      <vt:lpstr>Key findings: Legal migration 1</vt:lpstr>
      <vt:lpstr>Key findings: Legal migration 2</vt:lpstr>
      <vt:lpstr>Key findings: Seasonal Workers</vt:lpstr>
      <vt:lpstr>Key findings: Unemployment of third-country national workers </vt:lpstr>
      <vt:lpstr>Key findings: Acquisition of citizenship</vt:lpstr>
      <vt:lpstr>PowerPoint Presentation</vt:lpstr>
      <vt:lpstr>Questions &amp; answers from the webinar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resources slide 1</dc:title>
  <dc:creator>Mavrogeorgou, Nina</dc:creator>
  <cp:lastModifiedBy>Mavrogeorgou, Nina</cp:lastModifiedBy>
  <cp:revision>3</cp:revision>
  <dcterms:created xsi:type="dcterms:W3CDTF">2020-06-17T11:04:21Z</dcterms:created>
  <dcterms:modified xsi:type="dcterms:W3CDTF">2020-06-18T12:43:02Z</dcterms:modified>
</cp:coreProperties>
</file>