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05" r:id="rId3"/>
    <p:sldId id="346" r:id="rId4"/>
    <p:sldId id="347" r:id="rId5"/>
    <p:sldId id="315" r:id="rId6"/>
    <p:sldId id="317" r:id="rId7"/>
    <p:sldId id="345" r:id="rId8"/>
    <p:sldId id="307" r:id="rId9"/>
    <p:sldId id="322" r:id="rId10"/>
    <p:sldId id="3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34E5A-AFA4-436D-A378-C3ED0FFC075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2A034-3B7C-46CE-9B63-F59F7189F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For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applications</a:t>
            </a:r>
            <a:endParaRPr lang="sv-SE" dirty="0"/>
          </a:p>
          <a:p>
            <a:r>
              <a:rPr lang="sv-SE" dirty="0"/>
              <a:t>Labour 85%</a:t>
            </a:r>
          </a:p>
          <a:p>
            <a:r>
              <a:rPr lang="sv-SE" dirty="0"/>
              <a:t>Studenter 97%</a:t>
            </a:r>
          </a:p>
          <a:p>
            <a:r>
              <a:rPr lang="sv-SE" dirty="0" err="1"/>
              <a:t>Family</a:t>
            </a:r>
            <a:r>
              <a:rPr lang="sv-SE" dirty="0"/>
              <a:t> 48%</a:t>
            </a:r>
          </a:p>
          <a:p>
            <a:r>
              <a:rPr lang="sv-SE" dirty="0"/>
              <a:t>The </a:t>
            </a:r>
            <a:r>
              <a:rPr lang="sv-SE" dirty="0" err="1"/>
              <a:t>goal</a:t>
            </a:r>
            <a:r>
              <a:rPr lang="sv-SE" dirty="0"/>
              <a:t> is </a:t>
            </a:r>
            <a:r>
              <a:rPr lang="sv-SE" dirty="0" err="1"/>
              <a:t>that</a:t>
            </a:r>
            <a:r>
              <a:rPr lang="sv-SE" baseline="0" dirty="0"/>
              <a:t> </a:t>
            </a:r>
            <a:r>
              <a:rPr lang="sv-SE" baseline="0" dirty="0" err="1"/>
              <a:t>more</a:t>
            </a:r>
            <a:r>
              <a:rPr lang="sv-SE" baseline="0" dirty="0"/>
              <a:t> </a:t>
            </a:r>
            <a:r>
              <a:rPr lang="sv-SE" baseline="0" dirty="0" err="1"/>
              <a:t>applications</a:t>
            </a:r>
            <a:r>
              <a:rPr lang="sv-SE" baseline="0" dirty="0"/>
              <a:t> </a:t>
            </a:r>
            <a:r>
              <a:rPr lang="sv-SE" baseline="0" dirty="0" err="1"/>
              <a:t>should</a:t>
            </a:r>
            <a:r>
              <a:rPr lang="sv-SE" baseline="0" dirty="0"/>
              <a:t> be digital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8BB3-DF54-4228-AD3C-1D6F7A5BAA3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62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For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applications</a:t>
            </a:r>
            <a:endParaRPr lang="sv-SE" dirty="0"/>
          </a:p>
          <a:p>
            <a:r>
              <a:rPr lang="sv-SE" dirty="0"/>
              <a:t>Labour 85%</a:t>
            </a:r>
          </a:p>
          <a:p>
            <a:r>
              <a:rPr lang="sv-SE" dirty="0"/>
              <a:t>Studenter 97%</a:t>
            </a:r>
          </a:p>
          <a:p>
            <a:r>
              <a:rPr lang="sv-SE" dirty="0" err="1"/>
              <a:t>Family</a:t>
            </a:r>
            <a:r>
              <a:rPr lang="sv-SE" dirty="0"/>
              <a:t> 48%</a:t>
            </a:r>
          </a:p>
          <a:p>
            <a:r>
              <a:rPr lang="sv-SE" dirty="0"/>
              <a:t>The </a:t>
            </a:r>
            <a:r>
              <a:rPr lang="sv-SE" dirty="0" err="1"/>
              <a:t>goal</a:t>
            </a:r>
            <a:r>
              <a:rPr lang="sv-SE" dirty="0"/>
              <a:t> is </a:t>
            </a:r>
            <a:r>
              <a:rPr lang="sv-SE" dirty="0" err="1"/>
              <a:t>that</a:t>
            </a:r>
            <a:r>
              <a:rPr lang="sv-SE" baseline="0" dirty="0"/>
              <a:t> </a:t>
            </a:r>
            <a:r>
              <a:rPr lang="sv-SE" baseline="0" dirty="0" err="1"/>
              <a:t>more</a:t>
            </a:r>
            <a:r>
              <a:rPr lang="sv-SE" baseline="0" dirty="0"/>
              <a:t> </a:t>
            </a:r>
            <a:r>
              <a:rPr lang="sv-SE" baseline="0" dirty="0" err="1"/>
              <a:t>applications</a:t>
            </a:r>
            <a:r>
              <a:rPr lang="sv-SE" baseline="0" dirty="0"/>
              <a:t> </a:t>
            </a:r>
            <a:r>
              <a:rPr lang="sv-SE" baseline="0" dirty="0" err="1"/>
              <a:t>should</a:t>
            </a:r>
            <a:r>
              <a:rPr lang="sv-SE" baseline="0" dirty="0"/>
              <a:t> be digital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8BB3-DF54-4228-AD3C-1D6F7A5BAA3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086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Everything at the same</a:t>
            </a:r>
            <a:r>
              <a:rPr lang="sv-SE" baseline="0" dirty="0"/>
              <a:t> </a:t>
            </a:r>
            <a:r>
              <a:rPr lang="sv-SE" baseline="0" dirty="0" err="1"/>
              <a:t>place</a:t>
            </a:r>
            <a:r>
              <a:rPr lang="sv-SE" baseline="0" dirty="0"/>
              <a:t> at the </a:t>
            </a:r>
            <a:r>
              <a:rPr lang="sv-SE" baseline="0" dirty="0" err="1"/>
              <a:t>external</a:t>
            </a:r>
            <a:r>
              <a:rPr lang="sv-SE" baseline="0" dirty="0"/>
              <a:t> </a:t>
            </a:r>
            <a:r>
              <a:rPr lang="sv-SE" baseline="0" dirty="0" err="1"/>
              <a:t>webpage</a:t>
            </a:r>
            <a:r>
              <a:rPr lang="sv-SE" baseline="0" dirty="0"/>
              <a:t> of the Swedish Migration Agency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8BB3-DF54-4228-AD3C-1D6F7A5BAA3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61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Step-by-step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8BB3-DF54-4228-AD3C-1D6F7A5BAA3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65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EFAB8-EA99-4F93-BD87-E4CB8160E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5E5B2-6917-44DB-8A8E-46591F963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C9D33-84E3-4B87-9703-164A76E8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A2869-31B7-4D0B-9037-1F7DB001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C714D-728B-455A-BFA2-800E2C9A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5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2CF7-540B-46B0-8B21-5E7D1F15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C150E-A4A5-4576-A7F4-C8D4C82C6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43E7C-3B37-42C5-B58E-49552BA7F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25E0D-9338-49B8-98DD-DC6CDB5B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D311-724C-4FF8-876E-AD6BC149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30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459D98-E351-4602-8F0D-4AEE5FE65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20C5A-B336-4C5F-8C31-43DDB70E5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38A79-2C8F-41E8-ABA5-3148A4EA7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BC70B-ED0F-403C-BE90-7B0F8CF1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76A3D-AE8B-444D-AED2-37E83D179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5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16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43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84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49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98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08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96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3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838E-BAF8-452A-B51F-F855B170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C7E3F-BBCA-4BF5-8912-C64C8A5E0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E4256-AB4F-459B-98DD-AAA6C9856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C27DD-55BD-4FB2-9EE3-DFAFBF41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1CE4E-EB32-4B6C-817F-21E608E9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81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3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59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07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AMSI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642729" y="3322638"/>
            <a:ext cx="11177795" cy="55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spc="3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sp>
        <p:nvSpPr>
          <p:cNvPr id="15" name="Platshållare för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42729" y="4037978"/>
            <a:ext cx="11177795" cy="31574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lang="sv-SE" sz="1800" kern="1200" spc="3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FÖRNAMN EFTERNAMN	20200501</a:t>
            </a:r>
          </a:p>
        </p:txBody>
      </p:sp>
      <p:cxnSp>
        <p:nvCxnSpPr>
          <p:cNvPr id="9" name="Rak koppling 8"/>
          <p:cNvCxnSpPr/>
          <p:nvPr userDrawn="1"/>
        </p:nvCxnSpPr>
        <p:spPr>
          <a:xfrm>
            <a:off x="3007767" y="747014"/>
            <a:ext cx="0" cy="82595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917" y="732209"/>
            <a:ext cx="3186000" cy="886331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35" y="708678"/>
            <a:ext cx="2052000" cy="93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49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lo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sp>
        <p:nvSpPr>
          <p:cNvPr id="5" name="Platshållare för text 9"/>
          <p:cNvSpPr>
            <a:spLocks noGrp="1"/>
          </p:cNvSpPr>
          <p:nvPr>
            <p:ph type="body" sz="quarter" idx="20" hasCustomPrompt="1"/>
          </p:nvPr>
        </p:nvSpPr>
        <p:spPr>
          <a:xfrm>
            <a:off x="1468068" y="1520825"/>
            <a:ext cx="9255863" cy="3816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ts val="3800"/>
              </a:lnSpc>
              <a:spcBef>
                <a:spcPts val="0"/>
              </a:spcBef>
              <a:buNone/>
              <a:defRPr sz="2000" spc="-3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Lorem ipsum dolor sit amet, consectetur adipiscing elit. In vehicula elementum maximus. Aliquam hendrerit blandit magna a facilisis. Cras vel commodo diam. </a:t>
            </a:r>
            <a:r>
              <a:rPr lang="sv-SE" dirty="0" err="1"/>
              <a:t>Proin</a:t>
            </a:r>
            <a:r>
              <a:rPr lang="sv-SE" dirty="0"/>
              <a:t> egestas dictum odio vitae pretium. Donec nisl lorem, sodales eu dictum vitae, porttitor sit amet metus. </a:t>
            </a:r>
          </a:p>
        </p:txBody>
      </p:sp>
      <p:sp>
        <p:nvSpPr>
          <p:cNvPr id="8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289491" y="285750"/>
            <a:ext cx="7263834" cy="59055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Sidrubrik</a:t>
            </a:r>
          </a:p>
        </p:txBody>
      </p:sp>
      <p:cxnSp>
        <p:nvCxnSpPr>
          <p:cNvPr id="14" name="Rak koppling 13"/>
          <p:cNvCxnSpPr/>
          <p:nvPr userDrawn="1"/>
        </p:nvCxnSpPr>
        <p:spPr>
          <a:xfrm>
            <a:off x="1992108" y="6021355"/>
            <a:ext cx="0" cy="59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35" y="5985807"/>
            <a:ext cx="2448000" cy="68102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08" y="5988650"/>
            <a:ext cx="1512000" cy="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0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38"/>
            <a:ext cx="1281343" cy="45977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cxnSp>
        <p:nvCxnSpPr>
          <p:cNvPr id="21" name="Rak koppling 20"/>
          <p:cNvCxnSpPr/>
          <p:nvPr userDrawn="1"/>
        </p:nvCxnSpPr>
        <p:spPr>
          <a:xfrm>
            <a:off x="1992108" y="6021355"/>
            <a:ext cx="0" cy="59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35" y="5985807"/>
            <a:ext cx="2448000" cy="68102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08" y="5988650"/>
            <a:ext cx="1512000" cy="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506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sp>
        <p:nvSpPr>
          <p:cNvPr id="6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289491" y="285750"/>
            <a:ext cx="7263834" cy="59055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Sidrubrik</a:t>
            </a:r>
          </a:p>
        </p:txBody>
      </p:sp>
      <p:cxnSp>
        <p:nvCxnSpPr>
          <p:cNvPr id="3" name="Rak koppling 2"/>
          <p:cNvCxnSpPr/>
          <p:nvPr userDrawn="1"/>
        </p:nvCxnSpPr>
        <p:spPr>
          <a:xfrm>
            <a:off x="1992108" y="6021355"/>
            <a:ext cx="0" cy="59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k koppling 17"/>
          <p:cNvCxnSpPr/>
          <p:nvPr userDrawn="1"/>
        </p:nvCxnSpPr>
        <p:spPr>
          <a:xfrm>
            <a:off x="362708" y="352425"/>
            <a:ext cx="0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35" y="5985807"/>
            <a:ext cx="2448000" cy="6810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08" y="5988650"/>
            <a:ext cx="1512000" cy="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59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38"/>
            <a:ext cx="1281343" cy="459770"/>
          </a:xfrm>
          <a:prstGeom prst="rect">
            <a:avLst/>
          </a:prstGeom>
        </p:spPr>
      </p:pic>
      <p:sp>
        <p:nvSpPr>
          <p:cNvPr id="10" name="Platshållare för text 9"/>
          <p:cNvSpPr>
            <a:spLocks noGrp="1"/>
          </p:cNvSpPr>
          <p:nvPr>
            <p:ph type="body" sz="quarter" idx="20" hasCustomPrompt="1"/>
          </p:nvPr>
        </p:nvSpPr>
        <p:spPr>
          <a:xfrm>
            <a:off x="1468068" y="1247521"/>
            <a:ext cx="9255863" cy="381635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600" spc="-6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Fråga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cxnSp>
        <p:nvCxnSpPr>
          <p:cNvPr id="18" name="Rak koppling 17"/>
          <p:cNvCxnSpPr/>
          <p:nvPr userDrawn="1"/>
        </p:nvCxnSpPr>
        <p:spPr>
          <a:xfrm>
            <a:off x="1992108" y="6021355"/>
            <a:ext cx="0" cy="59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35" y="5985807"/>
            <a:ext cx="2448000" cy="681023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08" y="5988650"/>
            <a:ext cx="1512000" cy="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2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068D4-0864-41EF-A62B-B9F3B6D5A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3B9A2-01A2-4995-B419-A78A0C90E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CD028-6EF4-47EE-8ECE-E2CBA76F6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8013D-2F8F-462E-908B-71E305342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CAA57-82C3-441D-B3B0-A6062D11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80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2E05-8B85-4D69-BB2E-D42A9A74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C0880-CC62-45AD-AAA2-E56BB502A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8C7EA-CE70-412F-BBCF-69E7619A4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9612E-D360-4472-815D-3D015034D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C8A25-6114-4EAE-A133-7C2DE721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6AB5B-136E-4E84-93C2-9A002680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0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10458-EA4A-4553-96F5-8492617FA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FDD9C-A81F-44A5-9D10-DFE8550EB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5BC1D-814E-4EA5-B68F-094A5F436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458BE-4D1E-4108-B0DD-EA1D4089C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71C929-16AC-4492-BCCB-EAB7FDBD1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6A4EE2-3606-47EC-95A2-A3586DD1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5A387B-B914-40B8-9702-5908F214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401B-F49D-483A-A3FE-945E7E68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88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ABCDD-BBB0-4784-B447-1E44574E4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75268-E57A-472D-B069-5C19C624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9506C-1C77-4347-80E3-BE11F742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A7892-751D-4394-8A83-E9176720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0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33F00D-CA33-4747-938B-B51E0DE70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B738-671F-44D7-9DA7-92C4D6FAD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AAF93-97D3-448B-AB63-0F2CE12A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06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F3EB-7EFC-4D23-A562-A9230A32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24C81-3F05-45B4-9939-44FC91474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E31D5-BFDF-4BD3-A5B3-384528DFE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0D6C7-D27E-4C66-9D1E-AA93C061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046B9-B08B-4487-B1F1-C541FA71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8DC8F-9133-4D5F-847E-A90B8B0F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2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BF28-E57E-4AFE-9AE5-F1CD5FF66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1E5EF-1C00-4515-A2AF-AEADFB3D7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5E051-3D3E-4318-8625-501C6D5CF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6FF38-F354-4F93-AF7C-E684ECA0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D33A1-CD3D-449D-938E-93409334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4BB07-5C08-47EA-9A8C-BC7ECD2E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16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CF633-EABB-4F04-81C5-9215776B8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FDA70-7DF5-43BF-A665-D4D97C8B1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E512C-E9E6-47B5-B214-18B09E78A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D9CCF-A04C-404D-9DD0-C51505D6DD3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44D5-199B-4703-9E4E-94613B5DC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EE442-902C-4290-96B6-62FA43240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3939-1745-47C8-9B15-261E56CC5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39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2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grationsverket.se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E-</a:t>
            </a:r>
            <a:r>
              <a:rPr lang="sv-SE" dirty="0" err="1"/>
              <a:t>applications</a:t>
            </a:r>
            <a:r>
              <a:rPr lang="sv-SE" dirty="0"/>
              <a:t> in Sweden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42729" y="4037978"/>
            <a:ext cx="11177795" cy="552450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Marie Bengtsson, EMN Sweden</a:t>
            </a:r>
          </a:p>
          <a:p>
            <a:r>
              <a:rPr lang="sv-SE" dirty="0"/>
              <a:t>17 June 2020</a:t>
            </a:r>
          </a:p>
        </p:txBody>
      </p:sp>
    </p:spTree>
    <p:extLst>
      <p:ext uri="{BB962C8B-B14F-4D97-AF65-F5344CB8AC3E}">
        <p14:creationId xmlns:p14="http://schemas.microsoft.com/office/powerpoint/2010/main" val="391020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20"/>
          </p:nvPr>
        </p:nvSpPr>
        <p:spPr>
          <a:xfrm>
            <a:off x="1673342" y="1660784"/>
            <a:ext cx="9066193" cy="3191134"/>
          </a:xfrm>
        </p:spPr>
        <p:txBody>
          <a:bodyPr>
            <a:normAutofit/>
          </a:bodyPr>
          <a:lstStyle/>
          <a:p>
            <a:r>
              <a:rPr lang="sv-SE" sz="2400" b="1" dirty="0"/>
              <a:t>For many different types of applications for legal migration</a:t>
            </a:r>
          </a:p>
          <a:p>
            <a:endParaRPr lang="sv-SE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/>
              <a:t>Labour (</a:t>
            </a:r>
            <a:r>
              <a:rPr lang="sv-SE" sz="2400" dirty="0" err="1"/>
              <a:t>both</a:t>
            </a:r>
            <a:r>
              <a:rPr lang="sv-SE" sz="2400" dirty="0"/>
              <a:t> for </a:t>
            </a:r>
            <a:r>
              <a:rPr lang="sv-SE" sz="2400" dirty="0" err="1"/>
              <a:t>employers</a:t>
            </a:r>
            <a:r>
              <a:rPr lang="sv-SE" sz="2400" dirty="0"/>
              <a:t> and </a:t>
            </a:r>
            <a:r>
              <a:rPr lang="sv-SE" sz="2400" dirty="0" err="1"/>
              <a:t>employees</a:t>
            </a:r>
            <a:r>
              <a:rPr lang="sv-SE" sz="24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/>
              <a:t>Students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err="1"/>
              <a:t>Family</a:t>
            </a:r>
            <a:r>
              <a:rPr lang="sv-SE" sz="2400" dirty="0"/>
              <a:t> </a:t>
            </a:r>
            <a:r>
              <a:rPr lang="sv-SE" sz="2400" dirty="0" err="1"/>
              <a:t>reunification</a:t>
            </a:r>
            <a:endParaRPr lang="sv-SE" sz="2400" dirty="0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8"/>
          </p:nvPr>
        </p:nvSpPr>
        <p:spPr>
          <a:xfrm>
            <a:off x="438781" y="425709"/>
            <a:ext cx="7263834" cy="590550"/>
          </a:xfrm>
        </p:spPr>
        <p:txBody>
          <a:bodyPr/>
          <a:lstStyle/>
          <a:p>
            <a:r>
              <a:rPr lang="sv-SE" dirty="0"/>
              <a:t>E-</a:t>
            </a:r>
            <a:r>
              <a:rPr lang="sv-SE" dirty="0" err="1"/>
              <a:t>applications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887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20"/>
          </p:nvPr>
        </p:nvSpPr>
        <p:spPr>
          <a:xfrm>
            <a:off x="1562903" y="1399526"/>
            <a:ext cx="9066193" cy="3359085"/>
          </a:xfrm>
        </p:spPr>
        <p:txBody>
          <a:bodyPr>
            <a:normAutofit/>
          </a:bodyPr>
          <a:lstStyle/>
          <a:p>
            <a:endParaRPr lang="sv-SE" sz="2400" b="1" dirty="0"/>
          </a:p>
          <a:p>
            <a:r>
              <a:rPr lang="sv-SE" sz="2400" b="1" dirty="0"/>
              <a:t>But also for: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/>
              <a:t>Citizenship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/>
              <a:t>Visa - only for four embassies so far: </a:t>
            </a:r>
          </a:p>
          <a:p>
            <a:pPr marL="1257300" lvl="2" indent="-342900">
              <a:buFontTx/>
              <a:buChar char="-"/>
            </a:pPr>
            <a:r>
              <a:rPr lang="sv-SE" sz="2000" dirty="0"/>
              <a:t>Dar es Salaam, Tanzania</a:t>
            </a:r>
          </a:p>
          <a:p>
            <a:pPr marL="1257300" lvl="2" indent="-342900">
              <a:buFontTx/>
              <a:buChar char="-"/>
            </a:pPr>
            <a:r>
              <a:rPr lang="sv-SE" sz="2000" dirty="0"/>
              <a:t>Seoul, South Korea</a:t>
            </a:r>
          </a:p>
          <a:p>
            <a:pPr marL="1257300" lvl="2" indent="-342900">
              <a:buFontTx/>
              <a:buChar char="-"/>
            </a:pPr>
            <a:r>
              <a:rPr lang="sv-SE" sz="2000" dirty="0"/>
              <a:t>Teheran, Iran</a:t>
            </a:r>
          </a:p>
          <a:p>
            <a:pPr marL="1257300" lvl="2" indent="-342900">
              <a:buFontTx/>
              <a:buChar char="-"/>
            </a:pPr>
            <a:r>
              <a:rPr lang="sv-SE" sz="2000" dirty="0"/>
              <a:t>Tokyo, Japan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v-SE" sz="2400" dirty="0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8"/>
          </p:nvPr>
        </p:nvSpPr>
        <p:spPr>
          <a:xfrm>
            <a:off x="438781" y="425709"/>
            <a:ext cx="7263834" cy="590550"/>
          </a:xfrm>
        </p:spPr>
        <p:txBody>
          <a:bodyPr/>
          <a:lstStyle/>
          <a:p>
            <a:r>
              <a:rPr lang="sv-SE" dirty="0"/>
              <a:t>E-</a:t>
            </a:r>
            <a:r>
              <a:rPr lang="sv-SE" dirty="0" err="1"/>
              <a:t>applications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146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bild 4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73224" y="383300"/>
            <a:ext cx="11281747" cy="541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3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l="36238" t="16312" r="16330"/>
          <a:stretch/>
        </p:blipFill>
        <p:spPr>
          <a:xfrm>
            <a:off x="2202024" y="279919"/>
            <a:ext cx="7399177" cy="537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2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20"/>
          </p:nvPr>
        </p:nvSpPr>
        <p:spPr>
          <a:xfrm>
            <a:off x="1468068" y="1679446"/>
            <a:ext cx="9255863" cy="3816350"/>
          </a:xfrm>
        </p:spPr>
        <p:txBody>
          <a:bodyPr>
            <a:normAutofit/>
          </a:bodyPr>
          <a:lstStyle/>
          <a:p>
            <a:r>
              <a:rPr lang="sv-SE" sz="3200" dirty="0"/>
              <a:t>”My Page”</a:t>
            </a:r>
          </a:p>
          <a:p>
            <a:endParaRPr lang="sv-SE" sz="3200" dirty="0"/>
          </a:p>
          <a:p>
            <a:r>
              <a:rPr lang="sv-SE" sz="3200" dirty="0"/>
              <a:t>The </a:t>
            </a:r>
            <a:r>
              <a:rPr lang="sv-SE" sz="3200" dirty="0" err="1"/>
              <a:t>applicant</a:t>
            </a:r>
            <a:r>
              <a:rPr lang="sv-SE" sz="3200" dirty="0"/>
              <a:t> </a:t>
            </a:r>
            <a:r>
              <a:rPr lang="sv-SE" sz="3200" dirty="0" err="1"/>
              <a:t>can</a:t>
            </a:r>
            <a:r>
              <a:rPr lang="sv-SE" sz="3200" dirty="0"/>
              <a:t> </a:t>
            </a:r>
            <a:r>
              <a:rPr lang="sv-SE" sz="3200" dirty="0" err="1"/>
              <a:t>follow</a:t>
            </a:r>
            <a:r>
              <a:rPr lang="sv-SE" sz="3200" dirty="0"/>
              <a:t> </a:t>
            </a:r>
            <a:r>
              <a:rPr lang="sv-SE" sz="3200" dirty="0" err="1"/>
              <a:t>his</a:t>
            </a:r>
            <a:r>
              <a:rPr lang="sv-SE" sz="3200" dirty="0"/>
              <a:t>/</a:t>
            </a:r>
            <a:r>
              <a:rPr lang="sv-SE" sz="3200" dirty="0" err="1"/>
              <a:t>her</a:t>
            </a:r>
            <a:r>
              <a:rPr lang="sv-SE" sz="3200" dirty="0"/>
              <a:t> </a:t>
            </a:r>
            <a:r>
              <a:rPr lang="sv-SE" sz="3200" dirty="0" err="1"/>
              <a:t>case</a:t>
            </a:r>
            <a:r>
              <a:rPr lang="sv-SE" sz="3200" dirty="0"/>
              <a:t> </a:t>
            </a:r>
            <a:r>
              <a:rPr lang="sv-SE" sz="3200" dirty="0" err="1"/>
              <a:t>during</a:t>
            </a:r>
            <a:r>
              <a:rPr lang="sv-SE" sz="3200" dirty="0"/>
              <a:t> the handling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Information to the </a:t>
            </a:r>
            <a:r>
              <a:rPr lang="sv-SE" sz="2800" dirty="0" err="1"/>
              <a:t>applicant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96948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8"/>
          </p:nvPr>
        </p:nvSpPr>
        <p:spPr>
          <a:xfrm>
            <a:off x="728030" y="491023"/>
            <a:ext cx="7263834" cy="590550"/>
          </a:xfrm>
        </p:spPr>
        <p:txBody>
          <a:bodyPr>
            <a:normAutofit/>
          </a:bodyPr>
          <a:lstStyle/>
          <a:p>
            <a:r>
              <a:rPr lang="sv-SE" sz="3600" dirty="0" err="1"/>
              <a:t>Advantages</a:t>
            </a:r>
            <a:endParaRPr lang="sv-SE" sz="36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endParaRPr lang="sv-SE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err="1"/>
              <a:t>More</a:t>
            </a:r>
            <a:r>
              <a:rPr lang="sv-SE" sz="2800" dirty="0"/>
              <a:t> </a:t>
            </a:r>
            <a:r>
              <a:rPr lang="sv-SE" sz="2800" dirty="0" err="1"/>
              <a:t>complete</a:t>
            </a:r>
            <a:r>
              <a:rPr lang="sv-SE" sz="2800" dirty="0"/>
              <a:t> </a:t>
            </a:r>
            <a:r>
              <a:rPr lang="sv-SE" sz="2800" dirty="0" err="1"/>
              <a:t>applications</a:t>
            </a: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err="1"/>
              <a:t>Integrated</a:t>
            </a:r>
            <a:r>
              <a:rPr lang="sv-SE" sz="2800" dirty="0"/>
              <a:t> submission of </a:t>
            </a:r>
            <a:r>
              <a:rPr lang="sv-SE" sz="2800" dirty="0" err="1"/>
              <a:t>documents</a:t>
            </a: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Digital </a:t>
            </a:r>
            <a:r>
              <a:rPr lang="sv-SE" sz="2800" dirty="0" err="1"/>
              <a:t>payment</a:t>
            </a: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Digital </a:t>
            </a:r>
            <a:r>
              <a:rPr lang="sv-SE" sz="2800" dirty="0" err="1"/>
              <a:t>processing</a:t>
            </a: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err="1"/>
              <a:t>Better</a:t>
            </a:r>
            <a:r>
              <a:rPr lang="sv-SE" sz="2800" dirty="0"/>
              <a:t> service to </a:t>
            </a:r>
            <a:r>
              <a:rPr lang="sv-SE" sz="2800" dirty="0" err="1"/>
              <a:t>applicants</a:t>
            </a: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err="1"/>
              <a:t>Lower</a:t>
            </a:r>
            <a:r>
              <a:rPr lang="sv-SE" sz="2800" dirty="0"/>
              <a:t> </a:t>
            </a:r>
            <a:r>
              <a:rPr lang="sv-SE" sz="2800" dirty="0" err="1"/>
              <a:t>processing</a:t>
            </a:r>
            <a:r>
              <a:rPr lang="sv-SE" sz="2800" dirty="0"/>
              <a:t> </a:t>
            </a:r>
            <a:r>
              <a:rPr lang="sv-SE" sz="2800" dirty="0" err="1"/>
              <a:t>costs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93140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sv-SE" sz="4400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Thank</a:t>
            </a:r>
            <a:r>
              <a:rPr lang="sv-SE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v-SE" sz="4400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you</a:t>
            </a:r>
            <a:r>
              <a:rPr lang="sv-SE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for </a:t>
            </a:r>
            <a:r>
              <a:rPr lang="sv-SE" sz="4400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your</a:t>
            </a:r>
            <a:r>
              <a:rPr lang="sv-SE" sz="44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attention!</a:t>
            </a:r>
          </a:p>
          <a:p>
            <a:r>
              <a:rPr lang="sv-SE" sz="2800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EMN@migrationsverket.se</a:t>
            </a:r>
          </a:p>
        </p:txBody>
      </p:sp>
    </p:spTree>
    <p:extLst>
      <p:ext uri="{BB962C8B-B14F-4D97-AF65-F5344CB8AC3E}">
        <p14:creationId xmlns:p14="http://schemas.microsoft.com/office/powerpoint/2010/main" val="263788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2672-77CA-4E44-94D9-F13248C08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b="1" dirty="0">
                <a:cs typeface="Arial" panose="020B0604020202020204" pitchFamily="34" charset="0"/>
              </a:rPr>
              <a:t>Questions &amp; </a:t>
            </a:r>
            <a:r>
              <a:rPr lang="fr-LU" b="1" dirty="0" err="1">
                <a:cs typeface="Arial" panose="020B0604020202020204" pitchFamily="34" charset="0"/>
              </a:rPr>
              <a:t>answers</a:t>
            </a:r>
            <a:r>
              <a:rPr lang="fr-LU" b="1" dirty="0">
                <a:cs typeface="Arial" panose="020B0604020202020204" pitchFamily="34" charset="0"/>
              </a:rPr>
              <a:t> </a:t>
            </a:r>
            <a:r>
              <a:rPr lang="fr-LU" b="1" dirty="0" err="1">
                <a:cs typeface="Arial" panose="020B0604020202020204" pitchFamily="34" charset="0"/>
              </a:rPr>
              <a:t>from</a:t>
            </a:r>
            <a:r>
              <a:rPr lang="fr-LU" b="1" dirty="0">
                <a:cs typeface="Arial" panose="020B0604020202020204" pitchFamily="34" charset="0"/>
              </a:rPr>
              <a:t> the webinar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C5CA0-813A-41AB-9D97-9CF2629A2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/>
              <a:t>Is it possible also for asylum seekers to apply online for international protection in Sweden?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No.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more information about the e-applications in Sweden, please visit </a:t>
            </a:r>
            <a:r>
              <a:rPr lang="en-US" dirty="0"/>
              <a:t>the webpage of the Swedish Migration Agency </a:t>
            </a:r>
            <a:r>
              <a:rPr lang="en-US" dirty="0">
                <a:hlinkClick r:id="rId2"/>
              </a:rPr>
              <a:t>www.migrationsverket.se</a:t>
            </a:r>
            <a:r>
              <a:rPr lang="en-US" dirty="0"/>
              <a:t>  or contact the Migration Agency directly.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00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soft_Human_resources.potx" id="{FCA23E4D-BBA6-42AA-B584-B2F61B58D23B}" vid="{FACEDC86-E352-46D7-8179-62AC0FE9D0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228</Words>
  <Application>Microsoft Office PowerPoint</Application>
  <PresentationFormat>Widescreen</PresentationFormat>
  <Paragraphs>53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&amp; answers from the webinar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Mavrogeorgou, Nina</dc:creator>
  <cp:lastModifiedBy>Mavrogeorgou, Nina</cp:lastModifiedBy>
  <cp:revision>2</cp:revision>
  <dcterms:created xsi:type="dcterms:W3CDTF">2020-06-17T10:59:08Z</dcterms:created>
  <dcterms:modified xsi:type="dcterms:W3CDTF">2020-06-18T12:51:16Z</dcterms:modified>
</cp:coreProperties>
</file>