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sldIdLst>
    <p:sldId id="305" r:id="rId3"/>
    <p:sldId id="346" r:id="rId4"/>
    <p:sldId id="347" r:id="rId5"/>
    <p:sldId id="315" r:id="rId6"/>
    <p:sldId id="317" r:id="rId7"/>
    <p:sldId id="345" r:id="rId8"/>
    <p:sldId id="307" r:id="rId9"/>
    <p:sldId id="322" r:id="rId10"/>
    <p:sldId id="34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34E5A-AFA4-436D-A378-C3ED0FFC075E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2A034-3B7C-46CE-9B63-F59F7189FC5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274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For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applications</a:t>
            </a:r>
            <a:endParaRPr lang="sv-SE" dirty="0"/>
          </a:p>
          <a:p>
            <a:r>
              <a:rPr lang="sv-SE" dirty="0"/>
              <a:t>Labour 85%</a:t>
            </a:r>
          </a:p>
          <a:p>
            <a:r>
              <a:rPr lang="sv-SE" dirty="0"/>
              <a:t>Studenter 97%</a:t>
            </a:r>
          </a:p>
          <a:p>
            <a:r>
              <a:rPr lang="sv-SE" dirty="0" err="1"/>
              <a:t>Family</a:t>
            </a:r>
            <a:r>
              <a:rPr lang="sv-SE" dirty="0"/>
              <a:t> 48%</a:t>
            </a:r>
          </a:p>
          <a:p>
            <a:r>
              <a:rPr lang="sv-SE" dirty="0"/>
              <a:t>The </a:t>
            </a:r>
            <a:r>
              <a:rPr lang="sv-SE" dirty="0" err="1"/>
              <a:t>goal</a:t>
            </a:r>
            <a:r>
              <a:rPr lang="sv-SE" dirty="0"/>
              <a:t> is </a:t>
            </a:r>
            <a:r>
              <a:rPr lang="sv-SE" dirty="0" err="1"/>
              <a:t>that</a:t>
            </a:r>
            <a:r>
              <a:rPr lang="sv-SE" baseline="0" dirty="0"/>
              <a:t> </a:t>
            </a:r>
            <a:r>
              <a:rPr lang="sv-SE" baseline="0" dirty="0" err="1"/>
              <a:t>more</a:t>
            </a:r>
            <a:r>
              <a:rPr lang="sv-SE" baseline="0" dirty="0"/>
              <a:t> </a:t>
            </a:r>
            <a:r>
              <a:rPr lang="sv-SE" baseline="0" dirty="0" err="1"/>
              <a:t>applications</a:t>
            </a:r>
            <a:r>
              <a:rPr lang="sv-SE" baseline="0" dirty="0"/>
              <a:t> </a:t>
            </a:r>
            <a:r>
              <a:rPr lang="sv-SE" baseline="0" dirty="0" err="1"/>
              <a:t>should</a:t>
            </a:r>
            <a:r>
              <a:rPr lang="sv-SE" baseline="0" dirty="0"/>
              <a:t> be digital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58BB3-DF54-4228-AD3C-1D6F7A5BAA3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1623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For </a:t>
            </a: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time</a:t>
            </a:r>
            <a:r>
              <a:rPr lang="sv-SE" dirty="0"/>
              <a:t> </a:t>
            </a:r>
            <a:r>
              <a:rPr lang="sv-SE" dirty="0" err="1"/>
              <a:t>applications</a:t>
            </a:r>
            <a:endParaRPr lang="sv-SE" dirty="0"/>
          </a:p>
          <a:p>
            <a:r>
              <a:rPr lang="sv-SE" dirty="0"/>
              <a:t>Labour 85%</a:t>
            </a:r>
          </a:p>
          <a:p>
            <a:r>
              <a:rPr lang="sv-SE" dirty="0"/>
              <a:t>Studenter 97%</a:t>
            </a:r>
          </a:p>
          <a:p>
            <a:r>
              <a:rPr lang="sv-SE" dirty="0" err="1"/>
              <a:t>Family</a:t>
            </a:r>
            <a:r>
              <a:rPr lang="sv-SE" dirty="0"/>
              <a:t> 48%</a:t>
            </a:r>
          </a:p>
          <a:p>
            <a:r>
              <a:rPr lang="sv-SE" dirty="0"/>
              <a:t>The </a:t>
            </a:r>
            <a:r>
              <a:rPr lang="sv-SE" dirty="0" err="1"/>
              <a:t>goal</a:t>
            </a:r>
            <a:r>
              <a:rPr lang="sv-SE" dirty="0"/>
              <a:t> is </a:t>
            </a:r>
            <a:r>
              <a:rPr lang="sv-SE" dirty="0" err="1"/>
              <a:t>that</a:t>
            </a:r>
            <a:r>
              <a:rPr lang="sv-SE" baseline="0" dirty="0"/>
              <a:t> </a:t>
            </a:r>
            <a:r>
              <a:rPr lang="sv-SE" baseline="0" dirty="0" err="1"/>
              <a:t>more</a:t>
            </a:r>
            <a:r>
              <a:rPr lang="sv-SE" baseline="0" dirty="0"/>
              <a:t> </a:t>
            </a:r>
            <a:r>
              <a:rPr lang="sv-SE" baseline="0" dirty="0" err="1"/>
              <a:t>applications</a:t>
            </a:r>
            <a:r>
              <a:rPr lang="sv-SE" baseline="0" dirty="0"/>
              <a:t> </a:t>
            </a:r>
            <a:r>
              <a:rPr lang="sv-SE" baseline="0" dirty="0" err="1"/>
              <a:t>should</a:t>
            </a:r>
            <a:r>
              <a:rPr lang="sv-SE" baseline="0" dirty="0"/>
              <a:t> be digital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58BB3-DF54-4228-AD3C-1D6F7A5BAA3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7086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Everything at the same</a:t>
            </a:r>
            <a:r>
              <a:rPr lang="sv-SE" baseline="0" dirty="0"/>
              <a:t> </a:t>
            </a:r>
            <a:r>
              <a:rPr lang="sv-SE" baseline="0" dirty="0" err="1"/>
              <a:t>place</a:t>
            </a:r>
            <a:r>
              <a:rPr lang="sv-SE" baseline="0" dirty="0"/>
              <a:t> at the </a:t>
            </a:r>
            <a:r>
              <a:rPr lang="sv-SE" baseline="0" dirty="0" err="1"/>
              <a:t>external</a:t>
            </a:r>
            <a:r>
              <a:rPr lang="sv-SE" baseline="0" dirty="0"/>
              <a:t> </a:t>
            </a:r>
            <a:r>
              <a:rPr lang="sv-SE" baseline="0" dirty="0" err="1"/>
              <a:t>webpage</a:t>
            </a:r>
            <a:r>
              <a:rPr lang="sv-SE" baseline="0" dirty="0"/>
              <a:t> of the Swedish Migration Agency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58BB3-DF54-4228-AD3C-1D6F7A5BAA3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06169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Step-by-step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58BB3-DF54-4228-AD3C-1D6F7A5BAA37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sv-SE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6594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EFAB8-EA99-4F93-BD87-E4CB8160E9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35E5B2-6917-44DB-8A8E-46591F9639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6C9D33-84E3-4B87-9703-164A76E81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6A2869-31B7-4D0B-9037-1F7DB001C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C714D-728B-455A-BFA2-800E2C9AB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6156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612CF7-540B-46B0-8B21-5E7D1F159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6C150E-A4A5-4576-A7F4-C8D4C82C67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43E7C-3B37-42C5-B58E-49552BA7F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425E0D-9338-49B8-98DD-DC6CDB5BE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2D311-724C-4FF8-876E-AD6BC1495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302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459D98-E351-4602-8F0D-4AEE5FE659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420C5A-B336-4C5F-8C31-43DDB70E57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38A79-2C8F-41E8-ABA5-3148A4EA7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3BC70B-ED0F-403C-BE90-7B0F8CF15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876A3D-AE8B-444D-AED2-37E83D179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85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0BBB5-FEB0-47AD-A01D-A9D346203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207C41-C17D-4E84-B9CC-CA142B94C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5F25D-6082-47DE-9B2C-675944DD1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24B0FF-3B25-4E5C-A0A7-4E1636362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77007-1A01-499B-ACAD-C9F9C20B7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26161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ADCE2-978E-4923-B0E9-4C966B679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B0BD6-F012-4C6D-BDAD-9E90ED25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2F9E5-192C-4E88-9147-D263893B18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4A7138-3EAF-4C9D-903E-55D9BC040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B0B82-496D-45C3-A682-7AF9AFFB9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430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3DAD0-5F6F-47DA-A010-1C4A30C88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EFA6E-A768-42A8-B2C3-F100D82609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46640-E89E-47CE-984D-0C0ECF7CF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7A8F-F167-4C43-AEE7-450670801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DA754-ED79-4909-833D-55BF9A5D8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3846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AA026-BFE6-4D2A-9ABF-C593B5666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747E8-A36B-4B4A-B2A4-B5283152AB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C6B59D-87BD-4F32-B9BC-31F9B1A5D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C49B47-0C41-4DCC-9902-126916D9C4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CD28B7-2F2D-4E80-A107-C1F266C63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5D650A-4D0F-46AE-A132-267FCD92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1497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4C6F9-F6F6-4EA1-98AA-81B84F7CC0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8B83E-B37C-46C9-8284-D6EBA0033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A150B8-0288-44AC-9CE7-E7BD9FB32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F5DCAE-6027-49B9-A818-F45FADE27B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4FAE16-DBCB-4A42-BFFC-053F2D529A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E8C038-E6A1-499D-9E24-FA5980421C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9F911B6-A759-487E-8CB6-CF9EF737F0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906EC0-369D-4138-8D70-148CFDEE5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98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2F8A-97AC-456C-B9E3-45A7D520C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40F483-F2B9-47A3-9B5C-8C264B701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849874-9D9B-4597-B20D-33D6F58BC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35894C-9062-435A-9758-82ED9C6D7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081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A3F6AD-4D61-4238-AB7D-613625BFF8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AACDC9-944D-47C6-B286-82C86AD9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AAC43-3846-4080-B764-AB2DB308C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5969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F4779-0336-4AFA-B9A7-259EE8BEC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82F449-DDC3-4694-81E5-91A4B8F43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00A2C4-3B2E-46AC-9605-73F5B2CC1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909769-F5A5-4635-BD0C-D6049DEB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252DC3-D3D7-446F-A866-D7820B7BF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1CDB00-5218-4567-902B-845073BE8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337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1838E-BAF8-452A-B51F-F855B1707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C7E3F-BBCA-4BF5-8912-C64C8A5E0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2E4256-AB4F-459B-98DD-AAA6C9856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C27DD-55BD-4FB2-9EE3-DFAFBF41DE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E1CE4E-EB32-4B6C-817F-21E608E94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0814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661E4-9FF7-494B-A1C9-C9A1DD7052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245657-DA21-4769-84F8-88DC644508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7B310-6692-4981-9CB8-FE79A091F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DA2C9E-A9AD-4BB9-A691-90BB84F58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B3D45D-C826-4846-BBFC-A0D98B7E7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16961-40DC-443E-9DB8-3A987DF49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37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81C24-32F4-4208-B651-CDCBFCD03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B74779-B577-461F-A409-71F6A5A11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044BD-4FA0-432C-95D7-517D2DE8C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7F283-FE61-4C9A-9E39-74D429C58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9B807-6FE9-4E47-846B-BCB39B7AE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5596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2594DD-FFD4-4AA9-BCDA-0BA87C1463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9C2B6E-24EB-42CE-8B4D-3178D08C7E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92C56-63F3-4246-AAEE-2FBC89E80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10319-C816-40EC-B1D0-FD9748E41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4E9AB-6952-407A-9F06-2EB917172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1077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AMSI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text 8"/>
          <p:cNvSpPr>
            <a:spLocks noGrp="1"/>
          </p:cNvSpPr>
          <p:nvPr>
            <p:ph type="body" sz="quarter" idx="10" hasCustomPrompt="1"/>
          </p:nvPr>
        </p:nvSpPr>
        <p:spPr>
          <a:xfrm>
            <a:off x="642729" y="3322638"/>
            <a:ext cx="11177795" cy="5524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 spc="3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Skriv rubrik här</a:t>
            </a:r>
          </a:p>
        </p:txBody>
      </p:sp>
      <p:sp>
        <p:nvSpPr>
          <p:cNvPr id="15" name="Platshållare för text 8"/>
          <p:cNvSpPr>
            <a:spLocks noGrp="1"/>
          </p:cNvSpPr>
          <p:nvPr>
            <p:ph type="body" sz="quarter" idx="12" hasCustomPrompt="1"/>
          </p:nvPr>
        </p:nvSpPr>
        <p:spPr>
          <a:xfrm>
            <a:off x="642729" y="4037978"/>
            <a:ext cx="11177795" cy="31574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lang="sv-SE" sz="1800" kern="1200" spc="300" baseline="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sv-SE" dirty="0"/>
              <a:t>FÖRNAMN EFTERNAMN	20200501</a:t>
            </a:r>
          </a:p>
        </p:txBody>
      </p:sp>
      <p:cxnSp>
        <p:nvCxnSpPr>
          <p:cNvPr id="9" name="Rak koppling 8"/>
          <p:cNvCxnSpPr/>
          <p:nvPr userDrawn="1"/>
        </p:nvCxnSpPr>
        <p:spPr>
          <a:xfrm>
            <a:off x="3007767" y="747014"/>
            <a:ext cx="0" cy="825958"/>
          </a:xfrm>
          <a:prstGeom prst="line">
            <a:avLst/>
          </a:prstGeom>
          <a:ln w="127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8917" y="732209"/>
            <a:ext cx="3186000" cy="886331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35" y="708678"/>
            <a:ext cx="2052000" cy="933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8449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loc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sp>
        <p:nvSpPr>
          <p:cNvPr id="5" name="Platshållare för text 9"/>
          <p:cNvSpPr>
            <a:spLocks noGrp="1"/>
          </p:cNvSpPr>
          <p:nvPr>
            <p:ph type="body" sz="quarter" idx="20" hasCustomPrompt="1"/>
          </p:nvPr>
        </p:nvSpPr>
        <p:spPr>
          <a:xfrm>
            <a:off x="1468068" y="1520825"/>
            <a:ext cx="9255863" cy="3816350"/>
          </a:xfrm>
          <a:prstGeom prst="rect">
            <a:avLst/>
          </a:prstGeom>
        </p:spPr>
        <p:txBody>
          <a:bodyPr anchor="t"/>
          <a:lstStyle>
            <a:lvl1pPr marL="0" indent="0" algn="l">
              <a:lnSpc>
                <a:spcPts val="3800"/>
              </a:lnSpc>
              <a:spcBef>
                <a:spcPts val="0"/>
              </a:spcBef>
              <a:buNone/>
              <a:defRPr sz="2000" spc="-30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Lorem ipsum dolor sit amet, consectetur adipiscing elit. In vehicula elementum maximus. Aliquam hendrerit blandit magna a facilisis. Cras vel commodo diam. </a:t>
            </a:r>
            <a:r>
              <a:rPr lang="sv-SE" dirty="0" err="1"/>
              <a:t>Proin</a:t>
            </a:r>
            <a:r>
              <a:rPr lang="sv-SE" dirty="0"/>
              <a:t> egestas dictum odio vitae pretium. Donec nisl lorem, sodales eu dictum vitae, porttitor sit amet metus. </a:t>
            </a:r>
          </a:p>
        </p:txBody>
      </p:sp>
      <p:sp>
        <p:nvSpPr>
          <p:cNvPr id="8" name="Platshållare för 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289491" y="285750"/>
            <a:ext cx="7263834" cy="59055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Sidrubrik</a:t>
            </a:r>
          </a:p>
        </p:txBody>
      </p:sp>
      <p:cxnSp>
        <p:nvCxnSpPr>
          <p:cNvPr id="14" name="Rak koppling 13"/>
          <p:cNvCxnSpPr/>
          <p:nvPr userDrawn="1"/>
        </p:nvCxnSpPr>
        <p:spPr>
          <a:xfrm>
            <a:off x="1992108" y="6021355"/>
            <a:ext cx="0" cy="596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735" y="5985807"/>
            <a:ext cx="2448000" cy="681023"/>
          </a:xfrm>
          <a:prstGeom prst="rect">
            <a:avLst/>
          </a:prstGeom>
        </p:spPr>
      </p:pic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5988650"/>
            <a:ext cx="1512000" cy="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502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38"/>
            <a:ext cx="1281343" cy="459770"/>
          </a:xfrm>
          <a:prstGeom prst="rect">
            <a:avLst/>
          </a:prstGeom>
        </p:spPr>
      </p:pic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cxnSp>
        <p:nvCxnSpPr>
          <p:cNvPr id="21" name="Rak koppling 20"/>
          <p:cNvCxnSpPr/>
          <p:nvPr userDrawn="1"/>
        </p:nvCxnSpPr>
        <p:spPr>
          <a:xfrm>
            <a:off x="1992108" y="6021355"/>
            <a:ext cx="0" cy="596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2" name="Bildobjekt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735" y="5985807"/>
            <a:ext cx="2448000" cy="681023"/>
          </a:xfrm>
          <a:prstGeom prst="rect">
            <a:avLst/>
          </a:prstGeom>
        </p:spPr>
      </p:pic>
      <p:pic>
        <p:nvPicPr>
          <p:cNvPr id="23" name="Bildobjekt 2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5988650"/>
            <a:ext cx="1512000" cy="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4506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OM med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sp>
        <p:nvSpPr>
          <p:cNvPr id="6" name="Platshållare för text 2"/>
          <p:cNvSpPr>
            <a:spLocks noGrp="1"/>
          </p:cNvSpPr>
          <p:nvPr>
            <p:ph type="body" sz="quarter" idx="18" hasCustomPrompt="1"/>
          </p:nvPr>
        </p:nvSpPr>
        <p:spPr>
          <a:xfrm>
            <a:off x="289491" y="285750"/>
            <a:ext cx="7263834" cy="590550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None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Sidrubrik</a:t>
            </a:r>
          </a:p>
        </p:txBody>
      </p:sp>
      <p:cxnSp>
        <p:nvCxnSpPr>
          <p:cNvPr id="3" name="Rak koppling 2"/>
          <p:cNvCxnSpPr/>
          <p:nvPr userDrawn="1"/>
        </p:nvCxnSpPr>
        <p:spPr>
          <a:xfrm>
            <a:off x="1992108" y="6021355"/>
            <a:ext cx="0" cy="596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Rak koppling 17"/>
          <p:cNvCxnSpPr/>
          <p:nvPr userDrawn="1"/>
        </p:nvCxnSpPr>
        <p:spPr>
          <a:xfrm>
            <a:off x="362708" y="352425"/>
            <a:ext cx="0" cy="285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735" y="5985807"/>
            <a:ext cx="2448000" cy="681023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5988650"/>
            <a:ext cx="1512000" cy="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96596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38"/>
            <a:ext cx="1281343" cy="459770"/>
          </a:xfrm>
          <a:prstGeom prst="rect">
            <a:avLst/>
          </a:prstGeom>
        </p:spPr>
      </p:pic>
      <p:sp>
        <p:nvSpPr>
          <p:cNvPr id="10" name="Platshållare för text 9"/>
          <p:cNvSpPr>
            <a:spLocks noGrp="1"/>
          </p:cNvSpPr>
          <p:nvPr>
            <p:ph type="body" sz="quarter" idx="20" hasCustomPrompt="1"/>
          </p:nvPr>
        </p:nvSpPr>
        <p:spPr>
          <a:xfrm>
            <a:off x="1468068" y="1247521"/>
            <a:ext cx="9255863" cy="3816350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9600" spc="-600" baseline="0">
                <a:solidFill>
                  <a:schemeClr val="tx1">
                    <a:lumMod val="50000"/>
                    <a:lumOff val="50000"/>
                  </a:schemeClr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sv-SE" dirty="0"/>
              <a:t>Fråga</a:t>
            </a:r>
          </a:p>
        </p:txBody>
      </p:sp>
      <p:pic>
        <p:nvPicPr>
          <p:cNvPr id="11" name="Bildobjekt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9182" y="6200775"/>
            <a:ext cx="1281344" cy="459733"/>
          </a:xfrm>
          <a:prstGeom prst="rect">
            <a:avLst/>
          </a:prstGeom>
        </p:spPr>
      </p:pic>
      <p:cxnSp>
        <p:nvCxnSpPr>
          <p:cNvPr id="18" name="Rak koppling 17"/>
          <p:cNvCxnSpPr/>
          <p:nvPr userDrawn="1"/>
        </p:nvCxnSpPr>
        <p:spPr>
          <a:xfrm>
            <a:off x="1992108" y="6021355"/>
            <a:ext cx="0" cy="5966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9" name="Bildobjekt 18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735" y="5985807"/>
            <a:ext cx="2448000" cy="681023"/>
          </a:xfrm>
          <a:prstGeom prst="rect">
            <a:avLst/>
          </a:prstGeom>
        </p:spPr>
      </p:pic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708" y="5988650"/>
            <a:ext cx="1512000" cy="687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282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A068D4-0864-41EF-A62B-B9F3B6D5A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13B9A2-01A2-4995-B419-A78A0C90E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CD028-6EF4-47EE-8ECE-E2CBA76F6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8013D-2F8F-462E-908B-71E305342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CAA57-82C3-441D-B3B0-A6062D11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802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F2E05-8B85-4D69-BB2E-D42A9A745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3C0880-CC62-45AD-AAA2-E56BB502AC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98C7EA-CE70-412F-BBCF-69E7619A4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69612E-D360-4472-815D-3D015034D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C8A25-6114-4EAE-A133-7C2DE721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36AB5B-136E-4E84-93C2-9A0026807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7201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10458-EA4A-4553-96F5-8492617FA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2FDD9C-A81F-44A5-9D10-DFE8550EB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65BC1D-814E-4EA5-B68F-094A5F436B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458BE-4D1E-4108-B0DD-EA1D4089C5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A71C929-16AC-4492-BCCB-EAB7FDBD1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6A4EE2-3606-47EC-95A2-A3586DD15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5A387B-B914-40B8-9702-5908F214B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B4401B-F49D-483A-A3FE-945E7E68E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887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ABCDD-BBB0-4784-B447-1E44574E4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575268-E57A-472D-B069-5C19C6246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29506C-1C77-4347-80E3-BE11F7424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9A7892-751D-4394-8A83-E91767206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6400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33F00D-CA33-4747-938B-B51E0DE70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3DB738-671F-44D7-9DA7-92C4D6FAD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EAAF93-97D3-448B-AB63-0F2CE12AC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0063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0F3EB-7EFC-4D23-A562-A9230A32D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24C81-3F05-45B4-9939-44FC914742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E31D5-BFDF-4BD3-A5B3-384528DFE3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70D6C7-D27E-4C66-9D1E-AA93C0617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7046B9-B08B-4487-B1F1-C541FA711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F8DC8F-9133-4D5F-847E-A90B8B0FC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328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1BF28-E57E-4AFE-9AE5-F1CD5FF66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F1E5EF-1C00-4515-A2AF-AEADFB3D79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75E051-3D3E-4318-8625-501C6D5CF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B6FF38-F354-4F93-AF7C-E684ECA03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AD33A1-CD3D-449D-938E-93409334D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64BB07-5C08-47EA-9A8C-BC7ECD2E7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4163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DCF633-EABB-4F04-81C5-9215776B8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2FDA70-7DF5-43BF-A665-D4D97C8B1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3E512C-E9E6-47B5-B214-18B09E78A7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D9CCF-A04C-404D-9DD0-C51505D6DD31}" type="datetimeFigureOut">
              <a:rPr lang="en-GB" smtClean="0"/>
              <a:t>18/06/2020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1044D5-199B-4703-9E4E-94613B5DCA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BEE442-902C-4290-96B6-62FA43240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83939-1745-47C8-9B15-261E56CC5A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390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341CFC-63B9-4A19-A8AB-62B9E452A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5A838B-134E-40B6-A7E3-1119BB8BF5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943BB-9EAD-4CBC-9CA2-75F70C6B5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4036C-9E7C-4FFC-99FA-414B61E345DD}" type="datetimeFigureOut">
              <a:rPr lang="en-US" smtClean="0"/>
              <a:t>6/18/2020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04E537-5CBA-4B86-9D30-577B9F741E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E79E72-0F12-4646-BCDF-4C9EAA89C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6580AB-5C3C-4B4F-8E2A-8B7A0A8CE6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229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grationsverket.se/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E-</a:t>
            </a:r>
            <a:r>
              <a:rPr lang="sv-SE" dirty="0" err="1"/>
              <a:t>applications</a:t>
            </a:r>
            <a:r>
              <a:rPr lang="sv-SE" dirty="0"/>
              <a:t> in Sweden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42729" y="4037978"/>
            <a:ext cx="11177795" cy="552450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Marie Bengtsson, EMN Sweden</a:t>
            </a:r>
          </a:p>
          <a:p>
            <a:r>
              <a:rPr lang="sv-SE" dirty="0"/>
              <a:t>17 June 2020</a:t>
            </a:r>
          </a:p>
        </p:txBody>
      </p:sp>
    </p:spTree>
    <p:extLst>
      <p:ext uri="{BB962C8B-B14F-4D97-AF65-F5344CB8AC3E}">
        <p14:creationId xmlns:p14="http://schemas.microsoft.com/office/powerpoint/2010/main" val="3910201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20"/>
          </p:nvPr>
        </p:nvSpPr>
        <p:spPr>
          <a:xfrm>
            <a:off x="1673342" y="1660784"/>
            <a:ext cx="9066193" cy="3191134"/>
          </a:xfrm>
        </p:spPr>
        <p:txBody>
          <a:bodyPr>
            <a:normAutofit/>
          </a:bodyPr>
          <a:lstStyle/>
          <a:p>
            <a:r>
              <a:rPr lang="sv-SE" sz="2400" b="1" dirty="0"/>
              <a:t>For many different types of applications for legal migration</a:t>
            </a:r>
          </a:p>
          <a:p>
            <a:endParaRPr lang="sv-SE" sz="2400" b="1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/>
              <a:t>Labour (</a:t>
            </a:r>
            <a:r>
              <a:rPr lang="sv-SE" sz="2400" dirty="0" err="1"/>
              <a:t>both</a:t>
            </a:r>
            <a:r>
              <a:rPr lang="sv-SE" sz="2400" dirty="0"/>
              <a:t> for </a:t>
            </a:r>
            <a:r>
              <a:rPr lang="sv-SE" sz="2400" dirty="0" err="1"/>
              <a:t>employers</a:t>
            </a:r>
            <a:r>
              <a:rPr lang="sv-SE" sz="2400" dirty="0"/>
              <a:t> and </a:t>
            </a:r>
            <a:r>
              <a:rPr lang="sv-SE" sz="2400" dirty="0" err="1"/>
              <a:t>employees</a:t>
            </a:r>
            <a:r>
              <a:rPr lang="sv-SE" sz="2400" dirty="0"/>
              <a:t>)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/>
              <a:t>Students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 err="1"/>
              <a:t>Family</a:t>
            </a:r>
            <a:r>
              <a:rPr lang="sv-SE" sz="2400" dirty="0"/>
              <a:t> </a:t>
            </a:r>
            <a:r>
              <a:rPr lang="sv-SE" sz="2400" dirty="0" err="1"/>
              <a:t>reunification</a:t>
            </a:r>
            <a:endParaRPr lang="sv-SE" sz="2400" dirty="0"/>
          </a:p>
        </p:txBody>
      </p:sp>
      <p:sp>
        <p:nvSpPr>
          <p:cNvPr id="2" name="Platshållare för text 1"/>
          <p:cNvSpPr>
            <a:spLocks noGrp="1"/>
          </p:cNvSpPr>
          <p:nvPr>
            <p:ph type="body" sz="quarter" idx="18"/>
          </p:nvPr>
        </p:nvSpPr>
        <p:spPr>
          <a:xfrm>
            <a:off x="438781" y="425709"/>
            <a:ext cx="7263834" cy="590550"/>
          </a:xfrm>
        </p:spPr>
        <p:txBody>
          <a:bodyPr/>
          <a:lstStyle/>
          <a:p>
            <a:r>
              <a:rPr lang="sv-SE" dirty="0"/>
              <a:t>E-</a:t>
            </a:r>
            <a:r>
              <a:rPr lang="sv-SE" dirty="0" err="1"/>
              <a:t>applications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5887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text 2"/>
          <p:cNvSpPr>
            <a:spLocks noGrp="1"/>
          </p:cNvSpPr>
          <p:nvPr>
            <p:ph type="body" sz="quarter" idx="20"/>
          </p:nvPr>
        </p:nvSpPr>
        <p:spPr>
          <a:xfrm>
            <a:off x="1562903" y="1399526"/>
            <a:ext cx="9066193" cy="3359085"/>
          </a:xfrm>
        </p:spPr>
        <p:txBody>
          <a:bodyPr>
            <a:normAutofit/>
          </a:bodyPr>
          <a:lstStyle/>
          <a:p>
            <a:endParaRPr lang="sv-SE" sz="2400" b="1" dirty="0"/>
          </a:p>
          <a:p>
            <a:r>
              <a:rPr lang="sv-SE" sz="2400" b="1" dirty="0"/>
              <a:t>But also for: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/>
              <a:t>Citizenship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sv-SE" sz="2400" dirty="0"/>
              <a:t>Visa - only for four embassies so far: </a:t>
            </a:r>
          </a:p>
          <a:p>
            <a:pPr marL="1257300" lvl="2" indent="-342900">
              <a:buFontTx/>
              <a:buChar char="-"/>
            </a:pPr>
            <a:r>
              <a:rPr lang="sv-SE" sz="2000" dirty="0"/>
              <a:t>Dar es Salaam, Tanzania</a:t>
            </a:r>
          </a:p>
          <a:p>
            <a:pPr marL="1257300" lvl="2" indent="-342900">
              <a:buFontTx/>
              <a:buChar char="-"/>
            </a:pPr>
            <a:r>
              <a:rPr lang="sv-SE" sz="2000" dirty="0"/>
              <a:t>Seoul, South Korea</a:t>
            </a:r>
          </a:p>
          <a:p>
            <a:pPr marL="1257300" lvl="2" indent="-342900">
              <a:buFontTx/>
              <a:buChar char="-"/>
            </a:pPr>
            <a:r>
              <a:rPr lang="sv-SE" sz="2000" dirty="0"/>
              <a:t>Teheran, Iran</a:t>
            </a:r>
          </a:p>
          <a:p>
            <a:pPr marL="1257300" lvl="2" indent="-342900">
              <a:buFontTx/>
              <a:buChar char="-"/>
            </a:pPr>
            <a:r>
              <a:rPr lang="sv-SE" sz="2000" dirty="0"/>
              <a:t>Tokyo, Japan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sv-SE" sz="2400" dirty="0"/>
          </a:p>
        </p:txBody>
      </p:sp>
      <p:sp>
        <p:nvSpPr>
          <p:cNvPr id="2" name="Platshållare för text 1"/>
          <p:cNvSpPr>
            <a:spLocks noGrp="1"/>
          </p:cNvSpPr>
          <p:nvPr>
            <p:ph type="body" sz="quarter" idx="18"/>
          </p:nvPr>
        </p:nvSpPr>
        <p:spPr>
          <a:xfrm>
            <a:off x="438781" y="425709"/>
            <a:ext cx="7263834" cy="590550"/>
          </a:xfrm>
        </p:spPr>
        <p:txBody>
          <a:bodyPr/>
          <a:lstStyle/>
          <a:p>
            <a:r>
              <a:rPr lang="sv-SE" dirty="0"/>
              <a:t>E-</a:t>
            </a:r>
            <a:r>
              <a:rPr lang="sv-SE" dirty="0" err="1"/>
              <a:t>applications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14649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bild 4"/>
          <p:cNvPicPr>
            <a:picLocks noGrp="1" noChangeAspect="1"/>
          </p:cNvPicPr>
          <p:nvPr>
            <p:ph type="pic" sz="quarter" idx="4294967295"/>
          </p:nvPr>
        </p:nvPicPr>
        <p:blipFill>
          <a:blip r:embed="rId3"/>
          <a:srcRect/>
          <a:stretch>
            <a:fillRect/>
          </a:stretch>
        </p:blipFill>
        <p:spPr>
          <a:xfrm>
            <a:off x="373224" y="383300"/>
            <a:ext cx="11281747" cy="5411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335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 rotWithShape="1">
          <a:blip r:embed="rId3"/>
          <a:srcRect l="36238" t="16312" r="16330"/>
          <a:stretch/>
        </p:blipFill>
        <p:spPr>
          <a:xfrm>
            <a:off x="2202024" y="279919"/>
            <a:ext cx="7399177" cy="537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22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quarter" idx="20"/>
          </p:nvPr>
        </p:nvSpPr>
        <p:spPr>
          <a:xfrm>
            <a:off x="1468068" y="1679446"/>
            <a:ext cx="9255863" cy="3816350"/>
          </a:xfrm>
        </p:spPr>
        <p:txBody>
          <a:bodyPr>
            <a:normAutofit/>
          </a:bodyPr>
          <a:lstStyle/>
          <a:p>
            <a:r>
              <a:rPr lang="sv-SE" sz="3200" dirty="0"/>
              <a:t>”My Page”</a:t>
            </a:r>
          </a:p>
          <a:p>
            <a:endParaRPr lang="sv-SE" sz="3200" dirty="0"/>
          </a:p>
          <a:p>
            <a:r>
              <a:rPr lang="sv-SE" sz="3200" dirty="0"/>
              <a:t>The </a:t>
            </a:r>
            <a:r>
              <a:rPr lang="sv-SE" sz="3200" dirty="0" err="1"/>
              <a:t>applicant</a:t>
            </a:r>
            <a:r>
              <a:rPr lang="sv-SE" sz="3200" dirty="0"/>
              <a:t> </a:t>
            </a:r>
            <a:r>
              <a:rPr lang="sv-SE" sz="3200" dirty="0" err="1"/>
              <a:t>can</a:t>
            </a:r>
            <a:r>
              <a:rPr lang="sv-SE" sz="3200" dirty="0"/>
              <a:t> </a:t>
            </a:r>
            <a:r>
              <a:rPr lang="sv-SE" sz="3200" dirty="0" err="1"/>
              <a:t>follow</a:t>
            </a:r>
            <a:r>
              <a:rPr lang="sv-SE" sz="3200" dirty="0"/>
              <a:t> </a:t>
            </a:r>
            <a:r>
              <a:rPr lang="sv-SE" sz="3200" dirty="0" err="1"/>
              <a:t>his</a:t>
            </a:r>
            <a:r>
              <a:rPr lang="sv-SE" sz="3200" dirty="0"/>
              <a:t>/</a:t>
            </a:r>
            <a:r>
              <a:rPr lang="sv-SE" sz="3200" dirty="0" err="1"/>
              <a:t>her</a:t>
            </a:r>
            <a:r>
              <a:rPr lang="sv-SE" sz="3200" dirty="0"/>
              <a:t> </a:t>
            </a:r>
            <a:r>
              <a:rPr lang="sv-SE" sz="3200" dirty="0" err="1"/>
              <a:t>case</a:t>
            </a:r>
            <a:r>
              <a:rPr lang="sv-SE" sz="3200" dirty="0"/>
              <a:t> </a:t>
            </a:r>
            <a:r>
              <a:rPr lang="sv-SE" sz="3200" dirty="0" err="1"/>
              <a:t>during</a:t>
            </a:r>
            <a:r>
              <a:rPr lang="sv-SE" sz="3200" dirty="0"/>
              <a:t> the handling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/>
          </a:bodyPr>
          <a:lstStyle/>
          <a:p>
            <a:r>
              <a:rPr lang="sv-SE" sz="2800" dirty="0"/>
              <a:t>Information to the </a:t>
            </a:r>
            <a:r>
              <a:rPr lang="sv-SE" sz="2800" dirty="0" err="1"/>
              <a:t>applicant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9694878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18"/>
          </p:nvPr>
        </p:nvSpPr>
        <p:spPr>
          <a:xfrm>
            <a:off x="728030" y="491023"/>
            <a:ext cx="7263834" cy="590550"/>
          </a:xfrm>
        </p:spPr>
        <p:txBody>
          <a:bodyPr>
            <a:normAutofit/>
          </a:bodyPr>
          <a:lstStyle/>
          <a:p>
            <a:r>
              <a:rPr lang="sv-SE" sz="3600" dirty="0" err="1"/>
              <a:t>Advantages</a:t>
            </a:r>
            <a:endParaRPr lang="sv-SE" sz="36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endParaRPr lang="sv-SE" sz="1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err="1"/>
              <a:t>More</a:t>
            </a:r>
            <a:r>
              <a:rPr lang="sv-SE" sz="2800" dirty="0"/>
              <a:t> </a:t>
            </a:r>
            <a:r>
              <a:rPr lang="sv-SE" sz="2800" dirty="0" err="1"/>
              <a:t>complete</a:t>
            </a:r>
            <a:r>
              <a:rPr lang="sv-SE" sz="2800" dirty="0"/>
              <a:t> </a:t>
            </a:r>
            <a:r>
              <a:rPr lang="sv-SE" sz="2800" dirty="0" err="1"/>
              <a:t>applications</a:t>
            </a: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err="1"/>
              <a:t>Integrated</a:t>
            </a:r>
            <a:r>
              <a:rPr lang="sv-SE" sz="2800" dirty="0"/>
              <a:t> submission of </a:t>
            </a:r>
            <a:r>
              <a:rPr lang="sv-SE" sz="2800" dirty="0" err="1"/>
              <a:t>documents</a:t>
            </a: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Digital </a:t>
            </a:r>
            <a:r>
              <a:rPr lang="sv-SE" sz="2800" dirty="0" err="1"/>
              <a:t>payment</a:t>
            </a: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/>
              <a:t>Digital </a:t>
            </a:r>
            <a:r>
              <a:rPr lang="sv-SE" sz="2800" dirty="0" err="1"/>
              <a:t>processing</a:t>
            </a: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err="1"/>
              <a:t>Better</a:t>
            </a:r>
            <a:r>
              <a:rPr lang="sv-SE" sz="2800" dirty="0"/>
              <a:t> service to </a:t>
            </a:r>
            <a:r>
              <a:rPr lang="sv-SE" sz="2800" dirty="0" err="1"/>
              <a:t>applicants</a:t>
            </a:r>
            <a:endParaRPr lang="sv-SE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800" dirty="0" err="1"/>
              <a:t>Lower</a:t>
            </a:r>
            <a:r>
              <a:rPr lang="sv-SE" sz="2800" dirty="0"/>
              <a:t> </a:t>
            </a:r>
            <a:r>
              <a:rPr lang="sv-SE" sz="2800" dirty="0" err="1"/>
              <a:t>processing</a:t>
            </a:r>
            <a:r>
              <a:rPr lang="sv-SE" sz="2800" dirty="0"/>
              <a:t> </a:t>
            </a:r>
            <a:r>
              <a:rPr lang="sv-SE" sz="2800" dirty="0" err="1"/>
              <a:t>costs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931400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sv-SE" sz="4400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Thank</a:t>
            </a:r>
            <a:r>
              <a:rPr lang="sv-SE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sv-SE" sz="4400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you</a:t>
            </a:r>
            <a:r>
              <a:rPr lang="sv-SE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for </a:t>
            </a:r>
            <a:r>
              <a:rPr lang="sv-SE" sz="4400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your</a:t>
            </a:r>
            <a:r>
              <a:rPr lang="sv-SE" sz="44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 attention!</a:t>
            </a:r>
          </a:p>
          <a:p>
            <a:r>
              <a:rPr lang="sv-SE" sz="2800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</a:rPr>
              <a:t>EMN@migrationsverket.se</a:t>
            </a:r>
          </a:p>
        </p:txBody>
      </p:sp>
    </p:spTree>
    <p:extLst>
      <p:ext uri="{BB962C8B-B14F-4D97-AF65-F5344CB8AC3E}">
        <p14:creationId xmlns:p14="http://schemas.microsoft.com/office/powerpoint/2010/main" val="263788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12672-77CA-4E44-94D9-F13248C08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LU" b="1" dirty="0">
                <a:cs typeface="Arial" panose="020B0604020202020204" pitchFamily="34" charset="0"/>
              </a:rPr>
              <a:t>Questions &amp; </a:t>
            </a:r>
            <a:r>
              <a:rPr lang="fr-LU" b="1" dirty="0" err="1">
                <a:cs typeface="Arial" panose="020B0604020202020204" pitchFamily="34" charset="0"/>
              </a:rPr>
              <a:t>answers</a:t>
            </a:r>
            <a:r>
              <a:rPr lang="fr-LU" b="1" dirty="0">
                <a:cs typeface="Arial" panose="020B0604020202020204" pitchFamily="34" charset="0"/>
              </a:rPr>
              <a:t> </a:t>
            </a:r>
            <a:r>
              <a:rPr lang="fr-LU" b="1" dirty="0" err="1">
                <a:cs typeface="Arial" panose="020B0604020202020204" pitchFamily="34" charset="0"/>
              </a:rPr>
              <a:t>from</a:t>
            </a:r>
            <a:r>
              <a:rPr lang="fr-LU" b="1" dirty="0">
                <a:cs typeface="Arial" panose="020B0604020202020204" pitchFamily="34" charset="0"/>
              </a:rPr>
              <a:t> the webinar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8C5CA0-813A-41AB-9D97-9CF2629A2D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GB" b="1" dirty="0"/>
              <a:t>Is it possible also for asylum seekers to apply online for international protection in Sweden?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No.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For more information about the e-applications in Sweden, please visit </a:t>
            </a:r>
            <a:r>
              <a:rPr lang="en-US" dirty="0"/>
              <a:t>the webpage of the Swedish Migration Agency </a:t>
            </a:r>
            <a:r>
              <a:rPr lang="en-US" dirty="0">
                <a:hlinkClick r:id="rId2"/>
              </a:rPr>
              <a:t>www.migrationsverket.se</a:t>
            </a:r>
            <a:r>
              <a:rPr lang="en-US" dirty="0"/>
              <a:t>  or contact the Migration Agency directly.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4008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crosoft_Human_resources.potx" id="{FCA23E4D-BBA6-42AA-B584-B2F61B58D23B}" vid="{FACEDC86-E352-46D7-8179-62AC0FE9D0D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228</Words>
  <Application>Microsoft Office PowerPoint</Application>
  <PresentationFormat>Widescreen</PresentationFormat>
  <Paragraphs>53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Arial Black</vt:lpstr>
      <vt:lpstr>Calibri</vt:lpstr>
      <vt:lpstr>Calibri Light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 &amp; answers from the webinar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Mavrogeorgou, Nina</dc:creator>
  <cp:lastModifiedBy>Mavrogeorgou, Nina</cp:lastModifiedBy>
  <cp:revision>2</cp:revision>
  <dcterms:created xsi:type="dcterms:W3CDTF">2020-06-17T10:59:08Z</dcterms:created>
  <dcterms:modified xsi:type="dcterms:W3CDTF">2020-06-18T12:51:16Z</dcterms:modified>
</cp:coreProperties>
</file>