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76" r:id="rId5"/>
    <p:sldId id="275" r:id="rId6"/>
    <p:sldId id="267" r:id="rId7"/>
    <p:sldId id="270" r:id="rId8"/>
    <p:sldId id="269" r:id="rId9"/>
    <p:sldId id="271" r:id="rId10"/>
    <p:sldId id="277" r:id="rId11"/>
    <p:sldId id="278" r:id="rId12"/>
    <p:sldId id="273" r:id="rId13"/>
  </p:sldIdLst>
  <p:sldSz cx="9144000" cy="6858000" type="screen4x3"/>
  <p:notesSz cx="9872663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.Beirens" initials="H" lastIdx="8" clrIdx="0"/>
  <p:cmAuthor id="1" name="Capano, Francesca" initials="CF" lastIdx="24" clrIdx="1">
    <p:extLst>
      <p:ext uri="{19B8F6BF-5375-455C-9EA6-DF929625EA0E}">
        <p15:presenceInfo xmlns:p15="http://schemas.microsoft.com/office/powerpoint/2012/main" userId="S-1-5-21-2338163137-2684688362-157462135-68478" providerId="AD"/>
      </p:ext>
    </p:extLst>
  </p:cmAuthor>
  <p:cmAuthor id="2" name="Maas, Sheila" initials="MS" lastIdx="7" clrIdx="2">
    <p:extLst>
      <p:ext uri="{19B8F6BF-5375-455C-9EA6-DF929625EA0E}">
        <p15:presenceInfo xmlns:p15="http://schemas.microsoft.com/office/powerpoint/2012/main" userId="S-1-5-21-2338163137-2684688362-157462135-9301" providerId="AD"/>
      </p:ext>
    </p:extLst>
  </p:cmAuthor>
  <p:cmAuthor id="3" name="Ave Lauren" initials="AL" lastIdx="1" clrIdx="3">
    <p:extLst>
      <p:ext uri="{19B8F6BF-5375-455C-9EA6-DF929625EA0E}">
        <p15:presenceInfo xmlns:p15="http://schemas.microsoft.com/office/powerpoint/2012/main" userId="Ave Lau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9712" autoAdjust="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CD98-2D5B-4AA5-A833-33C0D92A309A}" type="datetimeFigureOut">
              <a:rPr lang="et-EE" smtClean="0"/>
              <a:t>19.06.2019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9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A9411-DB5A-47B8-BAC6-9C1BE9D86B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641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608F1-A6AF-4751-B06E-21C0E1B08119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6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C57A-EAF7-4D85-B73F-A4C8A385D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162827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dirty="0" smtClean="0"/>
              <a:t>Title</a:t>
            </a:r>
            <a:endParaRPr lang="en-GB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2708921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25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5288" y="1628279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 b="1"/>
            </a:lvl1pPr>
          </a:lstStyle>
          <a:p>
            <a:pPr lvl="0"/>
            <a:r>
              <a:rPr lang="en-US" dirty="0" smtClean="0"/>
              <a:t>Title</a:t>
            </a:r>
            <a:endParaRPr lang="en-GB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2708921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5436096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439918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8"/>
          </p:nvPr>
        </p:nvSpPr>
        <p:spPr>
          <a:xfrm>
            <a:off x="3362265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9"/>
          </p:nvPr>
        </p:nvSpPr>
        <p:spPr>
          <a:xfrm>
            <a:off x="232535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0"/>
          </p:nvPr>
        </p:nvSpPr>
        <p:spPr>
          <a:xfrm>
            <a:off x="1288435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1"/>
          </p:nvPr>
        </p:nvSpPr>
        <p:spPr>
          <a:xfrm>
            <a:off x="251520" y="6309320"/>
            <a:ext cx="583200" cy="367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050" name="Picture 2" descr="\\Cowi.net\Projects\A005000\A007830\0_Grafik\EMN-designguide\Grundlag\EMN_2013\EMN_design-guide\EMN_design-guide_final\word-templates\EMN jpg-filer til word\Home-affai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7" y="6330444"/>
            <a:ext cx="500063" cy="1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owi.net\Projects\A005000\A007830\0_Grafik\EMN-designguide\Grundlag\EMN_2013\EMN_design-guide\EMN_design-guide_final\word-templates\EMN jpg-filer til word\EMN-element-figure_30p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000"/>
            <a:ext cx="2305050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 descr="The European Migration Network (EMN) is co-ordinated by the European Commission with National Contact Points (EMN NCPs) established in each EU Member State plus Norway." title="EMN"/>
          <p:cNvSpPr/>
          <p:nvPr/>
        </p:nvSpPr>
        <p:spPr>
          <a:xfrm>
            <a:off x="3203848" y="433398"/>
            <a:ext cx="2448272" cy="38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800"/>
              </a:lnSpc>
              <a:spcBef>
                <a:spcPts val="0"/>
              </a:spcBef>
            </a:pPr>
            <a:r>
              <a:rPr lang="en-US" sz="800" b="0" i="1" u="none" strike="noStrike" kern="1200" baseline="30000" dirty="0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Migration Network (EMN) is </a:t>
            </a:r>
            <a:r>
              <a:rPr lang="en-US" sz="800" b="0" i="1" u="none" strike="noStrike" kern="1200" baseline="30000" dirty="0" err="1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co-ordinated</a:t>
            </a:r>
            <a:r>
              <a:rPr lang="en-US" sz="800" b="0" i="1" u="none" strike="noStrike" kern="1200" baseline="30000" dirty="0" smtClean="0">
                <a:solidFill>
                  <a:schemeClr val="bg1">
                    <a:alpha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the European Commission with National Contact Points (EMN NCPs) established in each EU Member State plus Norway.</a:t>
            </a:r>
          </a:p>
        </p:txBody>
      </p:sp>
      <p:pic>
        <p:nvPicPr>
          <p:cNvPr id="2051" name="Picture 3" descr="\\Cowi.net\Projects\A005000\A007830\0_Grafik\EMN-designguide\Grundlag\EMN_2013\EMN_design-guide\EMN_design-guide_final\word-templates\EMN jpg-filer til word\EMN_logos_national-re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132512"/>
            <a:ext cx="212725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1599" y="6545085"/>
            <a:ext cx="923255" cy="23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Co-funded by</a:t>
            </a:r>
            <a:b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700" b="0" i="0" u="none" strike="noStrike" kern="1200" baseline="30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2559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94" y="2132856"/>
            <a:ext cx="8640960" cy="2376264"/>
          </a:xfrm>
        </p:spPr>
        <p:txBody>
          <a:bodyPr/>
          <a:lstStyle/>
          <a:p>
            <a:r>
              <a:rPr lang="et-EE" sz="3600" dirty="0" smtClean="0"/>
              <a:t>Ülevaade EMN Eesti tegevustest</a:t>
            </a:r>
            <a:r>
              <a:rPr lang="et-EE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t-EE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t-EE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Võrgustikukohtumine, 14. juuni 2019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653136"/>
            <a:ext cx="8292094" cy="1728193"/>
          </a:xfrm>
        </p:spPr>
        <p:txBody>
          <a:bodyPr/>
          <a:lstStyle/>
          <a:p>
            <a:pPr marL="0" indent="0">
              <a:buNone/>
            </a:pPr>
            <a:r>
              <a:rPr lang="et-EE" sz="2000" dirty="0" smtClean="0"/>
              <a:t>Dr Ave Lauren,</a:t>
            </a:r>
          </a:p>
          <a:p>
            <a:pPr marL="0" indent="0">
              <a:buNone/>
            </a:pPr>
            <a:r>
              <a:rPr lang="et-EE" sz="2000" dirty="0" smtClean="0"/>
              <a:t>EMN Eesti koordinaator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" y="1395256"/>
            <a:ext cx="8229600" cy="936625"/>
          </a:xfrm>
        </p:spPr>
        <p:txBody>
          <a:bodyPr/>
          <a:lstStyle/>
          <a:p>
            <a:r>
              <a:rPr lang="et-EE" dirty="0" smtClean="0"/>
              <a:t>Eestikeelsed lühiülevaated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86" y="2297033"/>
            <a:ext cx="5495988" cy="38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78" y="1023311"/>
            <a:ext cx="8229600" cy="936625"/>
          </a:xfrm>
        </p:spPr>
        <p:txBody>
          <a:bodyPr/>
          <a:lstStyle/>
          <a:p>
            <a:r>
              <a:rPr lang="et-EE" dirty="0" smtClean="0"/>
              <a:t>Videod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76" y="1863484"/>
            <a:ext cx="3960440" cy="2069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80" y="3717032"/>
            <a:ext cx="3904449" cy="2175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4" y="3188171"/>
            <a:ext cx="2506022" cy="1488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947" y="4465639"/>
            <a:ext cx="2355206" cy="15613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4809" y="1900332"/>
            <a:ext cx="463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Ingliskeelne</a:t>
            </a:r>
            <a:r>
              <a:rPr lang="en-US" sz="2400" dirty="0"/>
              <a:t> </a:t>
            </a:r>
            <a:r>
              <a:rPr lang="en-US" sz="2400" dirty="0" err="1"/>
              <a:t>videograafika</a:t>
            </a:r>
            <a:r>
              <a:rPr lang="en-US" sz="2400" dirty="0"/>
              <a:t> ja </a:t>
            </a:r>
            <a:r>
              <a:rPr lang="en-US" sz="2400" dirty="0" err="1"/>
              <a:t>eestikeelsed</a:t>
            </a:r>
            <a:r>
              <a:rPr lang="en-US" sz="2400" dirty="0"/>
              <a:t> </a:t>
            </a:r>
            <a:r>
              <a:rPr lang="en-US" sz="2400" dirty="0" err="1"/>
              <a:t>ühe</a:t>
            </a:r>
            <a:r>
              <a:rPr lang="en-US" sz="2400" dirty="0"/>
              <a:t> </a:t>
            </a:r>
            <a:r>
              <a:rPr lang="en-US" sz="2400" dirty="0" err="1"/>
              <a:t>minuti</a:t>
            </a:r>
            <a:r>
              <a:rPr lang="en-US" sz="2400" dirty="0"/>
              <a:t> </a:t>
            </a:r>
            <a:r>
              <a:rPr lang="en-US" sz="2400" dirty="0" err="1"/>
              <a:t>loengud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4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2745">
            <a:off x="1463772" y="1351235"/>
            <a:ext cx="2869181" cy="407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9701">
            <a:off x="4566909" y="1680823"/>
            <a:ext cx="2904773" cy="4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EMN 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1"/>
            <a:ext cx="8229352" cy="3096344"/>
          </a:xfrm>
        </p:spPr>
        <p:txBody>
          <a:bodyPr/>
          <a:lstStyle/>
          <a:p>
            <a:r>
              <a:rPr lang="et-EE" sz="2000" dirty="0" smtClean="0"/>
              <a:t>Teemavaldkonnana lisandunud </a:t>
            </a:r>
            <a:r>
              <a:rPr lang="et-EE" sz="2000" i="1" dirty="0" smtClean="0"/>
              <a:t>kodakondsus</a:t>
            </a:r>
          </a:p>
          <a:p>
            <a:r>
              <a:rPr lang="et-EE" sz="2000" dirty="0"/>
              <a:t>Koostöö kolmandate </a:t>
            </a:r>
            <a:r>
              <a:rPr lang="et-EE" sz="2000" dirty="0" smtClean="0"/>
              <a:t>riikidega</a:t>
            </a:r>
          </a:p>
          <a:p>
            <a:pPr lvl="1"/>
            <a:r>
              <a:rPr lang="et-EE" sz="1800" dirty="0" smtClean="0"/>
              <a:t>Vaatlejariigid</a:t>
            </a:r>
          </a:p>
          <a:p>
            <a:pPr lvl="1"/>
            <a:r>
              <a:rPr lang="et-EE" sz="1800" dirty="0" smtClean="0"/>
              <a:t>Infokampaaniate töögrupp</a:t>
            </a:r>
          </a:p>
          <a:p>
            <a:r>
              <a:rPr lang="et-EE" sz="2000" dirty="0" smtClean="0"/>
              <a:t>Suurem rõhk kommunikatsioonitegevustel</a:t>
            </a:r>
          </a:p>
          <a:p>
            <a:pPr lvl="1"/>
            <a:r>
              <a:rPr lang="et-EE" sz="1800" dirty="0" smtClean="0"/>
              <a:t>Uued sihtgrupid</a:t>
            </a:r>
          </a:p>
          <a:p>
            <a:pPr lvl="1"/>
            <a:r>
              <a:rPr lang="et-EE" sz="1800" dirty="0" smtClean="0"/>
              <a:t>Uued formaadid, video- ja infograafika </a:t>
            </a:r>
          </a:p>
          <a:p>
            <a:pPr lvl="1"/>
            <a:r>
              <a:rPr lang="et-EE" sz="1800" dirty="0" smtClean="0"/>
              <a:t>Sotsiaalmeedia (@</a:t>
            </a:r>
            <a:r>
              <a:rPr lang="et-EE" sz="1800" dirty="0" err="1" smtClean="0"/>
              <a:t>EMNMigration</a:t>
            </a:r>
            <a:r>
              <a:rPr lang="et-EE" sz="1800" dirty="0" smtClean="0"/>
              <a:t>)</a:t>
            </a:r>
          </a:p>
          <a:p>
            <a:pPr lvl="1"/>
            <a:r>
              <a:rPr lang="et-EE" sz="1800" dirty="0" smtClean="0"/>
              <a:t>Rändemäng?</a:t>
            </a:r>
            <a:endParaRPr lang="et-EE" sz="2000" dirty="0" smtClean="0"/>
          </a:p>
          <a:p>
            <a:endParaRPr lang="en-US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2472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" y="1588627"/>
            <a:ext cx="8229600" cy="936625"/>
          </a:xfrm>
        </p:spPr>
        <p:txBody>
          <a:bodyPr/>
          <a:lstStyle/>
          <a:p>
            <a:r>
              <a:rPr lang="et-EE" dirty="0" smtClean="0"/>
              <a:t>Hiljuti valminud uuringud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55" y="2568812"/>
            <a:ext cx="6215454" cy="33084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Kolmandate</a:t>
            </a:r>
            <a:r>
              <a:rPr lang="en-US" sz="2000" dirty="0" smtClean="0"/>
              <a:t> </a:t>
            </a:r>
            <a:r>
              <a:rPr lang="en-US" sz="2000" dirty="0" err="1"/>
              <a:t>riikide</a:t>
            </a:r>
            <a:r>
              <a:rPr lang="en-US" sz="2000" dirty="0"/>
              <a:t> </a:t>
            </a:r>
            <a:r>
              <a:rPr lang="en-US" sz="2000" dirty="0" err="1"/>
              <a:t>kodanike</a:t>
            </a:r>
            <a:r>
              <a:rPr lang="en-US" sz="2000" dirty="0"/>
              <a:t> </a:t>
            </a:r>
            <a:r>
              <a:rPr lang="en-US" sz="2000" dirty="0" err="1" smtClean="0"/>
              <a:t>tööturule</a:t>
            </a:r>
            <a:r>
              <a:rPr lang="et-EE" sz="2000" dirty="0" smtClean="0"/>
              <a:t> </a:t>
            </a:r>
            <a:r>
              <a:rPr lang="en-US" sz="2000" dirty="0" err="1" smtClean="0"/>
              <a:t>integreerimine</a:t>
            </a:r>
            <a:r>
              <a:rPr lang="en-US" sz="2000" dirty="0" smtClean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 smtClean="0"/>
              <a:t>liikmesriikides</a:t>
            </a:r>
            <a:r>
              <a:rPr lang="et-EE" sz="2000" dirty="0" smtClean="0"/>
              <a:t> </a:t>
            </a:r>
          </a:p>
          <a:p>
            <a:pPr marL="0" indent="0">
              <a:buNone/>
            </a:pPr>
            <a:endParaRPr lang="et-EE" sz="2000" dirty="0" smtClean="0"/>
          </a:p>
          <a:p>
            <a:r>
              <a:rPr lang="et-EE" sz="1600" dirty="0" smtClean="0"/>
              <a:t>Takistused seotud </a:t>
            </a:r>
            <a:r>
              <a:rPr lang="et-EE" sz="1600" dirty="0"/>
              <a:t>tööalase kvalifikatsiooni ning oskuste hindamisega, diskrimineeriva käitumisega värbamisprotsessides ja ebapiisava </a:t>
            </a:r>
            <a:r>
              <a:rPr lang="et-EE" sz="1600" dirty="0" smtClean="0"/>
              <a:t>keeleoskusega.</a:t>
            </a:r>
          </a:p>
          <a:p>
            <a:r>
              <a:rPr lang="et-EE" sz="1600" dirty="0" smtClean="0"/>
              <a:t>Paremad tulemused kui pikaaegsed toetused, mis tagavad stabiilsuse; kui keskendutakse meetmete mõjule, mitte rakendamise tõhususele; kaasatakse erasektorit.</a:t>
            </a:r>
          </a:p>
          <a:p>
            <a:r>
              <a:rPr lang="et-EE" sz="1600" dirty="0" smtClean="0"/>
              <a:t>Uuringus näited riiklikest ja erasektori meetmetest</a:t>
            </a:r>
          </a:p>
          <a:p>
            <a:r>
              <a:rPr lang="et-EE" sz="1600" dirty="0"/>
              <a:t>Rändekonverents 3.oktoobril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56" y="278092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" y="1489424"/>
            <a:ext cx="8229600" cy="936625"/>
          </a:xfrm>
        </p:spPr>
        <p:txBody>
          <a:bodyPr/>
          <a:lstStyle/>
          <a:p>
            <a:r>
              <a:rPr lang="et-EE" dirty="0" smtClean="0"/>
              <a:t>Hiljuti valminud uuringud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" y="2426049"/>
            <a:ext cx="5871796" cy="299309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Viisavabadusega </a:t>
            </a:r>
            <a:r>
              <a:rPr lang="en-US" sz="1800" dirty="0" err="1"/>
              <a:t>kaasnevad</a:t>
            </a:r>
            <a:r>
              <a:rPr lang="en-US" sz="1800" dirty="0"/>
              <a:t> </a:t>
            </a:r>
            <a:r>
              <a:rPr lang="en-US" sz="1800" dirty="0" err="1"/>
              <a:t>väljakutsed</a:t>
            </a:r>
            <a:r>
              <a:rPr lang="en-US" sz="1800" dirty="0"/>
              <a:t> ja </a:t>
            </a:r>
            <a:r>
              <a:rPr lang="en-US" sz="1800" dirty="0" err="1"/>
              <a:t>praktikad</a:t>
            </a:r>
            <a:r>
              <a:rPr lang="en-US" sz="1800" dirty="0"/>
              <a:t> </a:t>
            </a:r>
            <a:r>
              <a:rPr lang="en-US" sz="1800" dirty="0" err="1"/>
              <a:t>Euroopa</a:t>
            </a:r>
            <a:r>
              <a:rPr lang="en-US" sz="1800" dirty="0"/>
              <a:t> </a:t>
            </a:r>
            <a:r>
              <a:rPr lang="en-US" sz="1800" dirty="0" err="1" smtClean="0"/>
              <a:t>Liidus</a:t>
            </a:r>
            <a:endParaRPr lang="et-EE" sz="1800" dirty="0" smtClean="0"/>
          </a:p>
          <a:p>
            <a:pPr marL="0" indent="0">
              <a:buNone/>
            </a:pPr>
            <a:endParaRPr lang="et-EE" sz="1800" b="1" dirty="0" smtClean="0"/>
          </a:p>
          <a:p>
            <a:r>
              <a:rPr lang="et-EE" sz="1600" dirty="0" smtClean="0"/>
              <a:t>Viis </a:t>
            </a:r>
            <a:r>
              <a:rPr lang="en-US" sz="1600" dirty="0" err="1" smtClean="0"/>
              <a:t>Lääne-Balkani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Makedoonia</a:t>
            </a:r>
            <a:r>
              <a:rPr lang="en-US" sz="1600" dirty="0"/>
              <a:t>, Montenegro, Serbia, </a:t>
            </a:r>
            <a:r>
              <a:rPr lang="en-US" sz="1600" dirty="0" err="1"/>
              <a:t>Albaania</a:t>
            </a:r>
            <a:r>
              <a:rPr lang="en-US" sz="1600" dirty="0"/>
              <a:t>, Bosnia ja </a:t>
            </a:r>
            <a:r>
              <a:rPr lang="en-US" sz="1600" dirty="0" err="1"/>
              <a:t>Hertsegoviina</a:t>
            </a:r>
            <a:r>
              <a:rPr lang="en-US" sz="1600" dirty="0"/>
              <a:t>)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 smtClean="0"/>
              <a:t>kolm</a:t>
            </a:r>
            <a:r>
              <a:rPr lang="et-EE" sz="1600" dirty="0"/>
              <a:t> </a:t>
            </a:r>
            <a:r>
              <a:rPr lang="en-US" sz="1600" dirty="0" err="1" smtClean="0"/>
              <a:t>idapartnerlusrii</a:t>
            </a:r>
            <a:r>
              <a:rPr lang="et-EE" sz="1600" dirty="0" err="1" smtClean="0"/>
              <a:t>ki</a:t>
            </a:r>
            <a:r>
              <a:rPr lang="en-US" sz="1600" dirty="0" smtClean="0"/>
              <a:t> </a:t>
            </a:r>
            <a:r>
              <a:rPr lang="en-US" sz="1600" dirty="0"/>
              <a:t>(Moldova, </a:t>
            </a:r>
            <a:r>
              <a:rPr lang="en-US" sz="1600" dirty="0" err="1"/>
              <a:t>Ukraina</a:t>
            </a:r>
            <a:r>
              <a:rPr lang="en-US" sz="1600" dirty="0"/>
              <a:t>, </a:t>
            </a:r>
            <a:r>
              <a:rPr lang="en-US" sz="1600" dirty="0" err="1" smtClean="0"/>
              <a:t>Gruusia</a:t>
            </a:r>
            <a:r>
              <a:rPr lang="et-EE" sz="1600" dirty="0" smtClean="0"/>
              <a:t>).</a:t>
            </a:r>
          </a:p>
          <a:p>
            <a:r>
              <a:rPr lang="et-EE" sz="1600" dirty="0" smtClean="0"/>
              <a:t>Positiivsed </a:t>
            </a:r>
            <a:r>
              <a:rPr lang="et-EE" sz="1600" dirty="0"/>
              <a:t>mõjud </a:t>
            </a:r>
            <a:r>
              <a:rPr lang="et-EE" sz="1600" dirty="0" smtClean="0"/>
              <a:t>lihtsustatud </a:t>
            </a:r>
            <a:r>
              <a:rPr lang="et-EE" sz="1600" dirty="0"/>
              <a:t>juurdepääs </a:t>
            </a:r>
            <a:r>
              <a:rPr lang="et-EE" sz="1600" dirty="0" smtClean="0"/>
              <a:t>tööturule </a:t>
            </a:r>
            <a:r>
              <a:rPr lang="et-EE" sz="1600" dirty="0"/>
              <a:t>ja tõhusam koostöö </a:t>
            </a:r>
            <a:r>
              <a:rPr lang="et-EE" sz="1600" dirty="0" smtClean="0"/>
              <a:t>tagasisaatmis-menetluses</a:t>
            </a:r>
            <a:r>
              <a:rPr lang="et-EE" sz="1600" dirty="0"/>
              <a:t>, </a:t>
            </a:r>
            <a:r>
              <a:rPr lang="et-EE" sz="1600" dirty="0" smtClean="0"/>
              <a:t>kuid negatiivsete mõjudena toodi välja kuritegevuse </a:t>
            </a:r>
            <a:r>
              <a:rPr lang="et-EE" sz="1600" dirty="0"/>
              <a:t>kasv (Soome, Rootsi jne), rahvusvahelise kaitse taotluste arvu suurenemine (Saksamaa, Prantsusmaa jne) ja viisavaba perioodi ületamine (Läti, Leedu jne).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64" y="2639270"/>
            <a:ext cx="2235774" cy="22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15" y="1268241"/>
            <a:ext cx="8229600" cy="936625"/>
          </a:xfrm>
        </p:spPr>
        <p:txBody>
          <a:bodyPr/>
          <a:lstStyle/>
          <a:p>
            <a:r>
              <a:rPr lang="et-EE" dirty="0" smtClean="0"/>
              <a:t>Järgmised teemad laual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06" y="2222102"/>
            <a:ext cx="8229600" cy="3096344"/>
          </a:xfrm>
        </p:spPr>
        <p:txBody>
          <a:bodyPr/>
          <a:lstStyle/>
          <a:p>
            <a:r>
              <a:rPr lang="et-EE" sz="2400" dirty="0" smtClean="0"/>
              <a:t>Kohe-kohe </a:t>
            </a:r>
            <a:r>
              <a:rPr lang="fi-FI" sz="2400" dirty="0" err="1" smtClean="0"/>
              <a:t>valmimas</a:t>
            </a:r>
            <a:r>
              <a:rPr lang="fi-FI" sz="2400" dirty="0" smtClean="0"/>
              <a:t> </a:t>
            </a:r>
            <a:r>
              <a:rPr lang="et-EE" sz="2400" dirty="0" smtClean="0"/>
              <a:t>uuringud, mis käsitlevad õpirännet ja kaitsesaanute reisimist päritoluriikidesse.</a:t>
            </a:r>
          </a:p>
          <a:p>
            <a:r>
              <a:rPr lang="et-EE" sz="2400" dirty="0" smtClean="0"/>
              <a:t>Lähitulevikus tähelepanu all:</a:t>
            </a:r>
          </a:p>
          <a:p>
            <a:pPr lvl="1"/>
            <a:r>
              <a:rPr lang="et-EE" sz="2000" dirty="0" smtClean="0"/>
              <a:t>alternatiivsed riiklikud kaitse alused, iduettevõtlusränne, kodakondsuspoliitikad, julgeolekuriskide tuvastamine, kuldsed passid ja tagasipöördumise teemaline nõustamine.</a:t>
            </a:r>
          </a:p>
          <a:p>
            <a:pPr lvl="1"/>
            <a:r>
              <a:rPr lang="et-EE" sz="2000" dirty="0"/>
              <a:t>l</a:t>
            </a:r>
            <a:r>
              <a:rPr lang="et-EE" sz="2000" dirty="0" smtClean="0"/>
              <a:t>ühiajaline ränne? kinnipidamine?</a:t>
            </a:r>
            <a:endParaRPr lang="fi-FI" sz="2000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31823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5" y="1037173"/>
            <a:ext cx="8229600" cy="936625"/>
          </a:xfrm>
        </p:spPr>
        <p:txBody>
          <a:bodyPr/>
          <a:lstStyle/>
          <a:p>
            <a:r>
              <a:rPr lang="et-EE" dirty="0" smtClean="0"/>
              <a:t>Uus veebileht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3" y="1984137"/>
            <a:ext cx="8030646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272808" cy="46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02" y="1577570"/>
            <a:ext cx="7477556" cy="42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9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21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35" y="1340768"/>
            <a:ext cx="7220240" cy="44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N_presentation_national-level_280613">
  <a:themeElements>
    <a:clrScheme name="EMN colours">
      <a:dk1>
        <a:srgbClr val="006FB4"/>
      </a:dk1>
      <a:lt1>
        <a:sysClr val="window" lastClr="FFFFFF"/>
      </a:lt1>
      <a:dk2>
        <a:srgbClr val="000000"/>
      </a:dk2>
      <a:lt2>
        <a:srgbClr val="EEECE1"/>
      </a:lt2>
      <a:accent1>
        <a:srgbClr val="006FB4"/>
      </a:accent1>
      <a:accent2>
        <a:srgbClr val="37ACDE"/>
      </a:accent2>
      <a:accent3>
        <a:srgbClr val="FABB21"/>
      </a:accent3>
      <a:accent4>
        <a:srgbClr val="F29527"/>
      </a:accent4>
      <a:accent5>
        <a:srgbClr val="CF3558"/>
      </a:accent5>
      <a:accent6>
        <a:srgbClr val="95C154"/>
      </a:accent6>
      <a:hlink>
        <a:srgbClr val="37ACDE"/>
      </a:hlink>
      <a:folHlink>
        <a:srgbClr val="FABB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EMN_presentation_national-level_280613</Template>
  <TotalTime>6168</TotalTime>
  <Words>229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EMN_presentation_national-level_280613</vt:lpstr>
      <vt:lpstr>Ülevaade EMN Eesti tegevustest Võrgustikukohtumine, 14. juuni 2019 </vt:lpstr>
      <vt:lpstr>EMN 2019-2020</vt:lpstr>
      <vt:lpstr>Hiljuti valminud uuringud</vt:lpstr>
      <vt:lpstr>Hiljuti valminud uuringud</vt:lpstr>
      <vt:lpstr>Järgmised teemad laual</vt:lpstr>
      <vt:lpstr>Uus veebileht</vt:lpstr>
      <vt:lpstr>PowerPoint Presentation</vt:lpstr>
      <vt:lpstr>PowerPoint Presentation</vt:lpstr>
      <vt:lpstr>PowerPoint Presentation</vt:lpstr>
      <vt:lpstr>Eestikeelsed lühiülevaated</vt:lpstr>
      <vt:lpstr>Videod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of Reception Facilities for Asylum Seekers in the different Member States</dc:title>
  <dc:creator>Sheila Maas</dc:creator>
  <cp:lastModifiedBy>Windows User</cp:lastModifiedBy>
  <cp:revision>322</cp:revision>
  <cp:lastPrinted>2017-02-17T13:19:44Z</cp:lastPrinted>
  <dcterms:created xsi:type="dcterms:W3CDTF">2013-09-26T09:43:10Z</dcterms:created>
  <dcterms:modified xsi:type="dcterms:W3CDTF">2019-06-19T08:18:10Z</dcterms:modified>
</cp:coreProperties>
</file>