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3" r:id="rId11"/>
  </p:sldIdLst>
  <p:sldSz cx="9144000" cy="6858000" type="screen4x3"/>
  <p:notesSz cx="9872663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.Beirens" initials="H" lastIdx="8" clrIdx="0"/>
  <p:cmAuthor id="1" name="Capano, Francesca" initials="CF" lastIdx="24" clrIdx="1">
    <p:extLst>
      <p:ext uri="{19B8F6BF-5375-455C-9EA6-DF929625EA0E}">
        <p15:presenceInfo xmlns:p15="http://schemas.microsoft.com/office/powerpoint/2012/main" userId="S-1-5-21-2338163137-2684688362-157462135-68478" providerId="AD"/>
      </p:ext>
    </p:extLst>
  </p:cmAuthor>
  <p:cmAuthor id="2" name="Maas, Sheila" initials="MS" lastIdx="7" clrIdx="2">
    <p:extLst>
      <p:ext uri="{19B8F6BF-5375-455C-9EA6-DF929625EA0E}">
        <p15:presenceInfo xmlns:p15="http://schemas.microsoft.com/office/powerpoint/2012/main" userId="S-1-5-21-2338163137-2684688362-157462135-93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94434" autoAdjust="0"/>
  </p:normalViewPr>
  <p:slideViewPr>
    <p:cSldViewPr>
      <p:cViewPr>
        <p:scale>
          <a:sx n="81" d="100"/>
          <a:sy n="81" d="100"/>
        </p:scale>
        <p:origin x="4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7DF36-9079-49A1-B2AD-0791A41F86CA}" type="doc">
      <dgm:prSet loTypeId="urn:diagrams.loki3.com/Bracke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8D838B6-A5BA-42EB-BF77-CF0F4302CA5D}">
      <dgm:prSet phldrT="[Text]"/>
      <dgm:spPr/>
      <dgm:t>
        <a:bodyPr/>
        <a:lstStyle/>
        <a:p>
          <a:r>
            <a:rPr lang="et-EE" b="1" dirty="0" err="1" smtClean="0"/>
            <a:t>Language</a:t>
          </a:r>
          <a:endParaRPr lang="en-GB" b="1" dirty="0"/>
        </a:p>
      </dgm:t>
    </dgm:pt>
    <dgm:pt modelId="{88D50E70-8F7A-49A1-AC08-A328FD38B267}" type="parTrans" cxnId="{19EA57C4-5D50-4BB0-AD11-D2DA8BF137CE}">
      <dgm:prSet/>
      <dgm:spPr/>
      <dgm:t>
        <a:bodyPr/>
        <a:lstStyle/>
        <a:p>
          <a:endParaRPr lang="en-GB"/>
        </a:p>
      </dgm:t>
    </dgm:pt>
    <dgm:pt modelId="{21574F27-03ED-49D0-86C5-8DEC88F230D1}" type="sibTrans" cxnId="{19EA57C4-5D50-4BB0-AD11-D2DA8BF137CE}">
      <dgm:prSet/>
      <dgm:spPr/>
      <dgm:t>
        <a:bodyPr/>
        <a:lstStyle/>
        <a:p>
          <a:endParaRPr lang="en-GB"/>
        </a:p>
      </dgm:t>
    </dgm:pt>
    <dgm:pt modelId="{B35EB280-65F5-4BE1-AFF9-E4AF32B0D568}">
      <dgm:prSet phldrT="[Text]"/>
      <dgm:spPr/>
      <dgm:t>
        <a:bodyPr/>
        <a:lstStyle/>
        <a:p>
          <a:r>
            <a:rPr lang="et-EE" dirty="0" err="1" smtClean="0"/>
            <a:t>Fundamental</a:t>
          </a:r>
          <a:r>
            <a:rPr lang="et-EE" dirty="0" smtClean="0"/>
            <a:t> </a:t>
          </a:r>
          <a:r>
            <a:rPr lang="et-EE" dirty="0" err="1" smtClean="0"/>
            <a:t>to</a:t>
          </a:r>
          <a:r>
            <a:rPr lang="et-EE" dirty="0" smtClean="0"/>
            <a:t> </a:t>
          </a:r>
          <a:r>
            <a:rPr lang="et-EE" dirty="0" err="1" smtClean="0"/>
            <a:t>integration</a:t>
          </a:r>
          <a:r>
            <a:rPr lang="et-EE" dirty="0" smtClean="0"/>
            <a:t> in </a:t>
          </a:r>
          <a:r>
            <a:rPr lang="et-EE" dirty="0" err="1" smtClean="0"/>
            <a:t>general</a:t>
          </a:r>
          <a:r>
            <a:rPr lang="et-EE" dirty="0" smtClean="0"/>
            <a:t>, </a:t>
          </a:r>
          <a:r>
            <a:rPr lang="et-EE" dirty="0" err="1" smtClean="0"/>
            <a:t>but</a:t>
          </a:r>
          <a:r>
            <a:rPr lang="et-EE" dirty="0" smtClean="0"/>
            <a:t> </a:t>
          </a:r>
          <a:r>
            <a:rPr lang="et-EE" dirty="0" err="1" smtClean="0"/>
            <a:t>has</a:t>
          </a:r>
          <a:r>
            <a:rPr lang="et-EE" dirty="0" smtClean="0"/>
            <a:t> a major </a:t>
          </a:r>
          <a:r>
            <a:rPr lang="et-EE" dirty="0" err="1" smtClean="0"/>
            <a:t>impact</a:t>
          </a:r>
          <a:r>
            <a:rPr lang="et-EE" dirty="0" smtClean="0"/>
            <a:t> on </a:t>
          </a:r>
          <a:r>
            <a:rPr lang="et-EE" dirty="0" err="1" smtClean="0"/>
            <a:t>employment</a:t>
          </a:r>
          <a:r>
            <a:rPr lang="et-EE" dirty="0" smtClean="0"/>
            <a:t> </a:t>
          </a:r>
          <a:r>
            <a:rPr lang="et-EE" dirty="0" err="1" smtClean="0"/>
            <a:t>opportunities</a:t>
          </a:r>
          <a:r>
            <a:rPr lang="et-EE" dirty="0" smtClean="0"/>
            <a:t>, </a:t>
          </a:r>
          <a:r>
            <a:rPr lang="et-EE" dirty="0" err="1" smtClean="0"/>
            <a:t>career</a:t>
          </a:r>
          <a:r>
            <a:rPr lang="et-EE" dirty="0" smtClean="0"/>
            <a:t> </a:t>
          </a:r>
          <a:r>
            <a:rPr lang="et-EE" dirty="0" err="1" smtClean="0"/>
            <a:t>mobility</a:t>
          </a:r>
          <a:r>
            <a:rPr lang="et-EE" dirty="0" smtClean="0"/>
            <a:t> and </a:t>
          </a:r>
          <a:r>
            <a:rPr lang="et-EE" dirty="0" err="1" smtClean="0"/>
            <a:t>professional</a:t>
          </a:r>
          <a:r>
            <a:rPr lang="et-EE" dirty="0" smtClean="0"/>
            <a:t> </a:t>
          </a:r>
          <a:r>
            <a:rPr lang="et-EE" dirty="0" err="1" smtClean="0"/>
            <a:t>networking</a:t>
          </a:r>
          <a:r>
            <a:rPr lang="et-EE" dirty="0" smtClean="0"/>
            <a:t>.</a:t>
          </a:r>
          <a:endParaRPr lang="en-GB" dirty="0"/>
        </a:p>
      </dgm:t>
    </dgm:pt>
    <dgm:pt modelId="{44534D19-48F5-4469-AAD5-CC7A1810C67A}" type="parTrans" cxnId="{69451D42-FF0C-4BA2-9243-0430C0F7474B}">
      <dgm:prSet/>
      <dgm:spPr/>
      <dgm:t>
        <a:bodyPr/>
        <a:lstStyle/>
        <a:p>
          <a:endParaRPr lang="en-GB"/>
        </a:p>
      </dgm:t>
    </dgm:pt>
    <dgm:pt modelId="{23EF411D-B240-42AB-9684-24B72949371C}" type="sibTrans" cxnId="{69451D42-FF0C-4BA2-9243-0430C0F7474B}">
      <dgm:prSet/>
      <dgm:spPr/>
      <dgm:t>
        <a:bodyPr/>
        <a:lstStyle/>
        <a:p>
          <a:endParaRPr lang="en-GB"/>
        </a:p>
      </dgm:t>
    </dgm:pt>
    <dgm:pt modelId="{217480A4-85C3-44DD-BF52-80851C753E84}">
      <dgm:prSet phldrT="[Text]"/>
      <dgm:spPr/>
      <dgm:t>
        <a:bodyPr/>
        <a:lstStyle/>
        <a:p>
          <a:r>
            <a:rPr lang="et-EE" b="1" dirty="0" err="1" smtClean="0"/>
            <a:t>Recognition</a:t>
          </a:r>
          <a:r>
            <a:rPr lang="et-EE" b="1" dirty="0" smtClean="0"/>
            <a:t> of </a:t>
          </a:r>
          <a:r>
            <a:rPr lang="et-EE" b="1" dirty="0" err="1" smtClean="0"/>
            <a:t>skills</a:t>
          </a:r>
          <a:r>
            <a:rPr lang="et-EE" b="1" dirty="0" smtClean="0"/>
            <a:t> and </a:t>
          </a:r>
          <a:r>
            <a:rPr lang="et-EE" b="1" dirty="0" err="1" smtClean="0"/>
            <a:t>qualifications</a:t>
          </a:r>
          <a:endParaRPr lang="en-GB" b="1" dirty="0"/>
        </a:p>
      </dgm:t>
    </dgm:pt>
    <dgm:pt modelId="{02DCDF3A-F6BF-492C-A6BD-A8592912D787}" type="parTrans" cxnId="{66C5CA17-B7CA-4CAC-9E74-E6C789FB2D9F}">
      <dgm:prSet/>
      <dgm:spPr/>
      <dgm:t>
        <a:bodyPr/>
        <a:lstStyle/>
        <a:p>
          <a:endParaRPr lang="en-GB"/>
        </a:p>
      </dgm:t>
    </dgm:pt>
    <dgm:pt modelId="{6FA080CB-9366-4AD2-901B-7762D0D8CD79}" type="sibTrans" cxnId="{66C5CA17-B7CA-4CAC-9E74-E6C789FB2D9F}">
      <dgm:prSet/>
      <dgm:spPr/>
      <dgm:t>
        <a:bodyPr/>
        <a:lstStyle/>
        <a:p>
          <a:endParaRPr lang="en-GB"/>
        </a:p>
      </dgm:t>
    </dgm:pt>
    <dgm:pt modelId="{969A2226-55B1-4061-8541-890700127C51}">
      <dgm:prSet phldrT="[Text]"/>
      <dgm:spPr/>
      <dgm:t>
        <a:bodyPr/>
        <a:lstStyle/>
        <a:p>
          <a:r>
            <a:rPr lang="et-EE" dirty="0" err="1" smtClean="0"/>
            <a:t>Inability</a:t>
          </a:r>
          <a:r>
            <a:rPr lang="et-EE" dirty="0" smtClean="0"/>
            <a:t> </a:t>
          </a:r>
          <a:r>
            <a:rPr lang="et-EE" dirty="0" err="1" smtClean="0"/>
            <a:t>to</a:t>
          </a:r>
          <a:r>
            <a:rPr lang="et-EE" dirty="0" smtClean="0"/>
            <a:t> </a:t>
          </a:r>
          <a:r>
            <a:rPr lang="et-EE" dirty="0" err="1" smtClean="0"/>
            <a:t>get</a:t>
          </a:r>
          <a:r>
            <a:rPr lang="et-EE" dirty="0" smtClean="0"/>
            <a:t> </a:t>
          </a:r>
          <a:r>
            <a:rPr lang="et-EE" dirty="0" err="1" smtClean="0"/>
            <a:t>your</a:t>
          </a:r>
          <a:r>
            <a:rPr lang="et-EE" dirty="0" smtClean="0"/>
            <a:t> </a:t>
          </a:r>
          <a:r>
            <a:rPr lang="et-EE" dirty="0" err="1" smtClean="0"/>
            <a:t>credentials</a:t>
          </a:r>
          <a:r>
            <a:rPr lang="et-EE" dirty="0" smtClean="0"/>
            <a:t> </a:t>
          </a:r>
          <a:r>
            <a:rPr lang="et-EE" dirty="0" err="1" smtClean="0"/>
            <a:t>recognised</a:t>
          </a:r>
          <a:r>
            <a:rPr lang="et-EE" dirty="0" smtClean="0"/>
            <a:t> </a:t>
          </a:r>
          <a:r>
            <a:rPr lang="en-GB" dirty="0" smtClean="0"/>
            <a:t>could lead to unemployment, underemployment</a:t>
          </a:r>
          <a:r>
            <a:rPr lang="et-EE" dirty="0" smtClean="0"/>
            <a:t> </a:t>
          </a:r>
          <a:r>
            <a:rPr lang="et-EE" dirty="0" err="1" smtClean="0"/>
            <a:t>or</a:t>
          </a:r>
          <a:r>
            <a:rPr lang="et-EE" dirty="0" smtClean="0"/>
            <a:t> </a:t>
          </a:r>
          <a:r>
            <a:rPr lang="et-EE" dirty="0" err="1" smtClean="0"/>
            <a:t>social</a:t>
          </a:r>
          <a:r>
            <a:rPr lang="et-EE" dirty="0" smtClean="0"/>
            <a:t> dumping.</a:t>
          </a:r>
          <a:endParaRPr lang="en-GB" dirty="0"/>
        </a:p>
      </dgm:t>
    </dgm:pt>
    <dgm:pt modelId="{A593E47D-0FE4-443A-AD60-666BC65D744C}" type="parTrans" cxnId="{1EAA6ECE-BDBA-4BA3-B2BD-E338B82888A2}">
      <dgm:prSet/>
      <dgm:spPr/>
      <dgm:t>
        <a:bodyPr/>
        <a:lstStyle/>
        <a:p>
          <a:endParaRPr lang="en-GB"/>
        </a:p>
      </dgm:t>
    </dgm:pt>
    <dgm:pt modelId="{77A84EFC-AADF-4978-8C02-F5CF66AB05F3}" type="sibTrans" cxnId="{1EAA6ECE-BDBA-4BA3-B2BD-E338B82888A2}">
      <dgm:prSet/>
      <dgm:spPr/>
      <dgm:t>
        <a:bodyPr/>
        <a:lstStyle/>
        <a:p>
          <a:endParaRPr lang="en-GB"/>
        </a:p>
      </dgm:t>
    </dgm:pt>
    <dgm:pt modelId="{ECFB07EC-B366-46D1-AB86-5C82F0E86F7D}">
      <dgm:prSet phldrT="[Text]"/>
      <dgm:spPr/>
      <dgm:t>
        <a:bodyPr/>
        <a:lstStyle/>
        <a:p>
          <a:r>
            <a:rPr lang="et-EE" dirty="0" smtClean="0"/>
            <a:t>Major </a:t>
          </a:r>
          <a:r>
            <a:rPr lang="et-EE" dirty="0" err="1" smtClean="0"/>
            <a:t>challenge</a:t>
          </a:r>
          <a:r>
            <a:rPr lang="et-EE" dirty="0" smtClean="0"/>
            <a:t> in Estonia and </a:t>
          </a:r>
          <a:r>
            <a:rPr lang="et-EE" dirty="0" err="1" smtClean="0"/>
            <a:t>Scandinavian</a:t>
          </a:r>
          <a:r>
            <a:rPr lang="et-EE" dirty="0" smtClean="0"/>
            <a:t> </a:t>
          </a:r>
          <a:r>
            <a:rPr lang="et-EE" dirty="0" err="1" smtClean="0"/>
            <a:t>countries</a:t>
          </a:r>
          <a:endParaRPr lang="en-GB" dirty="0"/>
        </a:p>
      </dgm:t>
    </dgm:pt>
    <dgm:pt modelId="{C8F3D130-A7B1-4FB3-82C2-54FA38CDD0A3}" type="parTrans" cxnId="{27F87C6A-185A-4833-BEBE-7FD52B301045}">
      <dgm:prSet/>
      <dgm:spPr/>
      <dgm:t>
        <a:bodyPr/>
        <a:lstStyle/>
        <a:p>
          <a:endParaRPr lang="en-GB"/>
        </a:p>
      </dgm:t>
    </dgm:pt>
    <dgm:pt modelId="{D1164BA5-ADAB-4E70-B9F4-4FE11D4A3AF0}" type="sibTrans" cxnId="{27F87C6A-185A-4833-BEBE-7FD52B301045}">
      <dgm:prSet/>
      <dgm:spPr/>
      <dgm:t>
        <a:bodyPr/>
        <a:lstStyle/>
        <a:p>
          <a:endParaRPr lang="en-GB"/>
        </a:p>
      </dgm:t>
    </dgm:pt>
    <dgm:pt modelId="{AC4B772F-830B-4D79-A210-B86D03A187CC}">
      <dgm:prSet phldrT="[Text]"/>
      <dgm:spPr/>
      <dgm:t>
        <a:bodyPr/>
        <a:lstStyle/>
        <a:p>
          <a:r>
            <a:rPr lang="et-EE" dirty="0" smtClean="0"/>
            <a:t>Major </a:t>
          </a:r>
          <a:r>
            <a:rPr lang="et-EE" dirty="0" err="1" smtClean="0"/>
            <a:t>issue</a:t>
          </a:r>
          <a:r>
            <a:rPr lang="et-EE" dirty="0" smtClean="0"/>
            <a:t> in Austria, </a:t>
          </a:r>
          <a:r>
            <a:rPr lang="et-EE" dirty="0" err="1" smtClean="0"/>
            <a:t>France</a:t>
          </a:r>
          <a:r>
            <a:rPr lang="et-EE" dirty="0" smtClean="0"/>
            <a:t>, </a:t>
          </a:r>
          <a:r>
            <a:rPr lang="et-EE" dirty="0" err="1" smtClean="0"/>
            <a:t>Germany</a:t>
          </a:r>
          <a:r>
            <a:rPr lang="et-EE" dirty="0" smtClean="0"/>
            <a:t>, </a:t>
          </a:r>
          <a:r>
            <a:rPr lang="et-EE" dirty="0" err="1" smtClean="0"/>
            <a:t>Italy</a:t>
          </a:r>
          <a:r>
            <a:rPr lang="et-EE" dirty="0" smtClean="0"/>
            <a:t> and Spain</a:t>
          </a:r>
          <a:endParaRPr lang="en-GB" dirty="0"/>
        </a:p>
      </dgm:t>
    </dgm:pt>
    <dgm:pt modelId="{C851BC47-EE64-4AAD-80AE-8BC974619303}" type="parTrans" cxnId="{93C10A1E-1E0F-4768-AAC6-D190812D96D6}">
      <dgm:prSet/>
      <dgm:spPr/>
      <dgm:t>
        <a:bodyPr/>
        <a:lstStyle/>
        <a:p>
          <a:endParaRPr lang="en-GB"/>
        </a:p>
      </dgm:t>
    </dgm:pt>
    <dgm:pt modelId="{3C8F784C-B580-4DAB-9DB2-EDEB5DDC4B79}" type="sibTrans" cxnId="{93C10A1E-1E0F-4768-AAC6-D190812D96D6}">
      <dgm:prSet/>
      <dgm:spPr/>
      <dgm:t>
        <a:bodyPr/>
        <a:lstStyle/>
        <a:p>
          <a:endParaRPr lang="en-GB"/>
        </a:p>
      </dgm:t>
    </dgm:pt>
    <dgm:pt modelId="{E5C3F1DD-2E57-42FA-9933-EADD691C8667}" type="pres">
      <dgm:prSet presAssocID="{3497DF36-9079-49A1-B2AD-0791A41F86CA}" presName="Name0" presStyleCnt="0">
        <dgm:presLayoutVars>
          <dgm:dir/>
          <dgm:animLvl val="lvl"/>
          <dgm:resizeHandles val="exact"/>
        </dgm:presLayoutVars>
      </dgm:prSet>
      <dgm:spPr/>
    </dgm:pt>
    <dgm:pt modelId="{C68236F9-1C46-4D40-97C0-AEE4585B971E}" type="pres">
      <dgm:prSet presAssocID="{58D838B6-A5BA-42EB-BF77-CF0F4302CA5D}" presName="linNode" presStyleCnt="0"/>
      <dgm:spPr/>
    </dgm:pt>
    <dgm:pt modelId="{9500C329-373E-40D1-9118-4871BACAF467}" type="pres">
      <dgm:prSet presAssocID="{58D838B6-A5BA-42EB-BF77-CF0F4302CA5D}" presName="parTx" presStyleLbl="revTx" presStyleIdx="0" presStyleCnt="2">
        <dgm:presLayoutVars>
          <dgm:chMax val="1"/>
          <dgm:bulletEnabled val="1"/>
        </dgm:presLayoutVars>
      </dgm:prSet>
      <dgm:spPr/>
    </dgm:pt>
    <dgm:pt modelId="{754A102B-CAF8-4AC7-892D-009EFB162AAE}" type="pres">
      <dgm:prSet presAssocID="{58D838B6-A5BA-42EB-BF77-CF0F4302CA5D}" presName="bracket" presStyleLbl="parChTrans1D1" presStyleIdx="0" presStyleCnt="2"/>
      <dgm:spPr/>
    </dgm:pt>
    <dgm:pt modelId="{671AEFF7-D116-4EFB-A454-61C9D8B49746}" type="pres">
      <dgm:prSet presAssocID="{58D838B6-A5BA-42EB-BF77-CF0F4302CA5D}" presName="spH" presStyleCnt="0"/>
      <dgm:spPr/>
    </dgm:pt>
    <dgm:pt modelId="{0412391D-06AC-4001-99AF-94916BD51F50}" type="pres">
      <dgm:prSet presAssocID="{58D838B6-A5BA-42EB-BF77-CF0F4302CA5D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C7216-80CF-41FA-AEDC-C6EC4153F266}" type="pres">
      <dgm:prSet presAssocID="{21574F27-03ED-49D0-86C5-8DEC88F230D1}" presName="spV" presStyleCnt="0"/>
      <dgm:spPr/>
    </dgm:pt>
    <dgm:pt modelId="{5328DA07-0DDC-4A7E-A928-69F4233A96D1}" type="pres">
      <dgm:prSet presAssocID="{217480A4-85C3-44DD-BF52-80851C753E84}" presName="linNode" presStyleCnt="0"/>
      <dgm:spPr/>
    </dgm:pt>
    <dgm:pt modelId="{E9CD1537-0E40-43E2-A755-A91C741A9550}" type="pres">
      <dgm:prSet presAssocID="{217480A4-85C3-44DD-BF52-80851C753E84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288641-8655-499E-90F5-695BEA676021}" type="pres">
      <dgm:prSet presAssocID="{217480A4-85C3-44DD-BF52-80851C753E84}" presName="bracket" presStyleLbl="parChTrans1D1" presStyleIdx="1" presStyleCnt="2"/>
      <dgm:spPr/>
    </dgm:pt>
    <dgm:pt modelId="{4E03805C-ABED-4C09-BC30-C4ABFAF1CC76}" type="pres">
      <dgm:prSet presAssocID="{217480A4-85C3-44DD-BF52-80851C753E84}" presName="spH" presStyleCnt="0"/>
      <dgm:spPr/>
    </dgm:pt>
    <dgm:pt modelId="{AE9E6F6F-1673-4A36-921C-B70C7E80D06B}" type="pres">
      <dgm:prSet presAssocID="{217480A4-85C3-44DD-BF52-80851C753E84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AF37A2-FE54-4F8B-B461-E06B79921F73}" type="presOf" srcId="{ECFB07EC-B366-46D1-AB86-5C82F0E86F7D}" destId="{0412391D-06AC-4001-99AF-94916BD51F50}" srcOrd="0" destOrd="1" presId="urn:diagrams.loki3.com/BracketList"/>
    <dgm:cxn modelId="{69451D42-FF0C-4BA2-9243-0430C0F7474B}" srcId="{58D838B6-A5BA-42EB-BF77-CF0F4302CA5D}" destId="{B35EB280-65F5-4BE1-AFF9-E4AF32B0D568}" srcOrd="0" destOrd="0" parTransId="{44534D19-48F5-4469-AAD5-CC7A1810C67A}" sibTransId="{23EF411D-B240-42AB-9684-24B72949371C}"/>
    <dgm:cxn modelId="{F72F5316-F0E0-4164-9CA1-20C77954B5DD}" type="presOf" srcId="{AC4B772F-830B-4D79-A210-B86D03A187CC}" destId="{AE9E6F6F-1673-4A36-921C-B70C7E80D06B}" srcOrd="0" destOrd="1" presId="urn:diagrams.loki3.com/BracketList"/>
    <dgm:cxn modelId="{F449109E-6A35-4F2E-8195-3756AA9F8503}" type="presOf" srcId="{3497DF36-9079-49A1-B2AD-0791A41F86CA}" destId="{E5C3F1DD-2E57-42FA-9933-EADD691C8667}" srcOrd="0" destOrd="0" presId="urn:diagrams.loki3.com/BracketList"/>
    <dgm:cxn modelId="{66C5CA17-B7CA-4CAC-9E74-E6C789FB2D9F}" srcId="{3497DF36-9079-49A1-B2AD-0791A41F86CA}" destId="{217480A4-85C3-44DD-BF52-80851C753E84}" srcOrd="1" destOrd="0" parTransId="{02DCDF3A-F6BF-492C-A6BD-A8592912D787}" sibTransId="{6FA080CB-9366-4AD2-901B-7762D0D8CD79}"/>
    <dgm:cxn modelId="{27F87C6A-185A-4833-BEBE-7FD52B301045}" srcId="{58D838B6-A5BA-42EB-BF77-CF0F4302CA5D}" destId="{ECFB07EC-B366-46D1-AB86-5C82F0E86F7D}" srcOrd="1" destOrd="0" parTransId="{C8F3D130-A7B1-4FB3-82C2-54FA38CDD0A3}" sibTransId="{D1164BA5-ADAB-4E70-B9F4-4FE11D4A3AF0}"/>
    <dgm:cxn modelId="{524F46CB-DC6F-42E0-B744-550B6277CAFD}" type="presOf" srcId="{217480A4-85C3-44DD-BF52-80851C753E84}" destId="{E9CD1537-0E40-43E2-A755-A91C741A9550}" srcOrd="0" destOrd="0" presId="urn:diagrams.loki3.com/BracketList"/>
    <dgm:cxn modelId="{19EA57C4-5D50-4BB0-AD11-D2DA8BF137CE}" srcId="{3497DF36-9079-49A1-B2AD-0791A41F86CA}" destId="{58D838B6-A5BA-42EB-BF77-CF0F4302CA5D}" srcOrd="0" destOrd="0" parTransId="{88D50E70-8F7A-49A1-AC08-A328FD38B267}" sibTransId="{21574F27-03ED-49D0-86C5-8DEC88F230D1}"/>
    <dgm:cxn modelId="{607D1D8D-0040-4629-9B84-788B31E149A5}" type="presOf" srcId="{B35EB280-65F5-4BE1-AFF9-E4AF32B0D568}" destId="{0412391D-06AC-4001-99AF-94916BD51F50}" srcOrd="0" destOrd="0" presId="urn:diagrams.loki3.com/BracketList"/>
    <dgm:cxn modelId="{5936F8FA-D2E1-4BE8-A155-337A4E2D0272}" type="presOf" srcId="{969A2226-55B1-4061-8541-890700127C51}" destId="{AE9E6F6F-1673-4A36-921C-B70C7E80D06B}" srcOrd="0" destOrd="0" presId="urn:diagrams.loki3.com/BracketList"/>
    <dgm:cxn modelId="{75FF18D4-3975-4D20-8360-3C6172040733}" type="presOf" srcId="{58D838B6-A5BA-42EB-BF77-CF0F4302CA5D}" destId="{9500C329-373E-40D1-9118-4871BACAF467}" srcOrd="0" destOrd="0" presId="urn:diagrams.loki3.com/BracketList"/>
    <dgm:cxn modelId="{93C10A1E-1E0F-4768-AAC6-D190812D96D6}" srcId="{217480A4-85C3-44DD-BF52-80851C753E84}" destId="{AC4B772F-830B-4D79-A210-B86D03A187CC}" srcOrd="1" destOrd="0" parTransId="{C851BC47-EE64-4AAD-80AE-8BC974619303}" sibTransId="{3C8F784C-B580-4DAB-9DB2-EDEB5DDC4B79}"/>
    <dgm:cxn modelId="{1EAA6ECE-BDBA-4BA3-B2BD-E338B82888A2}" srcId="{217480A4-85C3-44DD-BF52-80851C753E84}" destId="{969A2226-55B1-4061-8541-890700127C51}" srcOrd="0" destOrd="0" parTransId="{A593E47D-0FE4-443A-AD60-666BC65D744C}" sibTransId="{77A84EFC-AADF-4978-8C02-F5CF66AB05F3}"/>
    <dgm:cxn modelId="{B38D8875-A16D-431C-97A9-BB7FCC1314ED}" type="presParOf" srcId="{E5C3F1DD-2E57-42FA-9933-EADD691C8667}" destId="{C68236F9-1C46-4D40-97C0-AEE4585B971E}" srcOrd="0" destOrd="0" presId="urn:diagrams.loki3.com/BracketList"/>
    <dgm:cxn modelId="{03D1800F-FAFA-4BC0-9274-B4495EB6950E}" type="presParOf" srcId="{C68236F9-1C46-4D40-97C0-AEE4585B971E}" destId="{9500C329-373E-40D1-9118-4871BACAF467}" srcOrd="0" destOrd="0" presId="urn:diagrams.loki3.com/BracketList"/>
    <dgm:cxn modelId="{E226261E-31F9-4042-BB7E-AC94A3C521F4}" type="presParOf" srcId="{C68236F9-1C46-4D40-97C0-AEE4585B971E}" destId="{754A102B-CAF8-4AC7-892D-009EFB162AAE}" srcOrd="1" destOrd="0" presId="urn:diagrams.loki3.com/BracketList"/>
    <dgm:cxn modelId="{7E403AED-21E0-4478-A6DC-B5ECB7B323C5}" type="presParOf" srcId="{C68236F9-1C46-4D40-97C0-AEE4585B971E}" destId="{671AEFF7-D116-4EFB-A454-61C9D8B49746}" srcOrd="2" destOrd="0" presId="urn:diagrams.loki3.com/BracketList"/>
    <dgm:cxn modelId="{E55422BD-A345-448F-B295-036EE21C01D2}" type="presParOf" srcId="{C68236F9-1C46-4D40-97C0-AEE4585B971E}" destId="{0412391D-06AC-4001-99AF-94916BD51F50}" srcOrd="3" destOrd="0" presId="urn:diagrams.loki3.com/BracketList"/>
    <dgm:cxn modelId="{3ACA7E23-3001-4D2D-AE6C-8F19FDBD03B9}" type="presParOf" srcId="{E5C3F1DD-2E57-42FA-9933-EADD691C8667}" destId="{F87C7216-80CF-41FA-AEDC-C6EC4153F266}" srcOrd="1" destOrd="0" presId="urn:diagrams.loki3.com/BracketList"/>
    <dgm:cxn modelId="{F77EFC67-EAA1-4B00-A3AB-F5CD089CB9CA}" type="presParOf" srcId="{E5C3F1DD-2E57-42FA-9933-EADD691C8667}" destId="{5328DA07-0DDC-4A7E-A928-69F4233A96D1}" srcOrd="2" destOrd="0" presId="urn:diagrams.loki3.com/BracketList"/>
    <dgm:cxn modelId="{5A6F2DBE-F8A0-44C1-ADB9-53BC34A44738}" type="presParOf" srcId="{5328DA07-0DDC-4A7E-A928-69F4233A96D1}" destId="{E9CD1537-0E40-43E2-A755-A91C741A9550}" srcOrd="0" destOrd="0" presId="urn:diagrams.loki3.com/BracketList"/>
    <dgm:cxn modelId="{FF339416-58DE-4198-B4F6-8F830C2180C0}" type="presParOf" srcId="{5328DA07-0DDC-4A7E-A928-69F4233A96D1}" destId="{2C288641-8655-499E-90F5-695BEA676021}" srcOrd="1" destOrd="0" presId="urn:diagrams.loki3.com/BracketList"/>
    <dgm:cxn modelId="{2B5FF513-5C72-4C93-B284-FAFF31773169}" type="presParOf" srcId="{5328DA07-0DDC-4A7E-A928-69F4233A96D1}" destId="{4E03805C-ABED-4C09-BC30-C4ABFAF1CC76}" srcOrd="2" destOrd="0" presId="urn:diagrams.loki3.com/BracketList"/>
    <dgm:cxn modelId="{6E06DDC7-0F2E-43C6-8905-B526486F0CFF}" type="presParOf" srcId="{5328DA07-0DDC-4A7E-A928-69F4233A96D1}" destId="{AE9E6F6F-1673-4A36-921C-B70C7E80D06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0C329-373E-40D1-9118-4871BACAF467}">
      <dsp:nvSpPr>
        <dsp:cNvPr id="0" name=""/>
        <dsp:cNvSpPr/>
      </dsp:nvSpPr>
      <dsp:spPr>
        <a:xfrm>
          <a:off x="4179" y="885533"/>
          <a:ext cx="2137722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b="1" kern="1200" dirty="0" err="1" smtClean="0"/>
            <a:t>Language</a:t>
          </a:r>
          <a:endParaRPr lang="en-GB" sz="2200" b="1" kern="1200" dirty="0"/>
        </a:p>
      </dsp:txBody>
      <dsp:txXfrm>
        <a:off x="4179" y="885533"/>
        <a:ext cx="2137722" cy="435600"/>
      </dsp:txXfrm>
    </dsp:sp>
    <dsp:sp modelId="{754A102B-CAF8-4AC7-892D-009EFB162AAE}">
      <dsp:nvSpPr>
        <dsp:cNvPr id="0" name=""/>
        <dsp:cNvSpPr/>
      </dsp:nvSpPr>
      <dsp:spPr>
        <a:xfrm>
          <a:off x="2141901" y="204908"/>
          <a:ext cx="427544" cy="1796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2391D-06AC-4001-99AF-94916BD51F50}">
      <dsp:nvSpPr>
        <dsp:cNvPr id="0" name=""/>
        <dsp:cNvSpPr/>
      </dsp:nvSpPr>
      <dsp:spPr>
        <a:xfrm>
          <a:off x="2740463" y="204908"/>
          <a:ext cx="5814604" cy="1796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200" kern="1200" dirty="0" err="1" smtClean="0"/>
            <a:t>Fundamental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to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integration</a:t>
          </a:r>
          <a:r>
            <a:rPr lang="et-EE" sz="2200" kern="1200" dirty="0" smtClean="0"/>
            <a:t> in </a:t>
          </a:r>
          <a:r>
            <a:rPr lang="et-EE" sz="2200" kern="1200" dirty="0" err="1" smtClean="0"/>
            <a:t>general</a:t>
          </a:r>
          <a:r>
            <a:rPr lang="et-EE" sz="2200" kern="1200" dirty="0" smtClean="0"/>
            <a:t>, </a:t>
          </a:r>
          <a:r>
            <a:rPr lang="et-EE" sz="2200" kern="1200" dirty="0" err="1" smtClean="0"/>
            <a:t>but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has</a:t>
          </a:r>
          <a:r>
            <a:rPr lang="et-EE" sz="2200" kern="1200" dirty="0" smtClean="0"/>
            <a:t> a major </a:t>
          </a:r>
          <a:r>
            <a:rPr lang="et-EE" sz="2200" kern="1200" dirty="0" err="1" smtClean="0"/>
            <a:t>impact</a:t>
          </a:r>
          <a:r>
            <a:rPr lang="et-EE" sz="2200" kern="1200" dirty="0" smtClean="0"/>
            <a:t> on </a:t>
          </a:r>
          <a:r>
            <a:rPr lang="et-EE" sz="2200" kern="1200" dirty="0" err="1" smtClean="0"/>
            <a:t>employment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opportunities</a:t>
          </a:r>
          <a:r>
            <a:rPr lang="et-EE" sz="2200" kern="1200" dirty="0" smtClean="0"/>
            <a:t>, </a:t>
          </a:r>
          <a:r>
            <a:rPr lang="et-EE" sz="2200" kern="1200" dirty="0" err="1" smtClean="0"/>
            <a:t>career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mobility</a:t>
          </a:r>
          <a:r>
            <a:rPr lang="et-EE" sz="2200" kern="1200" dirty="0" smtClean="0"/>
            <a:t> and </a:t>
          </a:r>
          <a:r>
            <a:rPr lang="et-EE" sz="2200" kern="1200" dirty="0" err="1" smtClean="0"/>
            <a:t>professional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networking</a:t>
          </a:r>
          <a:r>
            <a:rPr lang="et-EE" sz="2200" kern="1200" dirty="0" smtClean="0"/>
            <a:t>.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200" kern="1200" dirty="0" smtClean="0"/>
            <a:t>Major </a:t>
          </a:r>
          <a:r>
            <a:rPr lang="et-EE" sz="2200" kern="1200" dirty="0" err="1" smtClean="0"/>
            <a:t>challenge</a:t>
          </a:r>
          <a:r>
            <a:rPr lang="et-EE" sz="2200" kern="1200" dirty="0" smtClean="0"/>
            <a:t> in Estonia and </a:t>
          </a:r>
          <a:r>
            <a:rPr lang="et-EE" sz="2200" kern="1200" dirty="0" err="1" smtClean="0"/>
            <a:t>Scandinavian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countries</a:t>
          </a:r>
          <a:endParaRPr lang="en-GB" sz="2200" kern="1200" dirty="0"/>
        </a:p>
      </dsp:txBody>
      <dsp:txXfrm>
        <a:off x="2740463" y="204908"/>
        <a:ext cx="5814604" cy="1796850"/>
      </dsp:txXfrm>
    </dsp:sp>
    <dsp:sp modelId="{E9CD1537-0E40-43E2-A755-A91C741A9550}">
      <dsp:nvSpPr>
        <dsp:cNvPr id="0" name=""/>
        <dsp:cNvSpPr/>
      </dsp:nvSpPr>
      <dsp:spPr>
        <a:xfrm>
          <a:off x="4179" y="2452749"/>
          <a:ext cx="2137722" cy="10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b="1" kern="1200" dirty="0" err="1" smtClean="0"/>
            <a:t>Recognition</a:t>
          </a:r>
          <a:r>
            <a:rPr lang="et-EE" sz="2200" b="1" kern="1200" dirty="0" smtClean="0"/>
            <a:t> of </a:t>
          </a:r>
          <a:r>
            <a:rPr lang="et-EE" sz="2200" b="1" kern="1200" dirty="0" err="1" smtClean="0"/>
            <a:t>skills</a:t>
          </a:r>
          <a:r>
            <a:rPr lang="et-EE" sz="2200" b="1" kern="1200" dirty="0" smtClean="0"/>
            <a:t> and </a:t>
          </a:r>
          <a:r>
            <a:rPr lang="et-EE" sz="2200" b="1" kern="1200" dirty="0" err="1" smtClean="0"/>
            <a:t>qualifications</a:t>
          </a:r>
          <a:endParaRPr lang="en-GB" sz="2200" b="1" kern="1200" dirty="0"/>
        </a:p>
      </dsp:txBody>
      <dsp:txXfrm>
        <a:off x="4179" y="2452749"/>
        <a:ext cx="2137722" cy="1034550"/>
      </dsp:txXfrm>
    </dsp:sp>
    <dsp:sp modelId="{2C288641-8655-499E-90F5-695BEA676021}">
      <dsp:nvSpPr>
        <dsp:cNvPr id="0" name=""/>
        <dsp:cNvSpPr/>
      </dsp:nvSpPr>
      <dsp:spPr>
        <a:xfrm>
          <a:off x="2141901" y="2080958"/>
          <a:ext cx="427544" cy="177813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E6F6F-1673-4A36-921C-B70C7E80D06B}">
      <dsp:nvSpPr>
        <dsp:cNvPr id="0" name=""/>
        <dsp:cNvSpPr/>
      </dsp:nvSpPr>
      <dsp:spPr>
        <a:xfrm>
          <a:off x="2740463" y="2080958"/>
          <a:ext cx="5814604" cy="177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200" kern="1200" dirty="0" err="1" smtClean="0"/>
            <a:t>Inability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to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get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your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credentials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recognised</a:t>
          </a:r>
          <a:r>
            <a:rPr lang="et-EE" sz="2200" kern="1200" dirty="0" smtClean="0"/>
            <a:t> </a:t>
          </a:r>
          <a:r>
            <a:rPr lang="en-GB" sz="2200" kern="1200" dirty="0" smtClean="0"/>
            <a:t>could lead to unemployment, underemployment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or</a:t>
          </a:r>
          <a:r>
            <a:rPr lang="et-EE" sz="2200" kern="1200" dirty="0" smtClean="0"/>
            <a:t> </a:t>
          </a:r>
          <a:r>
            <a:rPr lang="et-EE" sz="2200" kern="1200" dirty="0" err="1" smtClean="0"/>
            <a:t>social</a:t>
          </a:r>
          <a:r>
            <a:rPr lang="et-EE" sz="2200" kern="1200" dirty="0" smtClean="0"/>
            <a:t> dumping.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200" kern="1200" dirty="0" smtClean="0"/>
            <a:t>Major </a:t>
          </a:r>
          <a:r>
            <a:rPr lang="et-EE" sz="2200" kern="1200" dirty="0" err="1" smtClean="0"/>
            <a:t>issue</a:t>
          </a:r>
          <a:r>
            <a:rPr lang="et-EE" sz="2200" kern="1200" dirty="0" smtClean="0"/>
            <a:t> in Austria, </a:t>
          </a:r>
          <a:r>
            <a:rPr lang="et-EE" sz="2200" kern="1200" dirty="0" err="1" smtClean="0"/>
            <a:t>France</a:t>
          </a:r>
          <a:r>
            <a:rPr lang="et-EE" sz="2200" kern="1200" dirty="0" smtClean="0"/>
            <a:t>, </a:t>
          </a:r>
          <a:r>
            <a:rPr lang="et-EE" sz="2200" kern="1200" dirty="0" err="1" smtClean="0"/>
            <a:t>Germany</a:t>
          </a:r>
          <a:r>
            <a:rPr lang="et-EE" sz="2200" kern="1200" dirty="0" smtClean="0"/>
            <a:t>, </a:t>
          </a:r>
          <a:r>
            <a:rPr lang="et-EE" sz="2200" kern="1200" dirty="0" err="1" smtClean="0"/>
            <a:t>Italy</a:t>
          </a:r>
          <a:r>
            <a:rPr lang="et-EE" sz="2200" kern="1200" dirty="0" smtClean="0"/>
            <a:t> and Spain</a:t>
          </a:r>
          <a:endParaRPr lang="en-GB" sz="2200" kern="1200" dirty="0"/>
        </a:p>
      </dsp:txBody>
      <dsp:txXfrm>
        <a:off x="2740463" y="2080958"/>
        <a:ext cx="5814604" cy="177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9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CD98-2D5B-4AA5-A833-33C0D92A309A}" type="datetimeFigureOut">
              <a:rPr lang="et-EE" smtClean="0"/>
              <a:t>01.10.2019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9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A9411-DB5A-47B8-BAC6-9C1BE9D86B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641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608F1-A6AF-4751-B06E-21C0E1B0811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6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C57A-EAF7-4D85-B73F-A4C8A385D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1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3C57A-EAF7-4D85-B73F-A4C8A385DB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162827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/>
            </a:lvl1pPr>
          </a:lstStyle>
          <a:p>
            <a:pPr lvl="0"/>
            <a:r>
              <a:rPr lang="en-US" dirty="0" smtClean="0"/>
              <a:t>Title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2708921"/>
            <a:ext cx="8229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259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162827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/>
            </a:lvl1pPr>
          </a:lstStyle>
          <a:p>
            <a:pPr lvl="0"/>
            <a:r>
              <a:rPr lang="en-US" dirty="0" smtClean="0"/>
              <a:t>Title</a:t>
            </a:r>
            <a:endParaRPr lang="en-GB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2708921"/>
            <a:ext cx="8229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5436096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4399180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8"/>
          </p:nvPr>
        </p:nvSpPr>
        <p:spPr>
          <a:xfrm>
            <a:off x="3362265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9"/>
          </p:nvPr>
        </p:nvSpPr>
        <p:spPr>
          <a:xfrm>
            <a:off x="2325350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0"/>
          </p:nvPr>
        </p:nvSpPr>
        <p:spPr>
          <a:xfrm>
            <a:off x="1288435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1"/>
          </p:nvPr>
        </p:nvSpPr>
        <p:spPr>
          <a:xfrm>
            <a:off x="251520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050" name="Picture 2" descr="\\Cowi.net\Projects\A005000\A007830\0_Grafik\EMN-designguide\Grundlag\EMN_2013\EMN_design-guide\EMN_design-guide_final\word-templates\EMN jpg-filer til word\Home-affai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7" y="6330444"/>
            <a:ext cx="500063" cy="1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owi.net\Projects\A005000\A007830\0_Grafik\EMN-designguide\Grundlag\EMN_2013\EMN_design-guide\EMN_design-guide_final\word-templates\EMN jpg-filer til word\EMN-element-figure_30p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000"/>
            <a:ext cx="2305050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 descr="The European Migration Network (EMN) is co-ordinated by the European Commission with National Contact Points (EMN NCPs) established in each EU Member State plus Norway." title="EMN"/>
          <p:cNvSpPr/>
          <p:nvPr/>
        </p:nvSpPr>
        <p:spPr>
          <a:xfrm>
            <a:off x="3203848" y="433398"/>
            <a:ext cx="2448272" cy="38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800"/>
              </a:lnSpc>
              <a:spcBef>
                <a:spcPts val="0"/>
              </a:spcBef>
            </a:pPr>
            <a:r>
              <a:rPr lang="en-US" sz="800" b="0" i="1" u="none" strike="noStrike" kern="1200" baseline="30000" dirty="0" smtClean="0">
                <a:solidFill>
                  <a:schemeClr val="bg1">
                    <a:alpha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European Migration Network (EMN) is </a:t>
            </a:r>
            <a:r>
              <a:rPr lang="en-US" sz="800" b="0" i="1" u="none" strike="noStrike" kern="1200" baseline="30000" dirty="0" err="1" smtClean="0">
                <a:solidFill>
                  <a:schemeClr val="bg1">
                    <a:alpha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co-ordinated</a:t>
            </a:r>
            <a:r>
              <a:rPr lang="en-US" sz="800" b="0" i="1" u="none" strike="noStrike" kern="1200" baseline="30000" dirty="0" smtClean="0">
                <a:solidFill>
                  <a:schemeClr val="bg1">
                    <a:alpha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by the European Commission with National Contact Points (EMN NCPs) established in each EU Member State plus Norway.</a:t>
            </a:r>
          </a:p>
        </p:txBody>
      </p:sp>
      <p:pic>
        <p:nvPicPr>
          <p:cNvPr id="2051" name="Picture 3" descr="\\Cowi.net\Projects\A005000\A007830\0_Grafik\EMN-designguide\Grundlag\EMN_2013\EMN_design-guide\EMN_design-guide_final\word-templates\EMN jpg-filer til word\EMN_logos_national-re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132512"/>
            <a:ext cx="212725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1599" y="6545085"/>
            <a:ext cx="923255" cy="23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700" b="0" i="0" u="none" strike="noStrike" kern="1200" baseline="30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Co-funded by</a:t>
            </a:r>
            <a:br>
              <a:rPr lang="en-US" sz="700" b="0" i="0" u="none" strike="noStrike" kern="1200" baseline="30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0" i="0" u="none" strike="noStrike" kern="1200" baseline="30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2559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87" y="2276872"/>
            <a:ext cx="8702872" cy="2232769"/>
          </a:xfrm>
        </p:spPr>
        <p:txBody>
          <a:bodyPr/>
          <a:lstStyle/>
          <a:p>
            <a:r>
              <a:rPr lang="et-EE" sz="3600" dirty="0" err="1" smtClean="0"/>
              <a:t>Labour</a:t>
            </a:r>
            <a:r>
              <a:rPr lang="et-EE" sz="3600" dirty="0" smtClean="0"/>
              <a:t> Market </a:t>
            </a:r>
            <a:r>
              <a:rPr lang="et-EE" sz="3600" dirty="0" err="1" smtClean="0"/>
              <a:t>Integratio</a:t>
            </a:r>
            <a:r>
              <a:rPr lang="et-EE" sz="3600" dirty="0" err="1" smtClean="0"/>
              <a:t>n</a:t>
            </a:r>
            <a:r>
              <a:rPr lang="et-EE" sz="3600" dirty="0" smtClean="0"/>
              <a:t> in </a:t>
            </a:r>
            <a:r>
              <a:rPr lang="et-EE" sz="3600" dirty="0" err="1" smtClean="0"/>
              <a:t>Europe</a:t>
            </a:r>
            <a:endParaRPr lang="en-US" sz="36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99" y="4221088"/>
            <a:ext cx="8229848" cy="223224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Dr</a:t>
            </a:r>
            <a:r>
              <a:rPr lang="en-US" sz="2000" dirty="0" smtClean="0"/>
              <a:t> Ave Lauren </a:t>
            </a:r>
          </a:p>
          <a:p>
            <a:pPr marL="0" indent="0">
              <a:buNone/>
            </a:pPr>
            <a:r>
              <a:rPr lang="et-EE" sz="2000" dirty="0" smtClean="0"/>
              <a:t>EMN </a:t>
            </a:r>
            <a:r>
              <a:rPr lang="et-EE" sz="2000" dirty="0" smtClean="0"/>
              <a:t>Estonia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2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936625"/>
          </a:xfrm>
        </p:spPr>
        <p:txBody>
          <a:bodyPr/>
          <a:lstStyle/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sz="2400" b="0" i="1" dirty="0" smtClean="0"/>
              <a:t>ave.lauren@tlu.ee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val="11504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77" y="1340768"/>
            <a:ext cx="8229600" cy="936625"/>
          </a:xfrm>
        </p:spPr>
        <p:txBody>
          <a:bodyPr/>
          <a:lstStyle/>
          <a:p>
            <a:r>
              <a:rPr lang="et-EE" dirty="0" smtClean="0"/>
              <a:t>Overview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15" y="2300778"/>
            <a:ext cx="4600865" cy="1776294"/>
          </a:xfrm>
        </p:spPr>
        <p:txBody>
          <a:bodyPr/>
          <a:lstStyle/>
          <a:p>
            <a:r>
              <a:rPr lang="et-EE" dirty="0" err="1" smtClean="0"/>
              <a:t>Background</a:t>
            </a:r>
            <a:endParaRPr lang="et-EE" dirty="0" smtClean="0"/>
          </a:p>
          <a:p>
            <a:r>
              <a:rPr lang="et-EE" dirty="0" err="1" smtClean="0"/>
              <a:t>Challenges</a:t>
            </a:r>
            <a:endParaRPr lang="et-EE" dirty="0" smtClean="0"/>
          </a:p>
          <a:p>
            <a:r>
              <a:rPr lang="et-EE" dirty="0" smtClean="0"/>
              <a:t>General </a:t>
            </a:r>
            <a:r>
              <a:rPr lang="et-EE" dirty="0" err="1" smtClean="0"/>
              <a:t>trends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Good</a:t>
            </a:r>
            <a:r>
              <a:rPr lang="et-EE" dirty="0" smtClean="0"/>
              <a:t> </a:t>
            </a:r>
            <a:r>
              <a:rPr lang="et-EE" dirty="0" err="1" smtClean="0"/>
              <a:t>practices</a:t>
            </a:r>
            <a:endParaRPr lang="et-EE" dirty="0" smtClean="0"/>
          </a:p>
          <a:p>
            <a:endParaRPr lang="en-US" dirty="0" smtClean="0"/>
          </a:p>
          <a:p>
            <a:pPr lvl="1"/>
            <a:endParaRPr lang="et-EE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80419"/>
            <a:ext cx="2833548" cy="40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3757"/>
            <a:ext cx="8229600" cy="936625"/>
          </a:xfrm>
        </p:spPr>
        <p:txBody>
          <a:bodyPr/>
          <a:lstStyle/>
          <a:p>
            <a:r>
              <a:rPr lang="et-EE" dirty="0" err="1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53" y="2270382"/>
            <a:ext cx="7845471" cy="3390866"/>
          </a:xfrm>
        </p:spPr>
        <p:txBody>
          <a:bodyPr/>
          <a:lstStyle/>
          <a:p>
            <a:r>
              <a:rPr lang="et-EE" dirty="0" smtClean="0"/>
              <a:t>Main </a:t>
            </a:r>
            <a:r>
              <a:rPr lang="et-EE" dirty="0" err="1" smtClean="0"/>
              <a:t>reasons</a:t>
            </a:r>
            <a:r>
              <a:rPr lang="et-EE" dirty="0" smtClean="0"/>
              <a:t> </a:t>
            </a:r>
            <a:r>
              <a:rPr lang="et-EE" dirty="0" err="1" smtClean="0"/>
              <a:t>migrants</a:t>
            </a:r>
            <a:r>
              <a:rPr lang="et-EE" dirty="0" smtClean="0"/>
              <a:t> </a:t>
            </a:r>
            <a:r>
              <a:rPr lang="et-EE" dirty="0" err="1" smtClean="0"/>
              <a:t>come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Europe</a:t>
            </a:r>
            <a:r>
              <a:rPr lang="et-EE" dirty="0" smtClean="0"/>
              <a:t>:</a:t>
            </a:r>
          </a:p>
          <a:p>
            <a:pPr lvl="1"/>
            <a:r>
              <a:rPr lang="en-GB" dirty="0" smtClean="0"/>
              <a:t>family </a:t>
            </a:r>
            <a:r>
              <a:rPr lang="en-GB" dirty="0"/>
              <a:t>reasons (44</a:t>
            </a:r>
            <a:r>
              <a:rPr lang="en-GB" dirty="0" smtClean="0"/>
              <a:t>%)</a:t>
            </a:r>
            <a:r>
              <a:rPr lang="et-EE" dirty="0" smtClean="0"/>
              <a:t>; </a:t>
            </a:r>
          </a:p>
          <a:p>
            <a:pPr lvl="1"/>
            <a:r>
              <a:rPr lang="en-GB" dirty="0" smtClean="0"/>
              <a:t>work </a:t>
            </a:r>
            <a:r>
              <a:rPr lang="en-GB" dirty="0"/>
              <a:t>(</a:t>
            </a:r>
            <a:r>
              <a:rPr lang="en-GB" b="1" dirty="0"/>
              <a:t>33</a:t>
            </a:r>
            <a:r>
              <a:rPr lang="en-GB" b="1" dirty="0" smtClean="0"/>
              <a:t>%</a:t>
            </a:r>
            <a:r>
              <a:rPr lang="et-EE" dirty="0" smtClean="0"/>
              <a:t>, </a:t>
            </a:r>
            <a:r>
              <a:rPr lang="et-EE" dirty="0" err="1" smtClean="0"/>
              <a:t>out</a:t>
            </a:r>
            <a:r>
              <a:rPr lang="et-EE" dirty="0" smtClean="0"/>
              <a:t> of </a:t>
            </a:r>
            <a:r>
              <a:rPr lang="et-EE" dirty="0" err="1" smtClean="0"/>
              <a:t>those</a:t>
            </a:r>
            <a:r>
              <a:rPr lang="et-EE" dirty="0" smtClean="0"/>
              <a:t> </a:t>
            </a:r>
            <a:r>
              <a:rPr lang="et-EE" b="1" dirty="0" err="1" smtClean="0"/>
              <a:t>only</a:t>
            </a:r>
            <a:r>
              <a:rPr lang="et-EE" b="1" dirty="0" smtClean="0"/>
              <a:t> 24% </a:t>
            </a:r>
            <a:r>
              <a:rPr lang="et-EE" dirty="0" err="1" smtClean="0"/>
              <a:t>come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a </a:t>
            </a:r>
            <a:r>
              <a:rPr lang="et-EE" dirty="0" err="1" smtClean="0"/>
              <a:t>job</a:t>
            </a:r>
            <a:r>
              <a:rPr lang="et-EE" dirty="0" smtClean="0"/>
              <a:t> </a:t>
            </a:r>
            <a:r>
              <a:rPr lang="et-EE" dirty="0" err="1" smtClean="0"/>
              <a:t>offer</a:t>
            </a:r>
            <a:r>
              <a:rPr lang="en-GB" dirty="0" smtClean="0"/>
              <a:t>)</a:t>
            </a:r>
            <a:r>
              <a:rPr lang="et-EE" dirty="0" smtClean="0"/>
              <a:t>;</a:t>
            </a:r>
          </a:p>
          <a:p>
            <a:pPr lvl="1"/>
            <a:r>
              <a:rPr lang="en-GB" dirty="0" smtClean="0"/>
              <a:t>education </a:t>
            </a:r>
            <a:r>
              <a:rPr lang="en-GB" dirty="0"/>
              <a:t>(8%), asylum (6%) and other reasons (5</a:t>
            </a:r>
            <a:r>
              <a:rPr lang="en-GB" dirty="0" smtClean="0"/>
              <a:t>%)</a:t>
            </a:r>
            <a:r>
              <a:rPr lang="et-EE" dirty="0" smtClean="0"/>
              <a:t>.</a:t>
            </a:r>
          </a:p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12413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80" y="1268760"/>
            <a:ext cx="8172400" cy="4592859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5314938" y="3484653"/>
            <a:ext cx="242316" cy="33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98019"/>
            <a:ext cx="8229600" cy="936625"/>
          </a:xfrm>
        </p:spPr>
        <p:txBody>
          <a:bodyPr/>
          <a:lstStyle/>
          <a:p>
            <a:r>
              <a:rPr lang="et-EE" dirty="0" err="1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229600" cy="3096344"/>
          </a:xfrm>
        </p:spPr>
        <p:txBody>
          <a:bodyPr/>
          <a:lstStyle/>
          <a:p>
            <a:r>
              <a:rPr lang="et-EE" sz="2400" dirty="0" err="1" smtClean="0"/>
              <a:t>Why</a:t>
            </a:r>
            <a:r>
              <a:rPr lang="et-EE" sz="2400" dirty="0" smtClean="0"/>
              <a:t> </a:t>
            </a:r>
            <a:r>
              <a:rPr lang="et-EE" sz="2400" dirty="0" err="1" smtClean="0"/>
              <a:t>do</a:t>
            </a:r>
            <a:r>
              <a:rPr lang="et-EE" sz="2400" dirty="0" smtClean="0"/>
              <a:t> migrant </a:t>
            </a:r>
            <a:r>
              <a:rPr lang="et-EE" sz="2400" dirty="0" err="1" smtClean="0"/>
              <a:t>workers</a:t>
            </a:r>
            <a:r>
              <a:rPr lang="et-EE" sz="2400" dirty="0" smtClean="0"/>
              <a:t> </a:t>
            </a:r>
            <a:r>
              <a:rPr lang="et-EE" sz="2400" dirty="0" err="1" smtClean="0"/>
              <a:t>find</a:t>
            </a:r>
            <a:r>
              <a:rPr lang="et-EE" sz="2400" dirty="0" smtClean="0"/>
              <a:t> </a:t>
            </a:r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hard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gain</a:t>
            </a:r>
            <a:r>
              <a:rPr lang="et-EE" sz="2400" dirty="0" smtClean="0"/>
              <a:t> and keep </a:t>
            </a:r>
            <a:r>
              <a:rPr lang="et-EE" sz="2400" dirty="0" err="1" smtClean="0"/>
              <a:t>employment</a:t>
            </a:r>
            <a:r>
              <a:rPr lang="et-EE" sz="2400" dirty="0" smtClean="0"/>
              <a:t> in </a:t>
            </a:r>
            <a:r>
              <a:rPr lang="et-EE" sz="2400" dirty="0" err="1" smtClean="0"/>
              <a:t>the</a:t>
            </a:r>
            <a:r>
              <a:rPr lang="et-EE" sz="2400" dirty="0" smtClean="0"/>
              <a:t> EU?</a:t>
            </a:r>
          </a:p>
          <a:p>
            <a:pPr lvl="1"/>
            <a:r>
              <a:rPr lang="et-EE" sz="2000" dirty="0" err="1" smtClean="0"/>
              <a:t>Language</a:t>
            </a:r>
            <a:endParaRPr lang="et-EE" sz="2000" dirty="0" smtClean="0"/>
          </a:p>
          <a:p>
            <a:pPr lvl="1"/>
            <a:r>
              <a:rPr lang="et-EE" sz="2000" dirty="0" err="1" smtClean="0"/>
              <a:t>Accreditation</a:t>
            </a:r>
            <a:r>
              <a:rPr lang="et-EE" sz="2000" dirty="0" smtClean="0"/>
              <a:t> of </a:t>
            </a:r>
            <a:r>
              <a:rPr lang="et-EE" sz="2000" dirty="0" err="1" smtClean="0"/>
              <a:t>qualifications</a:t>
            </a:r>
            <a:endParaRPr lang="et-EE" sz="2000" dirty="0" smtClean="0"/>
          </a:p>
          <a:p>
            <a:pPr lvl="1"/>
            <a:r>
              <a:rPr lang="et-EE" sz="2000" dirty="0" err="1" smtClean="0"/>
              <a:t>Assessment</a:t>
            </a:r>
            <a:r>
              <a:rPr lang="et-EE" sz="2000" dirty="0" smtClean="0"/>
              <a:t> of </a:t>
            </a:r>
            <a:r>
              <a:rPr lang="et-EE" sz="2000" dirty="0" err="1" smtClean="0"/>
              <a:t>skills</a:t>
            </a:r>
            <a:endParaRPr lang="et-EE" sz="2000" dirty="0" smtClean="0"/>
          </a:p>
          <a:p>
            <a:pPr lvl="1"/>
            <a:r>
              <a:rPr lang="et-EE" sz="2000" dirty="0" err="1" smtClean="0"/>
              <a:t>Discrimination</a:t>
            </a:r>
            <a:r>
              <a:rPr lang="et-EE" sz="2000" dirty="0" smtClean="0"/>
              <a:t> </a:t>
            </a:r>
            <a:r>
              <a:rPr lang="et-EE" sz="2000" dirty="0" err="1" smtClean="0"/>
              <a:t>within</a:t>
            </a:r>
            <a:r>
              <a:rPr lang="et-EE" sz="2000" dirty="0" smtClean="0"/>
              <a:t> </a:t>
            </a:r>
            <a:r>
              <a:rPr lang="et-EE" sz="2000" dirty="0" err="1" smtClean="0"/>
              <a:t>recruitment</a:t>
            </a:r>
            <a:r>
              <a:rPr lang="et-EE" sz="2000" dirty="0" smtClean="0"/>
              <a:t> </a:t>
            </a:r>
            <a:r>
              <a:rPr lang="et-EE" sz="2000" dirty="0" err="1" smtClean="0"/>
              <a:t>processes</a:t>
            </a:r>
            <a:r>
              <a:rPr lang="et-EE" sz="2000" dirty="0" smtClean="0"/>
              <a:t> and in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society</a:t>
            </a:r>
            <a:r>
              <a:rPr lang="et-EE" sz="2000" dirty="0" smtClean="0"/>
              <a:t> </a:t>
            </a:r>
            <a:r>
              <a:rPr lang="et-EE" sz="2000" dirty="0" err="1" smtClean="0"/>
              <a:t>as</a:t>
            </a:r>
            <a:r>
              <a:rPr lang="et-EE" sz="2000" dirty="0" smtClean="0"/>
              <a:t> a </a:t>
            </a:r>
            <a:r>
              <a:rPr lang="et-EE" sz="2000" dirty="0" err="1" smtClean="0"/>
              <a:t>whole</a:t>
            </a:r>
            <a:endParaRPr lang="et-EE" sz="2000" dirty="0" smtClean="0"/>
          </a:p>
          <a:p>
            <a:pPr lvl="1"/>
            <a:r>
              <a:rPr lang="et-EE" sz="2000" dirty="0" err="1" smtClean="0"/>
              <a:t>Limited</a:t>
            </a:r>
            <a:r>
              <a:rPr lang="et-EE" sz="2000" dirty="0" smtClean="0"/>
              <a:t> </a:t>
            </a:r>
            <a:r>
              <a:rPr lang="et-EE" sz="2000" dirty="0" err="1" smtClean="0"/>
              <a:t>awareness</a:t>
            </a:r>
            <a:r>
              <a:rPr lang="et-EE" sz="2000" dirty="0" smtClean="0"/>
              <a:t> of </a:t>
            </a:r>
            <a:r>
              <a:rPr lang="et-EE" sz="2000" dirty="0" err="1" smtClean="0"/>
              <a:t>support</a:t>
            </a:r>
            <a:r>
              <a:rPr lang="et-EE" sz="2000" dirty="0" smtClean="0"/>
              <a:t> </a:t>
            </a:r>
            <a:r>
              <a:rPr lang="et-EE" sz="2000" dirty="0" err="1" smtClean="0"/>
              <a:t>services</a:t>
            </a:r>
            <a:endParaRPr lang="et-EE" sz="2000" dirty="0" smtClean="0"/>
          </a:p>
          <a:p>
            <a:pPr lvl="1"/>
            <a:r>
              <a:rPr lang="et-EE" sz="2000" dirty="0" err="1" smtClean="0"/>
              <a:t>Large</a:t>
            </a:r>
            <a:r>
              <a:rPr lang="et-EE" sz="2000" dirty="0" smtClean="0"/>
              <a:t> </a:t>
            </a:r>
            <a:r>
              <a:rPr lang="et-EE" sz="2000" dirty="0" err="1" smtClean="0"/>
              <a:t>influx</a:t>
            </a:r>
            <a:r>
              <a:rPr lang="et-EE" sz="2000" dirty="0" smtClean="0"/>
              <a:t> of </a:t>
            </a:r>
            <a:r>
              <a:rPr lang="et-EE" sz="2000" dirty="0" err="1" smtClean="0"/>
              <a:t>migrants</a:t>
            </a:r>
            <a:r>
              <a:rPr lang="et-EE" sz="2000" dirty="0" smtClean="0"/>
              <a:t> (</a:t>
            </a:r>
            <a:r>
              <a:rPr lang="et-EE" sz="2000" dirty="0" err="1" smtClean="0"/>
              <a:t>or</a:t>
            </a:r>
            <a:r>
              <a:rPr lang="et-EE" sz="2000" dirty="0" smtClean="0"/>
              <a:t> </a:t>
            </a:r>
            <a:r>
              <a:rPr lang="et-EE" sz="2000" dirty="0" err="1" smtClean="0"/>
              <a:t>workers</a:t>
            </a:r>
            <a:r>
              <a:rPr lang="et-EE" sz="2000" dirty="0" smtClean="0"/>
              <a:t> in </a:t>
            </a:r>
            <a:r>
              <a:rPr lang="et-EE" sz="2000" dirty="0" err="1" smtClean="0"/>
              <a:t>general</a:t>
            </a:r>
            <a:r>
              <a:rPr lang="et-EE" sz="2000" dirty="0" smtClean="0"/>
              <a:t>) </a:t>
            </a:r>
            <a:r>
              <a:rPr lang="et-EE" sz="2000" dirty="0" err="1" smtClean="0"/>
              <a:t>with</a:t>
            </a:r>
            <a:r>
              <a:rPr lang="et-EE" sz="2000" dirty="0" smtClean="0"/>
              <a:t> a </a:t>
            </a:r>
            <a:r>
              <a:rPr lang="et-EE" sz="2000" dirty="0" err="1" smtClean="0"/>
              <a:t>similar</a:t>
            </a:r>
            <a:r>
              <a:rPr lang="et-EE" sz="2000" dirty="0" smtClean="0"/>
              <a:t> </a:t>
            </a:r>
            <a:r>
              <a:rPr lang="et-EE" sz="2000" dirty="0" err="1" smtClean="0"/>
              <a:t>skill</a:t>
            </a:r>
            <a:r>
              <a:rPr lang="et-EE" sz="2000" dirty="0" smtClean="0"/>
              <a:t> </a:t>
            </a:r>
            <a:r>
              <a:rPr lang="et-EE" sz="2000" dirty="0" err="1" smtClean="0"/>
              <a:t>set</a:t>
            </a:r>
            <a:r>
              <a:rPr lang="et-EE" sz="2000" dirty="0" smtClean="0"/>
              <a:t> at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same</a:t>
            </a:r>
            <a:r>
              <a:rPr lang="et-EE" sz="2000" dirty="0" smtClean="0"/>
              <a:t> </a:t>
            </a:r>
            <a:r>
              <a:rPr lang="et-EE" sz="2000" dirty="0" err="1" smtClean="0"/>
              <a:t>time</a:t>
            </a:r>
            <a:r>
              <a:rPr lang="et-EE" sz="2000" dirty="0" smtClean="0"/>
              <a:t> </a:t>
            </a:r>
            <a:r>
              <a:rPr lang="et-EE" sz="2000" dirty="0" err="1" smtClean="0"/>
              <a:t>may</a:t>
            </a:r>
            <a:r>
              <a:rPr lang="et-EE" sz="2000" dirty="0" smtClean="0"/>
              <a:t> </a:t>
            </a:r>
            <a:r>
              <a:rPr lang="et-EE" sz="2000" dirty="0" err="1" smtClean="0"/>
              <a:t>limit</a:t>
            </a:r>
            <a:r>
              <a:rPr lang="et-EE" sz="2000" dirty="0" smtClean="0"/>
              <a:t> </a:t>
            </a:r>
            <a:r>
              <a:rPr lang="et-EE" sz="2000" dirty="0" err="1" smtClean="0"/>
              <a:t>opportunities</a:t>
            </a:r>
            <a:endParaRPr lang="et-EE" sz="2000" dirty="0" smtClean="0"/>
          </a:p>
          <a:p>
            <a:pPr lvl="1"/>
            <a:endParaRPr lang="et-EE" dirty="0" smtClean="0"/>
          </a:p>
          <a:p>
            <a:pPr lvl="1"/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245236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60118626"/>
              </p:ext>
            </p:extLst>
          </p:nvPr>
        </p:nvGraphicFramePr>
        <p:xfrm>
          <a:off x="119556" y="1628800"/>
          <a:ext cx="85592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32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87" y="1293262"/>
            <a:ext cx="8229600" cy="936625"/>
          </a:xfrm>
        </p:spPr>
        <p:txBody>
          <a:bodyPr/>
          <a:lstStyle/>
          <a:p>
            <a:r>
              <a:rPr lang="et-EE" dirty="0" err="1" smtClean="0"/>
              <a:t>What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being</a:t>
            </a:r>
            <a:r>
              <a:rPr lang="et-EE" dirty="0" smtClean="0"/>
              <a:t> </a:t>
            </a:r>
            <a:r>
              <a:rPr lang="et-EE" dirty="0" err="1" smtClean="0"/>
              <a:t>done</a:t>
            </a:r>
            <a:r>
              <a:rPr lang="et-EE" dirty="0" smtClean="0"/>
              <a:t> in </a:t>
            </a:r>
            <a:r>
              <a:rPr lang="et-EE" dirty="0" err="1" smtClean="0"/>
              <a:t>Europe</a:t>
            </a:r>
            <a:r>
              <a:rPr lang="et-EE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37" y="2586129"/>
            <a:ext cx="4172896" cy="3096344"/>
          </a:xfrm>
        </p:spPr>
        <p:txBody>
          <a:bodyPr/>
          <a:lstStyle/>
          <a:p>
            <a:r>
              <a:rPr lang="en-GB" sz="1800" dirty="0" smtClean="0"/>
              <a:t>E</a:t>
            </a:r>
            <a:r>
              <a:rPr lang="et-EE" sz="1800" dirty="0" smtClean="0"/>
              <a:t>U</a:t>
            </a:r>
            <a:r>
              <a:rPr lang="en-GB" sz="1800" dirty="0" smtClean="0"/>
              <a:t> </a:t>
            </a:r>
            <a:r>
              <a:rPr lang="en-GB" sz="1800" dirty="0"/>
              <a:t>labour market integration policies tend to have a two-fold objective:</a:t>
            </a:r>
            <a:r>
              <a:rPr lang="et-EE" sz="1800" dirty="0" smtClean="0"/>
              <a:t> </a:t>
            </a:r>
            <a:r>
              <a:rPr lang="et-EE" sz="1800" b="1" dirty="0" err="1"/>
              <a:t>a</a:t>
            </a:r>
            <a:r>
              <a:rPr lang="et-EE" sz="1800" b="1" dirty="0" err="1" smtClean="0"/>
              <a:t>ttract</a:t>
            </a:r>
            <a:r>
              <a:rPr lang="et-EE" sz="1800" b="1" dirty="0" smtClean="0"/>
              <a:t> and </a:t>
            </a:r>
            <a:r>
              <a:rPr lang="et-EE" sz="1800" b="1" dirty="0" err="1" smtClean="0"/>
              <a:t>control</a:t>
            </a:r>
            <a:r>
              <a:rPr lang="et-EE" sz="1800" b="1" dirty="0" smtClean="0"/>
              <a:t> </a:t>
            </a:r>
          </a:p>
          <a:p>
            <a:r>
              <a:rPr lang="en-GB" sz="1800" b="1" dirty="0"/>
              <a:t>Public sector </a:t>
            </a:r>
            <a:r>
              <a:rPr lang="en-GB" sz="1800" dirty="0"/>
              <a:t>integration measures in Europe focus primarily on </a:t>
            </a:r>
            <a:r>
              <a:rPr lang="en-GB" sz="1800" b="1" dirty="0"/>
              <a:t>the phase prior to </a:t>
            </a:r>
            <a:r>
              <a:rPr lang="en-GB" sz="1800" b="1" dirty="0" smtClean="0"/>
              <a:t>accessing</a:t>
            </a:r>
            <a:r>
              <a:rPr lang="et-EE" sz="1800" b="1" dirty="0" smtClean="0"/>
              <a:t> </a:t>
            </a:r>
            <a:r>
              <a:rPr lang="en-GB" sz="1800" b="1" dirty="0" smtClean="0"/>
              <a:t>employment</a:t>
            </a:r>
            <a:r>
              <a:rPr lang="et-EE" sz="1800" dirty="0" smtClean="0"/>
              <a:t>.</a:t>
            </a:r>
          </a:p>
          <a:p>
            <a:r>
              <a:rPr lang="et-EE" sz="1800" b="1" dirty="0" err="1" smtClean="0"/>
              <a:t>Private</a:t>
            </a:r>
            <a:r>
              <a:rPr lang="et-EE" sz="1800" b="1" dirty="0" smtClean="0"/>
              <a:t> </a:t>
            </a:r>
            <a:r>
              <a:rPr lang="et-EE" sz="1800" b="1" dirty="0" err="1" smtClean="0"/>
              <a:t>sector</a:t>
            </a:r>
            <a:r>
              <a:rPr lang="et-EE" sz="1800" b="1" dirty="0" smtClean="0"/>
              <a:t> </a:t>
            </a:r>
            <a:r>
              <a:rPr lang="et-EE" sz="1800" dirty="0" err="1" smtClean="0"/>
              <a:t>focuses</a:t>
            </a:r>
            <a:r>
              <a:rPr lang="et-EE" sz="1800" dirty="0" smtClean="0"/>
              <a:t> on </a:t>
            </a:r>
            <a:r>
              <a:rPr lang="et-EE" sz="1800" b="1" dirty="0" err="1" smtClean="0"/>
              <a:t>workplace</a:t>
            </a:r>
            <a:r>
              <a:rPr lang="et-EE" sz="1800" b="1" dirty="0" smtClean="0"/>
              <a:t> </a:t>
            </a:r>
            <a:r>
              <a:rPr lang="et-EE" sz="1800" b="1" dirty="0" err="1" smtClean="0"/>
              <a:t>onboarding</a:t>
            </a:r>
            <a:r>
              <a:rPr lang="et-EE" sz="1800" dirty="0" smtClean="0"/>
              <a:t> and </a:t>
            </a:r>
            <a:r>
              <a:rPr lang="et-EE" sz="1800" b="1" dirty="0" err="1" smtClean="0"/>
              <a:t>intercultural</a:t>
            </a:r>
            <a:r>
              <a:rPr lang="et-EE" sz="1800" b="1" dirty="0" smtClean="0"/>
              <a:t> </a:t>
            </a:r>
            <a:r>
              <a:rPr lang="et-EE" sz="1800" b="1" dirty="0" err="1" smtClean="0"/>
              <a:t>relations</a:t>
            </a:r>
            <a:r>
              <a:rPr lang="et-EE" sz="1800" b="1" dirty="0" smtClean="0"/>
              <a:t>.</a:t>
            </a:r>
            <a:endParaRPr lang="en-GB" sz="18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64904"/>
            <a:ext cx="3922756" cy="32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5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62" y="1465613"/>
            <a:ext cx="8229600" cy="936625"/>
          </a:xfrm>
        </p:spPr>
        <p:txBody>
          <a:bodyPr/>
          <a:lstStyle/>
          <a:p>
            <a:r>
              <a:rPr lang="et-EE" dirty="0" smtClean="0"/>
              <a:t>Professional </a:t>
            </a:r>
            <a:r>
              <a:rPr lang="et-EE" dirty="0" err="1" smtClean="0"/>
              <a:t>language</a:t>
            </a:r>
            <a:r>
              <a:rPr lang="et-EE" dirty="0" smtClean="0"/>
              <a:t> </a:t>
            </a:r>
            <a:r>
              <a:rPr lang="et-EE" dirty="0" err="1" smtClean="0"/>
              <a:t>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021" y="2628553"/>
            <a:ext cx="4611377" cy="3096344"/>
          </a:xfrm>
        </p:spPr>
        <p:txBody>
          <a:bodyPr/>
          <a:lstStyle/>
          <a:p>
            <a:r>
              <a:rPr lang="et-EE" sz="2000" dirty="0" smtClean="0"/>
              <a:t>Measures </a:t>
            </a:r>
            <a:r>
              <a:rPr lang="et-EE" sz="2000" dirty="0" err="1" smtClean="0"/>
              <a:t>to</a:t>
            </a:r>
            <a:r>
              <a:rPr lang="et-EE" sz="2000" dirty="0" smtClean="0"/>
              <a:t> </a:t>
            </a:r>
            <a:r>
              <a:rPr lang="et-EE" sz="2000" dirty="0" err="1" smtClean="0"/>
              <a:t>support</a:t>
            </a:r>
            <a:r>
              <a:rPr lang="et-EE" sz="2000" dirty="0" smtClean="0"/>
              <a:t> </a:t>
            </a:r>
            <a:r>
              <a:rPr lang="et-EE" sz="2000" dirty="0" err="1" smtClean="0"/>
              <a:t>language</a:t>
            </a:r>
            <a:r>
              <a:rPr lang="et-EE" sz="2000" dirty="0" smtClean="0"/>
              <a:t> </a:t>
            </a:r>
            <a:r>
              <a:rPr lang="et-EE" sz="2000" dirty="0" err="1" smtClean="0"/>
              <a:t>training</a:t>
            </a:r>
            <a:r>
              <a:rPr lang="et-EE" sz="2000" dirty="0" smtClean="0"/>
              <a:t> in a </a:t>
            </a:r>
            <a:r>
              <a:rPr lang="et-EE" sz="2000" dirty="0" err="1" smtClean="0"/>
              <a:t>professional</a:t>
            </a:r>
            <a:r>
              <a:rPr lang="et-EE" sz="2000" dirty="0" smtClean="0"/>
              <a:t> </a:t>
            </a:r>
            <a:r>
              <a:rPr lang="et-EE" sz="2000" dirty="0" err="1" smtClean="0"/>
              <a:t>field</a:t>
            </a:r>
            <a:r>
              <a:rPr lang="et-EE" sz="2000" dirty="0" smtClean="0"/>
              <a:t>, </a:t>
            </a:r>
            <a:r>
              <a:rPr lang="et-EE" sz="2000" dirty="0" err="1" smtClean="0"/>
              <a:t>sometimes</a:t>
            </a:r>
            <a:r>
              <a:rPr lang="et-EE" sz="2000" dirty="0" smtClean="0"/>
              <a:t> </a:t>
            </a:r>
            <a:r>
              <a:rPr lang="et-EE" sz="2000" dirty="0" err="1" smtClean="0"/>
              <a:t>combined</a:t>
            </a:r>
            <a:r>
              <a:rPr lang="et-EE" sz="2000" dirty="0" smtClean="0"/>
              <a:t> </a:t>
            </a:r>
            <a:r>
              <a:rPr lang="et-EE" sz="2000" dirty="0" err="1" smtClean="0"/>
              <a:t>with</a:t>
            </a:r>
            <a:r>
              <a:rPr lang="et-EE" sz="2000" dirty="0" smtClean="0"/>
              <a:t> </a:t>
            </a:r>
            <a:r>
              <a:rPr lang="et-EE" sz="2000" dirty="0" err="1" smtClean="0"/>
              <a:t>professional</a:t>
            </a:r>
            <a:r>
              <a:rPr lang="et-EE" sz="2000" dirty="0" smtClean="0"/>
              <a:t> </a:t>
            </a:r>
            <a:r>
              <a:rPr lang="et-EE" sz="2000" dirty="0" err="1" smtClean="0"/>
              <a:t>networking</a:t>
            </a:r>
            <a:r>
              <a:rPr lang="et-EE" sz="2000" dirty="0" smtClean="0"/>
              <a:t>, </a:t>
            </a:r>
            <a:r>
              <a:rPr lang="et-EE" sz="2000" dirty="0" err="1" smtClean="0"/>
              <a:t>for</a:t>
            </a:r>
            <a:r>
              <a:rPr lang="et-EE" sz="2000" dirty="0" smtClean="0"/>
              <a:t> </a:t>
            </a:r>
            <a:r>
              <a:rPr lang="et-EE" sz="2000" dirty="0" err="1" smtClean="0"/>
              <a:t>instance</a:t>
            </a:r>
            <a:r>
              <a:rPr lang="et-EE" sz="2000" dirty="0" smtClean="0"/>
              <a:t>:</a:t>
            </a:r>
          </a:p>
          <a:p>
            <a:pPr lvl="1"/>
            <a:r>
              <a:rPr lang="en-GB" sz="1600" dirty="0"/>
              <a:t>Professional Swedish </a:t>
            </a:r>
            <a:r>
              <a:rPr lang="en-GB" sz="1600" dirty="0" smtClean="0"/>
              <a:t>for Immigrants</a:t>
            </a:r>
            <a:r>
              <a:rPr lang="et-EE" sz="1600" dirty="0" smtClean="0"/>
              <a:t>/</a:t>
            </a:r>
            <a:r>
              <a:rPr lang="en-GB" sz="1600" dirty="0" smtClean="0"/>
              <a:t>Yrkessvenska</a:t>
            </a:r>
            <a:r>
              <a:rPr lang="et-EE" sz="1600" dirty="0" smtClean="0"/>
              <a:t> (</a:t>
            </a:r>
            <a:r>
              <a:rPr lang="et-EE" sz="1600" dirty="0" err="1" smtClean="0"/>
              <a:t>Sweden</a:t>
            </a:r>
            <a:r>
              <a:rPr lang="et-EE" sz="1600" dirty="0" smtClean="0"/>
              <a:t>)</a:t>
            </a:r>
          </a:p>
          <a:p>
            <a:pPr lvl="1"/>
            <a:r>
              <a:rPr lang="et-EE" sz="1600" dirty="0" smtClean="0"/>
              <a:t>Connect2Work/C2W (</a:t>
            </a:r>
            <a:r>
              <a:rPr lang="et-EE" sz="1600" dirty="0" err="1" smtClean="0"/>
              <a:t>Belgium</a:t>
            </a:r>
            <a:r>
              <a:rPr lang="et-EE" sz="1600" dirty="0" smtClean="0"/>
              <a:t>)</a:t>
            </a:r>
          </a:p>
          <a:p>
            <a:pPr lvl="1"/>
            <a:r>
              <a:rPr lang="et-EE" sz="1600" dirty="0"/>
              <a:t>La </a:t>
            </a:r>
            <a:r>
              <a:rPr lang="et-EE" sz="1600" dirty="0" err="1" smtClean="0"/>
              <a:t>Fabrique</a:t>
            </a:r>
            <a:r>
              <a:rPr lang="et-EE" sz="1600" dirty="0" smtClean="0"/>
              <a:t> </a:t>
            </a:r>
            <a:r>
              <a:rPr lang="et-EE" sz="1600" dirty="0"/>
              <a:t>NOMADE </a:t>
            </a:r>
            <a:r>
              <a:rPr lang="et-EE" sz="1600" dirty="0" smtClean="0"/>
              <a:t>(</a:t>
            </a:r>
            <a:r>
              <a:rPr lang="et-EE" sz="1600" dirty="0" err="1" smtClean="0"/>
              <a:t>France</a:t>
            </a:r>
            <a:r>
              <a:rPr lang="et-EE" sz="1600" dirty="0" smtClean="0"/>
              <a:t>)</a:t>
            </a:r>
          </a:p>
          <a:p>
            <a:pPr lvl="1"/>
            <a:endParaRPr lang="et-EE" sz="1400" dirty="0" smtClean="0"/>
          </a:p>
          <a:p>
            <a:pPr lvl="1"/>
            <a:endParaRPr lang="en-GB" sz="1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66155"/>
            <a:ext cx="2904942" cy="30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03" y="1340768"/>
            <a:ext cx="8229600" cy="936625"/>
          </a:xfrm>
        </p:spPr>
        <p:txBody>
          <a:bodyPr/>
          <a:lstStyle/>
          <a:p>
            <a:r>
              <a:rPr lang="et-EE" dirty="0" err="1" smtClean="0"/>
              <a:t>Skill</a:t>
            </a:r>
            <a:r>
              <a:rPr lang="et-EE" dirty="0" smtClean="0"/>
              <a:t> </a:t>
            </a:r>
            <a:r>
              <a:rPr lang="et-EE" dirty="0" err="1" smtClean="0"/>
              <a:t>recognition</a:t>
            </a:r>
            <a:r>
              <a:rPr lang="et-EE" dirty="0" smtClean="0"/>
              <a:t> and in-</a:t>
            </a:r>
            <a:r>
              <a:rPr lang="et-EE" dirty="0" err="1" smtClean="0"/>
              <a:t>house</a:t>
            </a:r>
            <a:r>
              <a:rPr lang="et-EE" dirty="0" smtClean="0"/>
              <a:t> </a:t>
            </a:r>
            <a:r>
              <a:rPr lang="et-EE" dirty="0" err="1" smtClean="0"/>
              <a:t>training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bridge</a:t>
            </a:r>
            <a:r>
              <a:rPr lang="et-EE" dirty="0" smtClean="0"/>
              <a:t> </a:t>
            </a:r>
            <a:r>
              <a:rPr lang="et-EE" dirty="0" err="1" smtClean="0"/>
              <a:t>gaps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3" y="2590850"/>
            <a:ext cx="4728127" cy="3024336"/>
          </a:xfrm>
        </p:spPr>
        <p:txBody>
          <a:bodyPr/>
          <a:lstStyle/>
          <a:p>
            <a:r>
              <a:rPr lang="et-EE" sz="2000" dirty="0"/>
              <a:t>Measures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provide</a:t>
            </a:r>
            <a:r>
              <a:rPr lang="et-EE" sz="2000" dirty="0"/>
              <a:t> </a:t>
            </a:r>
            <a:r>
              <a:rPr lang="et-EE" sz="2000" dirty="0" err="1"/>
              <a:t>evidence</a:t>
            </a:r>
            <a:r>
              <a:rPr lang="et-EE" sz="2000" dirty="0"/>
              <a:t> of </a:t>
            </a:r>
            <a:r>
              <a:rPr lang="et-EE" sz="2000" dirty="0" err="1"/>
              <a:t>skills</a:t>
            </a:r>
            <a:r>
              <a:rPr lang="et-EE" sz="2000" dirty="0"/>
              <a:t>, </a:t>
            </a:r>
            <a:r>
              <a:rPr lang="et-EE" sz="2000" dirty="0" err="1"/>
              <a:t>training</a:t>
            </a:r>
            <a:r>
              <a:rPr lang="et-EE" sz="2000" dirty="0"/>
              <a:t>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bridge</a:t>
            </a:r>
            <a:r>
              <a:rPr lang="et-EE" sz="2000" dirty="0"/>
              <a:t> </a:t>
            </a:r>
            <a:r>
              <a:rPr lang="et-EE" sz="2000" dirty="0" err="1"/>
              <a:t>potential</a:t>
            </a:r>
            <a:r>
              <a:rPr lang="et-EE" sz="2000" dirty="0"/>
              <a:t> </a:t>
            </a:r>
            <a:r>
              <a:rPr lang="et-EE" sz="2000" dirty="0" err="1"/>
              <a:t>gaps</a:t>
            </a:r>
            <a:r>
              <a:rPr lang="et-EE" sz="2000" dirty="0"/>
              <a:t> and </a:t>
            </a:r>
            <a:r>
              <a:rPr lang="et-EE" sz="2000" dirty="0" err="1"/>
              <a:t>industrial</a:t>
            </a:r>
            <a:r>
              <a:rPr lang="et-EE" sz="2000" dirty="0"/>
              <a:t> </a:t>
            </a:r>
            <a:r>
              <a:rPr lang="et-EE" sz="2000" dirty="0" err="1"/>
              <a:t>placements</a:t>
            </a:r>
            <a:r>
              <a:rPr lang="et-EE" sz="2000" dirty="0"/>
              <a:t>, </a:t>
            </a:r>
            <a:r>
              <a:rPr lang="et-EE" sz="2000" dirty="0" err="1"/>
              <a:t>for</a:t>
            </a:r>
            <a:r>
              <a:rPr lang="et-EE" sz="2000" dirty="0"/>
              <a:t> </a:t>
            </a:r>
            <a:r>
              <a:rPr lang="et-EE" sz="2000" dirty="0" err="1"/>
              <a:t>instance</a:t>
            </a:r>
            <a:r>
              <a:rPr lang="et-EE" sz="2000" dirty="0"/>
              <a:t>:</a:t>
            </a:r>
          </a:p>
          <a:p>
            <a:pPr lvl="1"/>
            <a:r>
              <a:rPr lang="et-EE" sz="1600" dirty="0" err="1"/>
              <a:t>MySkills</a:t>
            </a:r>
            <a:r>
              <a:rPr lang="et-EE" sz="1600" dirty="0"/>
              <a:t> (</a:t>
            </a:r>
            <a:r>
              <a:rPr lang="et-EE" sz="1600" dirty="0" err="1"/>
              <a:t>Germany</a:t>
            </a:r>
            <a:r>
              <a:rPr lang="et-EE" sz="1600" dirty="0"/>
              <a:t>)</a:t>
            </a:r>
          </a:p>
          <a:p>
            <a:pPr lvl="1"/>
            <a:r>
              <a:rPr lang="et-EE" sz="1600" dirty="0" err="1"/>
              <a:t>IQNetwork</a:t>
            </a:r>
            <a:r>
              <a:rPr lang="et-EE" sz="1600" dirty="0"/>
              <a:t> (</a:t>
            </a:r>
            <a:r>
              <a:rPr lang="et-EE" sz="1600" dirty="0" err="1"/>
              <a:t>Germany</a:t>
            </a:r>
            <a:r>
              <a:rPr lang="et-EE" sz="1600" dirty="0" smtClean="0"/>
              <a:t>)</a:t>
            </a:r>
            <a:endParaRPr lang="et-EE" sz="2000" dirty="0" smtClean="0"/>
          </a:p>
          <a:p>
            <a:r>
              <a:rPr lang="et-EE" sz="2000" dirty="0" err="1" smtClean="0"/>
              <a:t>Private</a:t>
            </a:r>
            <a:r>
              <a:rPr lang="et-EE" sz="2000" dirty="0" smtClean="0"/>
              <a:t> </a:t>
            </a:r>
            <a:r>
              <a:rPr lang="et-EE" sz="2000" dirty="0" err="1" smtClean="0"/>
              <a:t>sector</a:t>
            </a:r>
            <a:r>
              <a:rPr lang="et-EE" sz="2000" dirty="0" smtClean="0"/>
              <a:t> </a:t>
            </a:r>
            <a:r>
              <a:rPr lang="et-EE" sz="2000" dirty="0" err="1" smtClean="0"/>
              <a:t>measures</a:t>
            </a:r>
            <a:r>
              <a:rPr lang="et-EE" sz="2000" dirty="0" smtClean="0"/>
              <a:t> </a:t>
            </a:r>
            <a:r>
              <a:rPr lang="et-EE" sz="2000" dirty="0" err="1" smtClean="0"/>
              <a:t>to</a:t>
            </a:r>
            <a:r>
              <a:rPr lang="et-EE" sz="2000" dirty="0" smtClean="0"/>
              <a:t> </a:t>
            </a:r>
            <a:r>
              <a:rPr lang="et-EE" sz="2000" dirty="0" err="1" smtClean="0"/>
              <a:t>bridge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gaps</a:t>
            </a:r>
            <a:r>
              <a:rPr lang="et-EE" sz="2000" dirty="0" smtClean="0"/>
              <a:t> and </a:t>
            </a:r>
            <a:r>
              <a:rPr lang="et-EE" sz="2000" dirty="0" err="1" smtClean="0"/>
              <a:t>build</a:t>
            </a:r>
            <a:r>
              <a:rPr lang="et-EE" sz="2000" dirty="0" smtClean="0"/>
              <a:t> talent in-</a:t>
            </a:r>
            <a:r>
              <a:rPr lang="et-EE" sz="2000" dirty="0" err="1" smtClean="0"/>
              <a:t>house</a:t>
            </a:r>
            <a:r>
              <a:rPr lang="et-EE" sz="2000" dirty="0" smtClean="0"/>
              <a:t>:</a:t>
            </a:r>
          </a:p>
          <a:p>
            <a:pPr lvl="1"/>
            <a:r>
              <a:rPr lang="et-EE" sz="1600" dirty="0" smtClean="0"/>
              <a:t>ENGIE (</a:t>
            </a:r>
            <a:r>
              <a:rPr lang="et-EE" sz="1600" dirty="0" err="1" smtClean="0"/>
              <a:t>Belgium</a:t>
            </a:r>
            <a:r>
              <a:rPr lang="et-EE" sz="1600" dirty="0" smtClean="0"/>
              <a:t>) </a:t>
            </a:r>
            <a:r>
              <a:rPr lang="et-EE" sz="1600" dirty="0" err="1" smtClean="0"/>
              <a:t>offering</a:t>
            </a:r>
            <a:r>
              <a:rPr lang="et-EE" sz="1600" dirty="0" smtClean="0"/>
              <a:t> </a:t>
            </a:r>
            <a:r>
              <a:rPr lang="et-EE" sz="1600" dirty="0" err="1" smtClean="0"/>
              <a:t>training</a:t>
            </a:r>
            <a:r>
              <a:rPr lang="et-EE" sz="1600" dirty="0" smtClean="0"/>
              <a:t> </a:t>
            </a:r>
            <a:r>
              <a:rPr lang="et-EE" sz="1600" dirty="0" err="1" smtClean="0"/>
              <a:t>courses</a:t>
            </a:r>
            <a:r>
              <a:rPr lang="et-EE" sz="1600" dirty="0" smtClean="0"/>
              <a:t> </a:t>
            </a:r>
            <a:r>
              <a:rPr lang="et-EE" sz="1600" dirty="0" err="1" smtClean="0"/>
              <a:t>for</a:t>
            </a:r>
            <a:r>
              <a:rPr lang="et-EE" sz="1600" dirty="0" smtClean="0"/>
              <a:t> migrant </a:t>
            </a:r>
            <a:r>
              <a:rPr lang="et-EE" sz="1600" dirty="0" err="1" smtClean="0"/>
              <a:t>women</a:t>
            </a:r>
            <a:endParaRPr lang="et-EE" sz="1600" dirty="0" smtClean="0"/>
          </a:p>
          <a:p>
            <a:pPr lvl="1"/>
            <a:endParaRPr lang="et-EE" sz="1600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590850"/>
            <a:ext cx="3501473" cy="26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N_presentation_national-level_280613">
  <a:themeElements>
    <a:clrScheme name="EMN colours">
      <a:dk1>
        <a:srgbClr val="006FB4"/>
      </a:dk1>
      <a:lt1>
        <a:sysClr val="window" lastClr="FFFFFF"/>
      </a:lt1>
      <a:dk2>
        <a:srgbClr val="000000"/>
      </a:dk2>
      <a:lt2>
        <a:srgbClr val="EEECE1"/>
      </a:lt2>
      <a:accent1>
        <a:srgbClr val="006FB4"/>
      </a:accent1>
      <a:accent2>
        <a:srgbClr val="37ACDE"/>
      </a:accent2>
      <a:accent3>
        <a:srgbClr val="FABB21"/>
      </a:accent3>
      <a:accent4>
        <a:srgbClr val="F29527"/>
      </a:accent4>
      <a:accent5>
        <a:srgbClr val="CF3558"/>
      </a:accent5>
      <a:accent6>
        <a:srgbClr val="95C154"/>
      </a:accent6>
      <a:hlink>
        <a:srgbClr val="37ACDE"/>
      </a:hlink>
      <a:folHlink>
        <a:srgbClr val="FABB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EMN_presentation_national-level_280613</Template>
  <TotalTime>6238</TotalTime>
  <Words>339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EMN_presentation_national-level_280613</vt:lpstr>
      <vt:lpstr>Labour Market Integration in Europe</vt:lpstr>
      <vt:lpstr>Overview</vt:lpstr>
      <vt:lpstr>Background</vt:lpstr>
      <vt:lpstr>PowerPoint Presentation</vt:lpstr>
      <vt:lpstr>Challenges</vt:lpstr>
      <vt:lpstr>PowerPoint Presentation</vt:lpstr>
      <vt:lpstr>What is being done in Europe?</vt:lpstr>
      <vt:lpstr>Professional language training</vt:lpstr>
      <vt:lpstr>Skill recognition and in-house training to bridge gaps</vt:lpstr>
      <vt:lpstr>Thank you!  ave.lauren@tlu.ee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of Reception Facilities for Asylum Seekers in the different Member States</dc:title>
  <dc:creator>Sheila Maas</dc:creator>
  <cp:lastModifiedBy>alauren@tlu.ee</cp:lastModifiedBy>
  <cp:revision>308</cp:revision>
  <cp:lastPrinted>2017-02-17T13:19:44Z</cp:lastPrinted>
  <dcterms:created xsi:type="dcterms:W3CDTF">2013-09-26T09:43:10Z</dcterms:created>
  <dcterms:modified xsi:type="dcterms:W3CDTF">2019-10-01T14:20:08Z</dcterms:modified>
</cp:coreProperties>
</file>