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6" r:id="rId2"/>
    <p:sldId id="257" r:id="rId3"/>
    <p:sldId id="259" r:id="rId4"/>
    <p:sldId id="260" r:id="rId5"/>
    <p:sldId id="261" r:id="rId6"/>
    <p:sldId id="263" r:id="rId7"/>
    <p:sldId id="264" r:id="rId8"/>
    <p:sldId id="265" r:id="rId9"/>
    <p:sldId id="266" r:id="rId10"/>
    <p:sldId id="267" r:id="rId11"/>
    <p:sldId id="269" r:id="rId12"/>
    <p:sldId id="270" r:id="rId13"/>
    <p:sldId id="268" r:id="rId14"/>
    <p:sldId id="271" r:id="rId15"/>
    <p:sldId id="272" r:id="rId16"/>
    <p:sldId id="273" r:id="rId17"/>
    <p:sldId id="274" r:id="rId18"/>
  </p:sldIdLst>
  <p:sldSz cx="9144000" cy="6858000" type="screen4x3"/>
  <p:notesSz cx="6797675" cy="9872663"/>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anne.Beirens" initials="H" lastIdx="8" clrIdx="0"/>
  <p:cmAuthor id="1" name="Capano, Francesca" initials="CF" lastIdx="24" clrIdx="1">
    <p:extLst>
      <p:ext uri="{19B8F6BF-5375-455C-9EA6-DF929625EA0E}">
        <p15:presenceInfo xmlns:p15="http://schemas.microsoft.com/office/powerpoint/2012/main" userId="S-1-5-21-2338163137-2684688362-157462135-68478" providerId="AD"/>
      </p:ext>
    </p:extLst>
  </p:cmAuthor>
  <p:cmAuthor id="2" name="Maas, Sheila" initials="MS" lastIdx="7" clrIdx="2">
    <p:extLst>
      <p:ext uri="{19B8F6BF-5375-455C-9EA6-DF929625EA0E}">
        <p15:presenceInfo xmlns:p15="http://schemas.microsoft.com/office/powerpoint/2012/main" userId="S-1-5-21-2338163137-2684688362-157462135-9301" providerId="AD"/>
      </p:ext>
    </p:extLst>
  </p:cmAuthor>
  <p:cmAuthor id="3" name="Ave Lauren" initials="AL" lastIdx="1" clrIdx="3">
    <p:extLst>
      <p:ext uri="{19B8F6BF-5375-455C-9EA6-DF929625EA0E}">
        <p15:presenceInfo xmlns:p15="http://schemas.microsoft.com/office/powerpoint/2012/main" userId="Ave Laur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86421" autoAdjust="0"/>
  </p:normalViewPr>
  <p:slideViewPr>
    <p:cSldViewPr>
      <p:cViewPr varScale="1">
        <p:scale>
          <a:sx n="100" d="100"/>
          <a:sy n="100" d="100"/>
        </p:scale>
        <p:origin x="1776"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118" d="100"/>
          <a:sy n="118" d="100"/>
        </p:scale>
        <p:origin x="205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4"/>
            <a:ext cx="2946400" cy="494187"/>
          </a:xfrm>
          <a:prstGeom prst="rect">
            <a:avLst/>
          </a:prstGeom>
        </p:spPr>
        <p:txBody>
          <a:bodyPr vert="horz" lIns="91440" tIns="45720" rIns="91440" bIns="45720" rtlCol="0"/>
          <a:lstStyle>
            <a:lvl1pPr algn="l">
              <a:defRPr sz="1200"/>
            </a:lvl1pPr>
          </a:lstStyle>
          <a:p>
            <a:endParaRPr lang="et-EE"/>
          </a:p>
        </p:txBody>
      </p:sp>
      <p:sp>
        <p:nvSpPr>
          <p:cNvPr id="3" name="Date Placeholder 2"/>
          <p:cNvSpPr>
            <a:spLocks noGrp="1"/>
          </p:cNvSpPr>
          <p:nvPr>
            <p:ph type="dt" sz="quarter" idx="1"/>
          </p:nvPr>
        </p:nvSpPr>
        <p:spPr>
          <a:xfrm>
            <a:off x="3849689" y="4"/>
            <a:ext cx="2946400" cy="494187"/>
          </a:xfrm>
          <a:prstGeom prst="rect">
            <a:avLst/>
          </a:prstGeom>
        </p:spPr>
        <p:txBody>
          <a:bodyPr vert="horz" lIns="91440" tIns="45720" rIns="91440" bIns="45720" rtlCol="0"/>
          <a:lstStyle>
            <a:lvl1pPr algn="r">
              <a:defRPr sz="1200"/>
            </a:lvl1pPr>
          </a:lstStyle>
          <a:p>
            <a:fld id="{2F0BCD98-2D5B-4AA5-A833-33C0D92A309A}" type="datetimeFigureOut">
              <a:rPr lang="et-EE" smtClean="0"/>
              <a:t>19.06.2019</a:t>
            </a:fld>
            <a:endParaRPr lang="et-EE"/>
          </a:p>
        </p:txBody>
      </p:sp>
      <p:sp>
        <p:nvSpPr>
          <p:cNvPr id="4" name="Footer Placeholder 3"/>
          <p:cNvSpPr>
            <a:spLocks noGrp="1"/>
          </p:cNvSpPr>
          <p:nvPr>
            <p:ph type="ftr" sz="quarter" idx="2"/>
          </p:nvPr>
        </p:nvSpPr>
        <p:spPr>
          <a:xfrm>
            <a:off x="0" y="9378480"/>
            <a:ext cx="2946400" cy="494187"/>
          </a:xfrm>
          <a:prstGeom prst="rect">
            <a:avLst/>
          </a:prstGeom>
        </p:spPr>
        <p:txBody>
          <a:bodyPr vert="horz" lIns="91440" tIns="45720" rIns="91440" bIns="45720" rtlCol="0" anchor="b"/>
          <a:lstStyle>
            <a:lvl1pPr algn="l">
              <a:defRPr sz="1200"/>
            </a:lvl1pPr>
          </a:lstStyle>
          <a:p>
            <a:endParaRPr lang="et-EE"/>
          </a:p>
        </p:txBody>
      </p:sp>
      <p:sp>
        <p:nvSpPr>
          <p:cNvPr id="5" name="Slide Number Placeholder 4"/>
          <p:cNvSpPr>
            <a:spLocks noGrp="1"/>
          </p:cNvSpPr>
          <p:nvPr>
            <p:ph type="sldNum" sz="quarter" idx="3"/>
          </p:nvPr>
        </p:nvSpPr>
        <p:spPr>
          <a:xfrm>
            <a:off x="3849689" y="9378480"/>
            <a:ext cx="2946400" cy="494187"/>
          </a:xfrm>
          <a:prstGeom prst="rect">
            <a:avLst/>
          </a:prstGeom>
        </p:spPr>
        <p:txBody>
          <a:bodyPr vert="horz" lIns="91440" tIns="45720" rIns="91440" bIns="45720" rtlCol="0" anchor="b"/>
          <a:lstStyle>
            <a:lvl1pPr algn="r">
              <a:defRPr sz="1200"/>
            </a:lvl1pPr>
          </a:lstStyle>
          <a:p>
            <a:fld id="{5DAA9411-DB5A-47B8-BAC6-9C1BE9D86B39}" type="slidenum">
              <a:rPr lang="et-EE" smtClean="0"/>
              <a:t>‹#›</a:t>
            </a:fld>
            <a:endParaRPr lang="et-EE"/>
          </a:p>
        </p:txBody>
      </p:sp>
    </p:spTree>
    <p:extLst>
      <p:ext uri="{BB962C8B-B14F-4D97-AF65-F5344CB8AC3E}">
        <p14:creationId xmlns:p14="http://schemas.microsoft.com/office/powerpoint/2010/main" val="17064169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363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5" y="0"/>
            <a:ext cx="2945659" cy="493634"/>
          </a:xfrm>
          <a:prstGeom prst="rect">
            <a:avLst/>
          </a:prstGeom>
        </p:spPr>
        <p:txBody>
          <a:bodyPr vert="horz" lIns="91440" tIns="45720" rIns="91440" bIns="45720" rtlCol="0"/>
          <a:lstStyle>
            <a:lvl1pPr algn="r">
              <a:defRPr sz="1200"/>
            </a:lvl1pPr>
          </a:lstStyle>
          <a:p>
            <a:fld id="{978608F1-A6AF-4751-B06E-21C0E1B08119}" type="datetimeFigureOut">
              <a:rPr lang="en-GB" smtClean="0"/>
              <a:t>19/06/2019</a:t>
            </a:fld>
            <a:endParaRPr lang="en-GB"/>
          </a:p>
        </p:txBody>
      </p:sp>
      <p:sp>
        <p:nvSpPr>
          <p:cNvPr id="4" name="Slide Image Placeholder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689515"/>
            <a:ext cx="5438140" cy="4442699"/>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9377315"/>
            <a:ext cx="2945659" cy="49363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5" y="9377315"/>
            <a:ext cx="2945659" cy="493634"/>
          </a:xfrm>
          <a:prstGeom prst="rect">
            <a:avLst/>
          </a:prstGeom>
        </p:spPr>
        <p:txBody>
          <a:bodyPr vert="horz" lIns="91440" tIns="45720" rIns="91440" bIns="45720" rtlCol="0" anchor="b"/>
          <a:lstStyle>
            <a:lvl1pPr algn="r">
              <a:defRPr sz="1200"/>
            </a:lvl1pPr>
          </a:lstStyle>
          <a:p>
            <a:fld id="{68C3C57A-EAF7-4D85-B73F-A4C8A385DB53}" type="slidenum">
              <a:rPr lang="en-GB" smtClean="0"/>
              <a:t>‹#›</a:t>
            </a:fld>
            <a:endParaRPr lang="en-GB"/>
          </a:p>
        </p:txBody>
      </p:sp>
    </p:spTree>
    <p:extLst>
      <p:ext uri="{BB962C8B-B14F-4D97-AF65-F5344CB8AC3E}">
        <p14:creationId xmlns:p14="http://schemas.microsoft.com/office/powerpoint/2010/main" val="1989211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workinestonia.com/working-in-estonia/international-spouse-career-counselling/#articleblock-MoredetailedoverviewoftheCareerCounsellingProcess"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www.studyinestonia.ee/en" TargetMode="External"/><Relationship Id="rId5" Type="http://schemas.openxmlformats.org/officeDocument/2006/relationships/hyperlink" Target="https://roadmap.workinestonia.com/" TargetMode="External"/><Relationship Id="rId4" Type="http://schemas.openxmlformats.org/officeDocument/2006/relationships/hyperlink" Target="https://www.workinestonia.com/wp-content/uploads/2019/01/relocation-guide.pdf"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t-EE" sz="1200" dirty="0" smtClean="0"/>
              <a:t>EMN Eesti koostab iga-aastaselt 3 poliitikaraportit:</a:t>
            </a:r>
          </a:p>
          <a:p>
            <a:r>
              <a:rPr lang="et-EE" sz="1200" dirty="0" smtClean="0"/>
              <a:t>ARM I, mis edastatakse </a:t>
            </a:r>
            <a:r>
              <a:rPr lang="et-EE" sz="1200" dirty="0" err="1" smtClean="0"/>
              <a:t>COMle</a:t>
            </a:r>
            <a:r>
              <a:rPr lang="et-EE" sz="1200" dirty="0" smtClean="0"/>
              <a:t> </a:t>
            </a:r>
            <a:r>
              <a:rPr lang="et-EE" sz="1200" dirty="0" err="1" smtClean="0"/>
              <a:t>koondrapordi</a:t>
            </a:r>
            <a:r>
              <a:rPr lang="et-EE" sz="1200" dirty="0" smtClean="0"/>
              <a:t> sisendiks ja mis on ainult riigiametite tegevusi kajastav;</a:t>
            </a:r>
          </a:p>
          <a:p>
            <a:r>
              <a:rPr lang="et-EE" sz="1200" dirty="0" smtClean="0"/>
              <a:t>ARM II, edastatakse </a:t>
            </a:r>
            <a:r>
              <a:rPr lang="et-EE" sz="1200" dirty="0" err="1" smtClean="0"/>
              <a:t>COMle</a:t>
            </a:r>
            <a:r>
              <a:rPr lang="et-EE" sz="1200" dirty="0" smtClean="0"/>
              <a:t>, </a:t>
            </a:r>
            <a:r>
              <a:rPr lang="et-EE" sz="1200" dirty="0" err="1" smtClean="0"/>
              <a:t>koondaraportit</a:t>
            </a:r>
            <a:r>
              <a:rPr lang="et-EE" sz="1200" dirty="0" smtClean="0"/>
              <a:t> ei tehta, kajastab siseriiklikku kogu valdkonda puudutavat tegevust sh </a:t>
            </a:r>
            <a:r>
              <a:rPr lang="et-EE" sz="1200" dirty="0" err="1" smtClean="0"/>
              <a:t>NGOd</a:t>
            </a:r>
            <a:r>
              <a:rPr lang="et-EE" sz="1200" dirty="0" smtClean="0"/>
              <a:t>, ülikoolid jm (teengi ülevaate antud raportist)</a:t>
            </a:r>
          </a:p>
          <a:p>
            <a:r>
              <a:rPr lang="et-EE" sz="1200" dirty="0" smtClean="0"/>
              <a:t>ARM toode Siseministeeriumile ja avalikkusele, eesti keeles ja võtab kokku kõik eelnevad ARM publikatsioonid, lisaks võrdlevad praktikad </a:t>
            </a:r>
            <a:r>
              <a:rPr lang="et-EE" sz="1200" dirty="0" err="1" smtClean="0"/>
              <a:t>ELst</a:t>
            </a:r>
            <a:endParaRPr lang="en-US" sz="1200" dirty="0"/>
          </a:p>
        </p:txBody>
      </p:sp>
      <p:sp>
        <p:nvSpPr>
          <p:cNvPr id="4" name="Slide Number Placeholder 3"/>
          <p:cNvSpPr>
            <a:spLocks noGrp="1"/>
          </p:cNvSpPr>
          <p:nvPr>
            <p:ph type="sldNum" sz="quarter" idx="10"/>
          </p:nvPr>
        </p:nvSpPr>
        <p:spPr/>
        <p:txBody>
          <a:bodyPr/>
          <a:lstStyle/>
          <a:p>
            <a:fld id="{68C3C57A-EAF7-4D85-B73F-A4C8A385DB53}" type="slidenum">
              <a:rPr lang="en-GB" smtClean="0"/>
              <a:t>1</a:t>
            </a:fld>
            <a:endParaRPr lang="en-GB"/>
          </a:p>
        </p:txBody>
      </p:sp>
    </p:spTree>
    <p:extLst>
      <p:ext uri="{BB962C8B-B14F-4D97-AF65-F5344CB8AC3E}">
        <p14:creationId xmlns:p14="http://schemas.microsoft.com/office/powerpoint/2010/main" val="4393686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t-EE" dirty="0" smtClean="0"/>
              <a:t>mis jagavad erinevat infot (sh õigusi ja kohustusi) ning kontakte, et toetada nende paremat kohanemist riigis.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t-EE" dirty="0" smtClean="0"/>
              <a:t>Töötukassa alustas töö-integratsiooni alase teenusega „Minu esimene töökoht Eestis“, et suurendada RKS tööhõives osalemist ning </a:t>
            </a:r>
            <a:r>
              <a:rPr lang="et-EE" dirty="0" err="1" smtClean="0"/>
              <a:t>lõimumist</a:t>
            </a:r>
            <a:r>
              <a:rPr lang="et-EE" dirty="0" smtClean="0"/>
              <a:t> Eesti ühiskonda.</a:t>
            </a:r>
          </a:p>
          <a:p>
            <a:pPr>
              <a:buFont typeface="Wingdings" panose="05000000000000000000" pitchFamily="2" charset="2"/>
              <a:buChar char="Ø"/>
            </a:pPr>
            <a:r>
              <a:rPr lang="et-EE" sz="1200" dirty="0" smtClean="0"/>
              <a:t>Keeleõppe mahu suurenemine kuni 300 tunnini (enne 100 tundi), mida pakub Tartu Rahvaülikool.</a:t>
            </a:r>
          </a:p>
          <a:p>
            <a:pPr algn="just">
              <a:buFont typeface="Wingdings" panose="05000000000000000000" pitchFamily="2" charset="2"/>
              <a:buChar char="Ø"/>
            </a:pPr>
            <a:r>
              <a:rPr lang="et-EE" sz="1200" dirty="0" smtClean="0"/>
              <a:t>IOM Eesti laiendas kohanemisprogrammi rahvusvahelise kaitse moodulit 3 päevaseks, mis puudutab araabia,</a:t>
            </a:r>
            <a:r>
              <a:rPr lang="et-EE" sz="1200" baseline="0" dirty="0" smtClean="0"/>
              <a:t> inglise ja vene keelt. </a:t>
            </a:r>
            <a:r>
              <a:rPr lang="et-EE" sz="1200" dirty="0" smtClean="0"/>
              <a:t>enne 1 päevane.</a:t>
            </a:r>
          </a:p>
          <a:p>
            <a:pPr>
              <a:buFont typeface="Wingdings" panose="05000000000000000000" pitchFamily="2" charset="2"/>
              <a:buChar char="Ø"/>
            </a:pPr>
            <a:r>
              <a:rPr lang="et-EE" sz="1200" dirty="0" smtClean="0"/>
              <a:t>Jätkati tugiisiku teenuse pakkumist ning muid RKS kohanemist toetavaid tegevusi.</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t-EE" dirty="0" smtClean="0"/>
          </a:p>
          <a:p>
            <a:pPr marL="0" indent="0">
              <a:buFont typeface="Arial" panose="020B0604020202020204" pitchFamily="34" charset="0"/>
              <a:buNone/>
            </a:pPr>
            <a:endParaRPr lang="et-EE" dirty="0"/>
          </a:p>
        </p:txBody>
      </p:sp>
      <p:sp>
        <p:nvSpPr>
          <p:cNvPr id="4" name="Slide Number Placeholder 3"/>
          <p:cNvSpPr>
            <a:spLocks noGrp="1"/>
          </p:cNvSpPr>
          <p:nvPr>
            <p:ph type="sldNum" sz="quarter" idx="10"/>
          </p:nvPr>
        </p:nvSpPr>
        <p:spPr/>
        <p:txBody>
          <a:bodyPr/>
          <a:lstStyle/>
          <a:p>
            <a:fld id="{68C3C57A-EAF7-4D85-B73F-A4C8A385DB53}" type="slidenum">
              <a:rPr lang="en-GB" smtClean="0"/>
              <a:t>10</a:t>
            </a:fld>
            <a:endParaRPr lang="en-GB"/>
          </a:p>
        </p:txBody>
      </p:sp>
    </p:spTree>
    <p:extLst>
      <p:ext uri="{BB962C8B-B14F-4D97-AF65-F5344CB8AC3E}">
        <p14:creationId xmlns:p14="http://schemas.microsoft.com/office/powerpoint/2010/main" val="34379587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In 2018, PBGB prevented illegal entry in 1110 cases; in 732 cases, entry was refused already at a border crossing point. </a:t>
            </a:r>
            <a:r>
              <a:rPr lang="en-US" b="1" dirty="0" smtClean="0"/>
              <a:t>This involved mainly Ukrainian citizens (345 cases), followed by citizens of the Russian Federation (72 cases) and Moldovan citizens (56 cases).</a:t>
            </a:r>
            <a:r>
              <a:rPr lang="et-EE" dirty="0" smtClean="0"/>
              <a:t> Olenemata</a:t>
            </a:r>
            <a:r>
              <a:rPr lang="et-EE" baseline="0" dirty="0" smtClean="0"/>
              <a:t> sellest, et </a:t>
            </a:r>
            <a:r>
              <a:rPr lang="et-EE" dirty="0" smtClean="0"/>
              <a:t>Ukraina</a:t>
            </a:r>
            <a:r>
              <a:rPr lang="et-EE" baseline="0" dirty="0" smtClean="0"/>
              <a:t> on viisavaba riik, siis tuleb isikul riiki siseneda riiki eesmärgipäraselt, kui isik tuleb tööle, siis tuleb selleks eraldi eelnevalt viisat taotleda. 2018. a oli 2.5 x pikaajaliste viisade arvu kasv võrreldes 2017 (16 756).</a:t>
            </a:r>
            <a:r>
              <a:rPr lang="en-US" baseline="0" dirty="0" smtClean="0"/>
              <a:t> </a:t>
            </a:r>
            <a:endParaRPr lang="et-EE" baseline="0" dirty="0" smtClean="0"/>
          </a:p>
          <a:p>
            <a:pPr algn="l" fontAlgn="base">
              <a:buFont typeface="Arial" panose="020B0604020202020204" pitchFamily="34" charset="0"/>
              <a:buChar char="•"/>
            </a:pPr>
            <a:r>
              <a:rPr lang="et-EE" b="0" i="0" dirty="0" smtClean="0">
                <a:solidFill>
                  <a:srgbClr val="333333"/>
                </a:solidFill>
                <a:effectLst/>
                <a:latin typeface="Tahoma" panose="020B0604030504040204" pitchFamily="34" charset="0"/>
              </a:rPr>
              <a:t>Kõige levinumad rikkumised on juhtumid, kus Eesti ettevõte võtab Eestis seaduslikult viibiva välismaalase tööle, kuid ei registreeri töötamist politsei- ja piirivalveametis ega maksa nõutavat vähemalt Eesti keskmist palka ja tööjõumakse.</a:t>
            </a:r>
          </a:p>
          <a:p>
            <a:pPr algn="l" fontAlgn="base">
              <a:buFont typeface="Arial" panose="020B0604020202020204" pitchFamily="34" charset="0"/>
              <a:buNone/>
            </a:pPr>
            <a:r>
              <a:rPr lang="et-EE" b="0" i="0" dirty="0" smtClean="0">
                <a:solidFill>
                  <a:srgbClr val="333333"/>
                </a:solidFill>
                <a:effectLst/>
                <a:latin typeface="Tahoma" panose="020B0604030504040204" pitchFamily="34" charset="0"/>
              </a:rPr>
              <a:t>Samuti ei peeta kinni töö- ja puhkeaja kokkulepetest. </a:t>
            </a:r>
          </a:p>
          <a:p>
            <a:pPr marL="0" indent="0">
              <a:buFont typeface="Arial" panose="020B0604020202020204" pitchFamily="34" charset="0"/>
              <a:buNone/>
            </a:pPr>
            <a:r>
              <a:rPr lang="et-EE" dirty="0" smtClean="0"/>
              <a:t>PPA andmetele ei ole 2018.</a:t>
            </a:r>
            <a:r>
              <a:rPr lang="et-EE" baseline="0" dirty="0" smtClean="0"/>
              <a:t> A olukord küll paranenud, kuigi statistika nagu näitaks seda. </a:t>
            </a:r>
            <a:r>
              <a:rPr lang="et-EE" dirty="0" smtClean="0"/>
              <a:t>Languse</a:t>
            </a:r>
            <a:r>
              <a:rPr lang="et-EE" baseline="0" dirty="0" smtClean="0"/>
              <a:t> põhjusteks oli:</a:t>
            </a:r>
            <a:r>
              <a:rPr lang="en-US" baseline="0" dirty="0" smtClean="0"/>
              <a:t> </a:t>
            </a:r>
            <a:r>
              <a:rPr lang="et-EE" baseline="0" dirty="0" smtClean="0"/>
              <a:t>et </a:t>
            </a:r>
            <a:r>
              <a:rPr lang="et-EE" baseline="0" dirty="0" err="1" smtClean="0"/>
              <a:t>migratsioonijärelvalve</a:t>
            </a:r>
            <a:r>
              <a:rPr lang="et-EE" baseline="0" dirty="0" smtClean="0"/>
              <a:t> reidid olid enam tööandjatele, mitte niivõrd tööandjate kontrollile suunatud.</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endParaRPr lang="et-EE" dirty="0"/>
          </a:p>
        </p:txBody>
      </p:sp>
      <p:sp>
        <p:nvSpPr>
          <p:cNvPr id="4" name="Slide Number Placeholder 3"/>
          <p:cNvSpPr>
            <a:spLocks noGrp="1"/>
          </p:cNvSpPr>
          <p:nvPr>
            <p:ph type="sldNum" sz="quarter" idx="10"/>
          </p:nvPr>
        </p:nvSpPr>
        <p:spPr/>
        <p:txBody>
          <a:bodyPr/>
          <a:lstStyle/>
          <a:p>
            <a:fld id="{68C3C57A-EAF7-4D85-B73F-A4C8A385DB53}" type="slidenum">
              <a:rPr lang="en-GB" smtClean="0"/>
              <a:t>11</a:t>
            </a:fld>
            <a:endParaRPr lang="en-GB"/>
          </a:p>
        </p:txBody>
      </p:sp>
    </p:spTree>
    <p:extLst>
      <p:ext uri="{BB962C8B-B14F-4D97-AF65-F5344CB8AC3E}">
        <p14:creationId xmlns:p14="http://schemas.microsoft.com/office/powerpoint/2010/main" val="25572477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buFont typeface="Wingdings" panose="05000000000000000000" pitchFamily="2" charset="2"/>
              <a:buChar char="Ø"/>
            </a:pPr>
            <a:r>
              <a:rPr lang="et-EE" sz="1200" dirty="0" smtClean="0"/>
              <a:t>Et ennetada ja tõkestada ebaseaduslikku töötamist tõhusamalt, võttis VV vastu </a:t>
            </a:r>
            <a:r>
              <a:rPr lang="et-EE" sz="1200" b="1" dirty="0" smtClean="0"/>
              <a:t>Ebaseadusliku töötamise ennetamise tegevuskava</a:t>
            </a:r>
            <a:r>
              <a:rPr lang="et-EE" sz="1200" dirty="0" smtClean="0"/>
              <a:t>. Tegevuskava raames töötati välja Eestis töötamise tingimusi tutvustav 3-keelne (eesti, vene ja inglisekeelne) infovoldik.</a:t>
            </a:r>
          </a:p>
          <a:p>
            <a:pPr algn="just">
              <a:buFont typeface="Wingdings" panose="05000000000000000000" pitchFamily="2" charset="2"/>
              <a:buChar char="Ø"/>
            </a:pPr>
            <a:r>
              <a:rPr lang="et-EE" sz="1200" dirty="0" smtClean="0"/>
              <a:t>Seadusega sätestati lühiajalise töötamise registreerimise kohustuse täitmata jätmise eest sunniraha määramise võimalus. </a:t>
            </a:r>
          </a:p>
          <a:p>
            <a:pPr marL="0" marR="0" lvl="0" indent="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t-EE" sz="1200" kern="1200" dirty="0" smtClean="0">
                <a:solidFill>
                  <a:schemeClr val="tx1"/>
                </a:solidFill>
                <a:effectLst/>
                <a:latin typeface="+mn-lt"/>
                <a:ea typeface="+mn-ea"/>
                <a:cs typeface="+mn-cs"/>
              </a:rPr>
              <a:t>Kaitsmaks paremini töötajate õigusi, karmistati  regulatsiooni, vastavalt millele saab tööandjaid, kes eiravad töötajate õigusi, majandustegevust keelata ning määrata juriidilisele isikule märksa suuremad karistusmäärad kui varasemalt (eelneva 3200 euro asemel kuni 32 000 eurot).</a:t>
            </a:r>
          </a:p>
          <a:p>
            <a:pPr algn="just">
              <a:buFont typeface="Wingdings" panose="05000000000000000000" pitchFamily="2" charset="2"/>
              <a:buChar char="Ø"/>
            </a:pPr>
            <a:r>
              <a:rPr lang="et-EE" sz="1200" dirty="0" smtClean="0"/>
              <a:t>Võeti vastu Euroopa tagasisaatmise reisidokument, mis lihtsustab riigis ebaseaduslikult viibivate kolmandate riikide kodanike tagasisaatmist,</a:t>
            </a:r>
            <a:r>
              <a:rPr lang="et-EE" sz="1200" baseline="0" dirty="0" smtClean="0"/>
              <a:t> 2018. a väljastati 1 dokument.</a:t>
            </a:r>
            <a:r>
              <a:rPr lang="et-EE" sz="1200" dirty="0" smtClean="0"/>
              <a:t> </a:t>
            </a:r>
          </a:p>
          <a:p>
            <a:endParaRPr lang="et-EE" dirty="0"/>
          </a:p>
        </p:txBody>
      </p:sp>
      <p:sp>
        <p:nvSpPr>
          <p:cNvPr id="4" name="Slide Number Placeholder 3"/>
          <p:cNvSpPr>
            <a:spLocks noGrp="1"/>
          </p:cNvSpPr>
          <p:nvPr>
            <p:ph type="sldNum" sz="quarter" idx="10"/>
          </p:nvPr>
        </p:nvSpPr>
        <p:spPr/>
        <p:txBody>
          <a:bodyPr/>
          <a:lstStyle/>
          <a:p>
            <a:fld id="{68C3C57A-EAF7-4D85-B73F-A4C8A385DB53}" type="slidenum">
              <a:rPr lang="en-GB" smtClean="0"/>
              <a:t>12</a:t>
            </a:fld>
            <a:endParaRPr lang="en-GB"/>
          </a:p>
        </p:txBody>
      </p:sp>
    </p:spTree>
    <p:extLst>
      <p:ext uri="{BB962C8B-B14F-4D97-AF65-F5344CB8AC3E}">
        <p14:creationId xmlns:p14="http://schemas.microsoft.com/office/powerpoint/2010/main" val="21079940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smtClean="0"/>
          </a:p>
          <a:p>
            <a:r>
              <a:rPr lang="en-US" dirty="0" err="1" smtClean="0"/>
              <a:t>Tagasipöördumine</a:t>
            </a:r>
            <a:r>
              <a:rPr lang="en-US" dirty="0" smtClean="0"/>
              <a:t>	2017	2018	</a:t>
            </a:r>
            <a:r>
              <a:rPr lang="en-US" dirty="0" err="1" smtClean="0"/>
              <a:t>Muutus</a:t>
            </a:r>
            <a:endParaRPr lang="en-US" dirty="0" smtClean="0"/>
          </a:p>
          <a:p>
            <a:r>
              <a:rPr lang="en-US" dirty="0" err="1" smtClean="0"/>
              <a:t>Vabatahtliku</a:t>
            </a:r>
            <a:r>
              <a:rPr lang="en-US" dirty="0" smtClean="0"/>
              <a:t> </a:t>
            </a:r>
            <a:r>
              <a:rPr lang="en-US" dirty="0" err="1" smtClean="0"/>
              <a:t>lahkumistähtajaga</a:t>
            </a:r>
            <a:r>
              <a:rPr lang="en-US" dirty="0" smtClean="0"/>
              <a:t> </a:t>
            </a:r>
            <a:endParaRPr lang="et-EE" dirty="0" smtClean="0"/>
          </a:p>
          <a:p>
            <a:r>
              <a:rPr lang="en-US" dirty="0" err="1" smtClean="0"/>
              <a:t>ettekirjutused</a:t>
            </a:r>
            <a:r>
              <a:rPr lang="en-US" dirty="0" smtClean="0"/>
              <a:t>	</a:t>
            </a:r>
            <a:r>
              <a:rPr lang="et-EE" dirty="0" smtClean="0"/>
              <a:t>                        </a:t>
            </a:r>
            <a:r>
              <a:rPr lang="en-US" dirty="0" smtClean="0"/>
              <a:t>527	738	+</a:t>
            </a:r>
            <a:r>
              <a:rPr lang="et-EE" dirty="0" smtClean="0"/>
              <a:t>40</a:t>
            </a:r>
            <a:r>
              <a:rPr lang="en-US" dirty="0" smtClean="0"/>
              <a:t>%</a:t>
            </a:r>
          </a:p>
          <a:p>
            <a:r>
              <a:rPr lang="en-US" dirty="0" err="1" smtClean="0"/>
              <a:t>Sundtäidetavaid</a:t>
            </a:r>
            <a:r>
              <a:rPr lang="en-US" dirty="0" smtClean="0"/>
              <a:t>	125	154	+</a:t>
            </a:r>
            <a:r>
              <a:rPr lang="et-EE" dirty="0" smtClean="0"/>
              <a:t>23,2</a:t>
            </a:r>
            <a:r>
              <a:rPr lang="en-US" dirty="0" smtClean="0"/>
              <a:t>%</a:t>
            </a:r>
          </a:p>
          <a:p>
            <a:r>
              <a:rPr lang="en-US" dirty="0" err="1" smtClean="0"/>
              <a:t>Toetatud</a:t>
            </a:r>
            <a:r>
              <a:rPr lang="en-US" dirty="0" smtClean="0"/>
              <a:t> </a:t>
            </a:r>
            <a:r>
              <a:rPr lang="en-US" dirty="0" err="1" smtClean="0"/>
              <a:t>vabatahtlik</a:t>
            </a:r>
            <a:r>
              <a:rPr lang="en-US" dirty="0" smtClean="0"/>
              <a:t> </a:t>
            </a:r>
            <a:endParaRPr lang="et-EE" dirty="0" smtClean="0"/>
          </a:p>
          <a:p>
            <a:r>
              <a:rPr lang="en-US" dirty="0" err="1" smtClean="0"/>
              <a:t>lahkumine</a:t>
            </a:r>
            <a:r>
              <a:rPr lang="en-US" dirty="0" smtClean="0"/>
              <a:t>	</a:t>
            </a:r>
            <a:r>
              <a:rPr lang="et-EE" dirty="0" smtClean="0"/>
              <a:t>                         83</a:t>
            </a:r>
            <a:r>
              <a:rPr lang="en-US" dirty="0" smtClean="0"/>
              <a:t>	</a:t>
            </a:r>
            <a:r>
              <a:rPr lang="et-EE" dirty="0" smtClean="0"/>
              <a:t>45</a:t>
            </a:r>
            <a:r>
              <a:rPr lang="en-US" dirty="0" smtClean="0"/>
              <a:t>	-4</a:t>
            </a:r>
            <a:r>
              <a:rPr lang="et-EE" dirty="0" smtClean="0"/>
              <a:t>5</a:t>
            </a:r>
            <a:r>
              <a:rPr lang="en-US" dirty="0" smtClean="0"/>
              <a:t>%</a:t>
            </a:r>
          </a:p>
          <a:p>
            <a:r>
              <a:rPr lang="en-US" dirty="0" err="1" smtClean="0"/>
              <a:t>Allikas</a:t>
            </a:r>
            <a:r>
              <a:rPr lang="en-US" dirty="0" smtClean="0"/>
              <a:t>: PPA</a:t>
            </a:r>
          </a:p>
          <a:p>
            <a:r>
              <a:rPr lang="en-US" dirty="0" smtClean="0"/>
              <a:t>The most frequent recipients of return decisions and returned persons are still citizens of Russian Federation and citizens of Ukraine.</a:t>
            </a:r>
          </a:p>
          <a:p>
            <a:endParaRPr lang="et-EE" dirty="0"/>
          </a:p>
        </p:txBody>
      </p:sp>
      <p:sp>
        <p:nvSpPr>
          <p:cNvPr id="4" name="Slide Number Placeholder 3"/>
          <p:cNvSpPr>
            <a:spLocks noGrp="1"/>
          </p:cNvSpPr>
          <p:nvPr>
            <p:ph type="sldNum" sz="quarter" idx="10"/>
          </p:nvPr>
        </p:nvSpPr>
        <p:spPr/>
        <p:txBody>
          <a:bodyPr/>
          <a:lstStyle/>
          <a:p>
            <a:fld id="{68C3C57A-EAF7-4D85-B73F-A4C8A385DB53}" type="slidenum">
              <a:rPr lang="en-GB" smtClean="0"/>
              <a:t>13</a:t>
            </a:fld>
            <a:endParaRPr lang="en-GB"/>
          </a:p>
        </p:txBody>
      </p:sp>
    </p:spTree>
    <p:extLst>
      <p:ext uri="{BB962C8B-B14F-4D97-AF65-F5344CB8AC3E}">
        <p14:creationId xmlns:p14="http://schemas.microsoft.com/office/powerpoint/2010/main" val="13458347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smtClean="0"/>
              <a:t>* </a:t>
            </a:r>
            <a:r>
              <a:rPr lang="fi-FI" dirty="0" err="1" smtClean="0"/>
              <a:t>eelmine</a:t>
            </a:r>
            <a:r>
              <a:rPr lang="fi-FI" dirty="0" smtClean="0"/>
              <a:t> keskus </a:t>
            </a:r>
            <a:r>
              <a:rPr lang="fi-FI" dirty="0" err="1" smtClean="0"/>
              <a:t>mahutas</a:t>
            </a:r>
            <a:r>
              <a:rPr lang="fi-FI" dirty="0" smtClean="0"/>
              <a:t> 80 </a:t>
            </a:r>
            <a:r>
              <a:rPr lang="fi-FI" dirty="0" err="1" smtClean="0"/>
              <a:t>inimest</a:t>
            </a:r>
            <a:endParaRPr lang="et-EE" dirty="0" smtClean="0"/>
          </a:p>
          <a:p>
            <a:pPr algn="just">
              <a:buFont typeface="Wingdings" panose="05000000000000000000" pitchFamily="2" charset="2"/>
              <a:buChar char="Ø"/>
            </a:pPr>
            <a:r>
              <a:rPr lang="et-EE" sz="1200" dirty="0" smtClean="0"/>
              <a:t>Rae vallas avati uus kinnipidamiskeskus, eelmine Harku vallas olnud keskus suleti. Uues keskuses on loodud võimalused 123 väljasaadetava ning varjupaigataotleja kinnipidamiseks.</a:t>
            </a:r>
          </a:p>
          <a:p>
            <a:pPr algn="just">
              <a:buFont typeface="Wingdings" panose="05000000000000000000" pitchFamily="2" charset="2"/>
              <a:buChar char="Ø"/>
            </a:pPr>
            <a:r>
              <a:rPr lang="et-EE" sz="1200" dirty="0" smtClean="0"/>
              <a:t>Eesti oli Schengeni hindamise subjektiks, millega toodi välja mõned puudujäägid perede kinnipidamisel. Uue kinnipidamiskeskuse rajamisega said puudujäägid kaetud.</a:t>
            </a:r>
          </a:p>
          <a:p>
            <a:endParaRPr lang="et-EE" dirty="0" smtClean="0"/>
          </a:p>
          <a:p>
            <a:endParaRPr lang="fi-FI" dirty="0" smtClean="0"/>
          </a:p>
          <a:p>
            <a:endParaRPr lang="et-EE" dirty="0"/>
          </a:p>
        </p:txBody>
      </p:sp>
      <p:sp>
        <p:nvSpPr>
          <p:cNvPr id="4" name="Slide Number Placeholder 3"/>
          <p:cNvSpPr>
            <a:spLocks noGrp="1"/>
          </p:cNvSpPr>
          <p:nvPr>
            <p:ph type="sldNum" sz="quarter" idx="10"/>
          </p:nvPr>
        </p:nvSpPr>
        <p:spPr/>
        <p:txBody>
          <a:bodyPr/>
          <a:lstStyle/>
          <a:p>
            <a:fld id="{68C3C57A-EAF7-4D85-B73F-A4C8A385DB53}" type="slidenum">
              <a:rPr lang="en-GB" smtClean="0"/>
              <a:t>14</a:t>
            </a:fld>
            <a:endParaRPr lang="en-GB"/>
          </a:p>
        </p:txBody>
      </p:sp>
    </p:spTree>
    <p:extLst>
      <p:ext uri="{BB962C8B-B14F-4D97-AF65-F5344CB8AC3E}">
        <p14:creationId xmlns:p14="http://schemas.microsoft.com/office/powerpoint/2010/main" val="3749178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period of 1992-2018,61 162 328 people received Estonian citizenship through </a:t>
            </a:r>
            <a:r>
              <a:rPr lang="en-US" dirty="0" err="1" smtClean="0"/>
              <a:t>naturalisation</a:t>
            </a:r>
            <a:r>
              <a:rPr lang="en-US" dirty="0" smtClean="0"/>
              <a:t>. Most often, these people were previously persons with undetermined citizenship, citizens of the Russian Federation and citizens of Ukraine.</a:t>
            </a:r>
            <a:endParaRPr lang="et-EE" dirty="0" smtClean="0"/>
          </a:p>
          <a:p>
            <a:r>
              <a:rPr lang="en-US" dirty="0" smtClean="0"/>
              <a:t>Since the Estonian Restoration of Independence, Estonian citizenship has been given or restored to more than 160 000 people. In 1992, 32% of the population of Estonia had undetermined citizenship; by 2018, this number had dropped to 5,7%</a:t>
            </a:r>
          </a:p>
          <a:p>
            <a:r>
              <a:rPr lang="en-US" dirty="0" smtClean="0"/>
              <a:t> </a:t>
            </a:r>
            <a:endParaRPr lang="et-EE" dirty="0"/>
          </a:p>
        </p:txBody>
      </p:sp>
      <p:sp>
        <p:nvSpPr>
          <p:cNvPr id="4" name="Slide Number Placeholder 3"/>
          <p:cNvSpPr>
            <a:spLocks noGrp="1"/>
          </p:cNvSpPr>
          <p:nvPr>
            <p:ph type="sldNum" sz="quarter" idx="10"/>
          </p:nvPr>
        </p:nvSpPr>
        <p:spPr/>
        <p:txBody>
          <a:bodyPr/>
          <a:lstStyle/>
          <a:p>
            <a:fld id="{68C3C57A-EAF7-4D85-B73F-A4C8A385DB53}" type="slidenum">
              <a:rPr lang="en-GB" smtClean="0"/>
              <a:t>15</a:t>
            </a:fld>
            <a:endParaRPr lang="en-GB"/>
          </a:p>
        </p:txBody>
      </p:sp>
    </p:spTree>
    <p:extLst>
      <p:ext uri="{BB962C8B-B14F-4D97-AF65-F5344CB8AC3E}">
        <p14:creationId xmlns:p14="http://schemas.microsoft.com/office/powerpoint/2010/main" val="12867464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sz="1200" kern="1200" dirty="0" smtClean="0">
                <a:solidFill>
                  <a:schemeClr val="tx1"/>
                </a:solidFill>
                <a:effectLst/>
                <a:latin typeface="+mn-lt"/>
                <a:ea typeface="+mn-ea"/>
                <a:cs typeface="+mn-cs"/>
              </a:rPr>
              <a:t>Seaduslik meede kodakondsuses – </a:t>
            </a:r>
          </a:p>
          <a:p>
            <a:r>
              <a:rPr lang="et-EE" sz="1200" kern="1200" dirty="0" smtClean="0">
                <a:solidFill>
                  <a:schemeClr val="tx1"/>
                </a:solidFill>
                <a:effectLst/>
                <a:latin typeface="+mn-lt"/>
                <a:ea typeface="+mn-ea"/>
                <a:cs typeface="+mn-cs"/>
              </a:rPr>
              <a:t>2018. a töötati välja seadusemuudatus, vastavalt millele pakub riik alates 2019. aastast võimalust õppida tasuta eesti keelt Eesti kodakondsuse taotlemise eesmärgil. Selleks saab välismaalane, kes on vähemalt 5 aastat Eestis seaduslikul alusel elanud, sõlmida </a:t>
            </a:r>
            <a:r>
              <a:rPr lang="et-EE" sz="1200" b="1" kern="1200" dirty="0" smtClean="0">
                <a:solidFill>
                  <a:schemeClr val="tx1"/>
                </a:solidFill>
                <a:effectLst/>
                <a:latin typeface="+mn-lt"/>
                <a:ea typeface="+mn-ea"/>
                <a:cs typeface="+mn-cs"/>
              </a:rPr>
              <a:t>keeleõppelepingu</a:t>
            </a:r>
            <a:r>
              <a:rPr lang="et-EE" sz="1200" kern="1200" dirty="0" smtClean="0">
                <a:solidFill>
                  <a:schemeClr val="tx1"/>
                </a:solidFill>
                <a:effectLst/>
                <a:latin typeface="+mn-lt"/>
                <a:ea typeface="+mn-ea"/>
                <a:cs typeface="+mn-cs"/>
              </a:rPr>
              <a:t>. Eesti keele kursustel osalemiseks makstakse lepingu sõlminud inimesele tasustamata õppepuhkusel oldud päevadel keelekursustel osaletud kordade eest keeleõppehüvitist inimese keskmise palga alusel 20 kalendripäeva eest. Keelekursuste tase on vastavalt õppija vajadusele 0- B1 tasemeni.</a:t>
            </a:r>
          </a:p>
          <a:p>
            <a:pPr marL="342900" marR="0" lvl="0" indent="-342900" algn="just" defTabSz="914400" rtl="0" eaLnBrk="1" fontAlgn="auto" latinLnBrk="0" hangingPunct="1">
              <a:lnSpc>
                <a:spcPct val="100000"/>
              </a:lnSpc>
              <a:spcBef>
                <a:spcPct val="20000"/>
              </a:spcBef>
              <a:spcAft>
                <a:spcPts val="0"/>
              </a:spcAft>
              <a:buClrTx/>
              <a:buSzTx/>
              <a:buFont typeface="Wingdings" panose="05000000000000000000" pitchFamily="2" charset="2"/>
              <a:buChar char="Ø"/>
              <a:tabLst/>
              <a:defRPr/>
            </a:pPr>
            <a:r>
              <a:rPr kumimoji="0" lang="et-EE" sz="1800" b="0" i="0" u="none" strike="noStrike" kern="1200" cap="none" spc="0" normalizeH="0" baseline="0" noProof="0" dirty="0" smtClean="0">
                <a:ln>
                  <a:noFill/>
                </a:ln>
                <a:solidFill>
                  <a:srgbClr val="006FB4"/>
                </a:solidFill>
                <a:effectLst/>
                <a:uLnTx/>
                <a:uFillTx/>
                <a:latin typeface="Verdana" pitchFamily="34" charset="0"/>
                <a:ea typeface="Verdana" pitchFamily="34" charset="0"/>
              </a:rPr>
              <a:t>Seaduslik meede kodakondsuses – </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t-EE" sz="1800" b="0" i="0" u="none" strike="noStrike" kern="1200" cap="none" spc="0" normalizeH="0" baseline="0" noProof="0" dirty="0" smtClean="0">
                <a:ln>
                  <a:noFill/>
                </a:ln>
                <a:solidFill>
                  <a:srgbClr val="006FB4"/>
                </a:solidFill>
                <a:effectLst/>
                <a:uLnTx/>
                <a:uFillTx/>
                <a:latin typeface="Verdana" pitchFamily="34" charset="0"/>
                <a:ea typeface="Verdana" pitchFamily="34" charset="0"/>
              </a:rPr>
              <a:t>alates 2019. aastast võimalust õppida tasuta eesti keelt Eesti kodakondsuse taotlemise eesmärgil. Selleks saab välismaalane, kes on vähemalt 5 aastat Eestis seaduslikul alusel elanud, sõlmida keeleõppelepingu. </a:t>
            </a:r>
          </a:p>
          <a:p>
            <a:pPr marL="342900" marR="0" lvl="0" indent="-342900" algn="just" defTabSz="914400" rtl="0" eaLnBrk="1" fontAlgn="auto" latinLnBrk="0" hangingPunct="1">
              <a:lnSpc>
                <a:spcPct val="100000"/>
              </a:lnSpc>
              <a:spcBef>
                <a:spcPct val="20000"/>
              </a:spcBef>
              <a:spcAft>
                <a:spcPts val="0"/>
              </a:spcAft>
              <a:buClrTx/>
              <a:buSzTx/>
              <a:buFont typeface="Wingdings" panose="05000000000000000000" pitchFamily="2" charset="2"/>
              <a:buChar char="Ø"/>
              <a:tabLst/>
              <a:defRPr/>
            </a:pPr>
            <a:r>
              <a:rPr kumimoji="0" lang="et-EE" sz="1800" b="0" i="0" u="none" strike="noStrike" kern="1200" cap="none" spc="0" normalizeH="0" baseline="0" noProof="0" dirty="0" smtClean="0">
                <a:ln>
                  <a:noFill/>
                </a:ln>
                <a:solidFill>
                  <a:srgbClr val="006FB4"/>
                </a:solidFill>
                <a:effectLst/>
                <a:uLnTx/>
                <a:uFillTx/>
                <a:latin typeface="Verdana" pitchFamily="34" charset="0"/>
                <a:ea typeface="Verdana" pitchFamily="34" charset="0"/>
              </a:rPr>
              <a:t>Tehti ettevalmistusi, et Integratsiooni Sihtasutus saaks avada 2019. a jaanuari alguses Eesti keele Maja Tallinnas ja aasta lõpus Narvas. Sihtasutusel valmis nõuandeveeb, kust leiab esmast kohanemist soodustavat infot.</a:t>
            </a:r>
          </a:p>
          <a:p>
            <a:pPr marL="342900" marR="0" lvl="0" indent="-342900" algn="just" defTabSz="914400" rtl="0" eaLnBrk="1" fontAlgn="auto" latinLnBrk="0" hangingPunct="1">
              <a:lnSpc>
                <a:spcPct val="100000"/>
              </a:lnSpc>
              <a:spcBef>
                <a:spcPct val="20000"/>
              </a:spcBef>
              <a:spcAft>
                <a:spcPts val="0"/>
              </a:spcAft>
              <a:buClrTx/>
              <a:buSzTx/>
              <a:buFont typeface="Wingdings" panose="05000000000000000000" pitchFamily="2" charset="2"/>
              <a:buChar char="Ø"/>
              <a:tabLst/>
              <a:defRPr/>
            </a:pPr>
            <a:r>
              <a:rPr kumimoji="0" lang="et-EE" sz="1800" b="0" i="0" u="none" strike="noStrike" kern="1200" cap="none" spc="0" normalizeH="0" baseline="0" noProof="0" dirty="0" smtClean="0">
                <a:ln>
                  <a:noFill/>
                </a:ln>
                <a:solidFill>
                  <a:srgbClr val="006FB4"/>
                </a:solidFill>
                <a:effectLst/>
                <a:uLnTx/>
                <a:uFillTx/>
                <a:latin typeface="Verdana" pitchFamily="34" charset="0"/>
                <a:ea typeface="Verdana" pitchFamily="34" charset="0"/>
              </a:rPr>
              <a:t>PPA ja </a:t>
            </a:r>
            <a:r>
              <a:rPr kumimoji="0" lang="et-EE" sz="1800" b="0" i="0" u="none" strike="noStrike" kern="1200" cap="none" spc="0" normalizeH="0" baseline="0" noProof="0" dirty="0" err="1" smtClean="0">
                <a:ln>
                  <a:noFill/>
                </a:ln>
                <a:solidFill>
                  <a:srgbClr val="006FB4"/>
                </a:solidFill>
                <a:effectLst/>
                <a:uLnTx/>
                <a:uFillTx/>
                <a:latin typeface="Verdana" pitchFamily="34" charset="0"/>
                <a:ea typeface="Verdana" pitchFamily="34" charset="0"/>
              </a:rPr>
              <a:t>Sisekaitseakadeemia</a:t>
            </a:r>
            <a:r>
              <a:rPr kumimoji="0" lang="et-EE" sz="1800" b="0" i="0" u="none" strike="noStrike" kern="1200" cap="none" spc="0" normalizeH="0" baseline="0" noProof="0" dirty="0" smtClean="0">
                <a:ln>
                  <a:noFill/>
                </a:ln>
                <a:solidFill>
                  <a:srgbClr val="006FB4"/>
                </a:solidFill>
                <a:effectLst/>
                <a:uLnTx/>
                <a:uFillTx/>
                <a:latin typeface="Verdana" pitchFamily="34" charset="0"/>
                <a:ea typeface="Verdana" pitchFamily="34" charset="0"/>
              </a:rPr>
              <a:t> koostööprojekt, mille eesmärk on tõsta ühiskonna teadlikkust radikaliseerumisest, ning kuidas märgata esimesi ohumärke.</a:t>
            </a:r>
          </a:p>
          <a:p>
            <a:pPr marL="342900" marR="0" lvl="0" indent="-342900" algn="just" defTabSz="914400" rtl="0" eaLnBrk="1" fontAlgn="auto" latinLnBrk="0" hangingPunct="1">
              <a:lnSpc>
                <a:spcPct val="100000"/>
              </a:lnSpc>
              <a:spcBef>
                <a:spcPct val="20000"/>
              </a:spcBef>
              <a:spcAft>
                <a:spcPts val="0"/>
              </a:spcAft>
              <a:buClrTx/>
              <a:buSzTx/>
              <a:buFont typeface="Wingdings" panose="05000000000000000000" pitchFamily="2" charset="2"/>
              <a:buChar char="Ø"/>
              <a:tabLst/>
              <a:defRPr/>
            </a:pPr>
            <a:r>
              <a:rPr kumimoji="0" lang="et-EE" sz="1800" b="0" i="0" u="none" strike="noStrike" kern="1200" cap="none" spc="0" normalizeH="0" baseline="0" noProof="0" dirty="0" smtClean="0">
                <a:ln>
                  <a:noFill/>
                </a:ln>
                <a:solidFill>
                  <a:srgbClr val="006FB4"/>
                </a:solidFill>
                <a:effectLst/>
                <a:uLnTx/>
                <a:uFillTx/>
                <a:latin typeface="Verdana" pitchFamily="34" charset="0"/>
                <a:ea typeface="Verdana" pitchFamily="34" charset="0"/>
              </a:rPr>
              <a:t>Tartu Ülikool viis õpetajakoolituse baasainesse uussisserändajate </a:t>
            </a:r>
            <a:r>
              <a:rPr kumimoji="0" lang="et-EE" sz="1800" b="0" i="0" u="none" strike="noStrike" kern="1200" cap="none" spc="0" normalizeH="0" baseline="0" noProof="0" dirty="0" err="1" smtClean="0">
                <a:ln>
                  <a:noFill/>
                </a:ln>
                <a:solidFill>
                  <a:srgbClr val="006FB4"/>
                </a:solidFill>
                <a:effectLst/>
                <a:uLnTx/>
                <a:uFillTx/>
                <a:latin typeface="Verdana" pitchFamily="34" charset="0"/>
                <a:ea typeface="Verdana" pitchFamily="34" charset="0"/>
              </a:rPr>
              <a:t>lõimumist</a:t>
            </a:r>
            <a:r>
              <a:rPr kumimoji="0" lang="et-EE" sz="1800" b="0" i="0" u="none" strike="noStrike" kern="1200" cap="none" spc="0" normalizeH="0" baseline="0" noProof="0" dirty="0" smtClean="0">
                <a:ln>
                  <a:noFill/>
                </a:ln>
                <a:solidFill>
                  <a:srgbClr val="006FB4"/>
                </a:solidFill>
                <a:effectLst/>
                <a:uLnTx/>
                <a:uFillTx/>
                <a:latin typeface="Verdana" pitchFamily="34" charset="0"/>
                <a:ea typeface="Verdana" pitchFamily="34" charset="0"/>
              </a:rPr>
              <a:t> toetava mooduli "Kultuuride kohtumised", et valmistada koole paremini ette uussisserändajate laste lõimimist.</a:t>
            </a:r>
          </a:p>
          <a:p>
            <a:endParaRPr lang="et-EE" dirty="0"/>
          </a:p>
        </p:txBody>
      </p:sp>
      <p:sp>
        <p:nvSpPr>
          <p:cNvPr id="4" name="Slide Number Placeholder 3"/>
          <p:cNvSpPr>
            <a:spLocks noGrp="1"/>
          </p:cNvSpPr>
          <p:nvPr>
            <p:ph type="sldNum" sz="quarter" idx="10"/>
          </p:nvPr>
        </p:nvSpPr>
        <p:spPr/>
        <p:txBody>
          <a:bodyPr/>
          <a:lstStyle/>
          <a:p>
            <a:fld id="{68C3C57A-EAF7-4D85-B73F-A4C8A385DB53}" type="slidenum">
              <a:rPr lang="en-GB" smtClean="0"/>
              <a:t>16</a:t>
            </a:fld>
            <a:endParaRPr lang="en-GB"/>
          </a:p>
        </p:txBody>
      </p:sp>
    </p:spTree>
    <p:extLst>
      <p:ext uri="{BB962C8B-B14F-4D97-AF65-F5344CB8AC3E}">
        <p14:creationId xmlns:p14="http://schemas.microsoft.com/office/powerpoint/2010/main" val="8130362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10"/>
          </p:nvPr>
        </p:nvSpPr>
        <p:spPr/>
        <p:txBody>
          <a:bodyPr/>
          <a:lstStyle/>
          <a:p>
            <a:fld id="{68C3C57A-EAF7-4D85-B73F-A4C8A385DB53}" type="slidenum">
              <a:rPr lang="en-GB" smtClean="0"/>
              <a:t>17</a:t>
            </a:fld>
            <a:endParaRPr lang="en-GB"/>
          </a:p>
        </p:txBody>
      </p:sp>
    </p:spTree>
    <p:extLst>
      <p:ext uri="{BB962C8B-B14F-4D97-AF65-F5344CB8AC3E}">
        <p14:creationId xmlns:p14="http://schemas.microsoft.com/office/powerpoint/2010/main" val="866551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smtClean="0"/>
              <a:t>*Aeg- samas</a:t>
            </a:r>
            <a:r>
              <a:rPr lang="et-EE" baseline="0" dirty="0" smtClean="0"/>
              <a:t> tuleb seostada nii eelneva perioodi, kui visiooni järgmiseks aastaks</a:t>
            </a:r>
          </a:p>
          <a:p>
            <a:r>
              <a:rPr lang="et-EE" baseline="0" dirty="0" smtClean="0"/>
              <a:t>* Info saamine- infopäringud võimalikult kõikidesse valdkonnaga seotud organisatsioonidesse, kes ise annavad tagasisidet</a:t>
            </a:r>
            <a:endParaRPr lang="et-EE" dirty="0"/>
          </a:p>
        </p:txBody>
      </p:sp>
      <p:sp>
        <p:nvSpPr>
          <p:cNvPr id="4" name="Slide Number Placeholder 3"/>
          <p:cNvSpPr>
            <a:spLocks noGrp="1"/>
          </p:cNvSpPr>
          <p:nvPr>
            <p:ph type="sldNum" sz="quarter" idx="10"/>
          </p:nvPr>
        </p:nvSpPr>
        <p:spPr/>
        <p:txBody>
          <a:bodyPr/>
          <a:lstStyle/>
          <a:p>
            <a:fld id="{68C3C57A-EAF7-4D85-B73F-A4C8A385DB53}" type="slidenum">
              <a:rPr lang="en-GB" smtClean="0"/>
              <a:t>2</a:t>
            </a:fld>
            <a:endParaRPr lang="en-GB"/>
          </a:p>
        </p:txBody>
      </p:sp>
    </p:spTree>
    <p:extLst>
      <p:ext uri="{BB962C8B-B14F-4D97-AF65-F5344CB8AC3E}">
        <p14:creationId xmlns:p14="http://schemas.microsoft.com/office/powerpoint/2010/main" val="38035413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sz="1200" kern="1200" dirty="0" smtClean="0">
                <a:solidFill>
                  <a:schemeClr val="tx1"/>
                </a:solidFill>
                <a:effectLst/>
                <a:latin typeface="+mn-lt"/>
                <a:ea typeface="+mn-ea"/>
                <a:cs typeface="+mn-cs"/>
              </a:rPr>
              <a:t>Pere 1184/1662 – kasv 40%</a:t>
            </a:r>
          </a:p>
          <a:p>
            <a:r>
              <a:rPr lang="et-EE" sz="1200" kern="1200" dirty="0" smtClean="0">
                <a:solidFill>
                  <a:schemeClr val="tx1"/>
                </a:solidFill>
                <a:effectLst/>
                <a:latin typeface="+mn-lt"/>
                <a:ea typeface="+mn-ea"/>
                <a:cs typeface="+mn-cs"/>
              </a:rPr>
              <a:t>Töö sh ettevõtlus 1554/1937 – kasv 25%</a:t>
            </a:r>
          </a:p>
          <a:p>
            <a:r>
              <a:rPr lang="et-EE" sz="1200" kern="1200" dirty="0" smtClean="0">
                <a:solidFill>
                  <a:schemeClr val="tx1"/>
                </a:solidFill>
                <a:effectLst/>
                <a:latin typeface="+mn-lt"/>
                <a:ea typeface="+mn-ea"/>
                <a:cs typeface="+mn-cs"/>
              </a:rPr>
              <a:t>Õppimine 1211/1267 – kasv 5% </a:t>
            </a:r>
          </a:p>
          <a:p>
            <a:r>
              <a:rPr lang="en-US" sz="1200" kern="1200" dirty="0" smtClean="0">
                <a:solidFill>
                  <a:schemeClr val="tx1"/>
                </a:solidFill>
                <a:effectLst/>
                <a:latin typeface="+mn-lt"/>
                <a:ea typeface="+mn-ea"/>
                <a:cs typeface="+mn-cs"/>
              </a:rPr>
              <a:t>The gender proportion of first-time temporary residence permits issued has remained such that women tend to migrate for family purposes, while men tend to migrate for the purpose of employment or study.</a:t>
            </a:r>
            <a:endParaRPr lang="et-EE" sz="1200" kern="1200" dirty="0" smtClean="0">
              <a:solidFill>
                <a:schemeClr val="tx1"/>
              </a:solidFill>
              <a:effectLst/>
              <a:latin typeface="+mn-lt"/>
              <a:ea typeface="+mn-ea"/>
              <a:cs typeface="+mn-cs"/>
            </a:endParaRPr>
          </a:p>
          <a:p>
            <a:endParaRPr lang="et-EE" dirty="0"/>
          </a:p>
        </p:txBody>
      </p:sp>
      <p:sp>
        <p:nvSpPr>
          <p:cNvPr id="4" name="Slide Number Placeholder 3"/>
          <p:cNvSpPr>
            <a:spLocks noGrp="1"/>
          </p:cNvSpPr>
          <p:nvPr>
            <p:ph type="sldNum" sz="quarter" idx="10"/>
          </p:nvPr>
        </p:nvSpPr>
        <p:spPr/>
        <p:txBody>
          <a:bodyPr/>
          <a:lstStyle/>
          <a:p>
            <a:fld id="{68C3C57A-EAF7-4D85-B73F-A4C8A385DB53}" type="slidenum">
              <a:rPr lang="en-GB" smtClean="0"/>
              <a:t>3</a:t>
            </a:fld>
            <a:endParaRPr lang="en-GB"/>
          </a:p>
        </p:txBody>
      </p:sp>
    </p:spTree>
    <p:extLst>
      <p:ext uri="{BB962C8B-B14F-4D97-AF65-F5344CB8AC3E}">
        <p14:creationId xmlns:p14="http://schemas.microsoft.com/office/powerpoint/2010/main" val="2632085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just" defTabSz="914400" rtl="0" eaLnBrk="1" fontAlgn="auto" latinLnBrk="0" hangingPunct="1">
              <a:lnSpc>
                <a:spcPct val="100000"/>
              </a:lnSpc>
              <a:spcBef>
                <a:spcPct val="20000"/>
              </a:spcBef>
              <a:spcAft>
                <a:spcPts val="0"/>
              </a:spcAft>
              <a:buClrTx/>
              <a:buSzTx/>
              <a:buFont typeface="Wingdings" panose="05000000000000000000" pitchFamily="2" charset="2"/>
              <a:buChar char="Ø"/>
              <a:tabLst/>
              <a:defRPr/>
            </a:pPr>
            <a:r>
              <a:rPr kumimoji="0" lang="et-EE" sz="1600" b="0" i="0" u="none" strike="noStrike" kern="1200" cap="none" spc="0" normalizeH="0" baseline="0" noProof="0" dirty="0" smtClean="0">
                <a:ln>
                  <a:noFill/>
                </a:ln>
                <a:solidFill>
                  <a:srgbClr val="006FB4"/>
                </a:solidFill>
                <a:effectLst/>
                <a:uLnTx/>
                <a:uFillTx/>
                <a:latin typeface="Verdana" pitchFamily="34" charset="0"/>
                <a:ea typeface="Verdana" pitchFamily="34" charset="0"/>
              </a:rPr>
              <a:t>Seaduslikul alusel riigis viibimise tähtaja pikenemine –</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t-EE" sz="1600" b="0" i="0" u="none" strike="noStrike" kern="1200" cap="none" spc="0" normalizeH="0" baseline="0" noProof="0" dirty="0" smtClean="0">
                <a:ln>
                  <a:noFill/>
                </a:ln>
                <a:solidFill>
                  <a:srgbClr val="006FB4"/>
                </a:solidFill>
                <a:effectLst/>
                <a:uLnTx/>
                <a:uFillTx/>
                <a:latin typeface="Verdana" pitchFamily="34" charset="0"/>
                <a:ea typeface="Verdana" pitchFamily="34" charset="0"/>
              </a:rPr>
              <a:t>Lühiajaliseks töötamiseks kuni </a:t>
            </a:r>
            <a:r>
              <a:rPr kumimoji="0" lang="et-EE" sz="1600" b="1" i="0" u="none" strike="noStrike" kern="1200" cap="none" spc="0" normalizeH="0" baseline="0" noProof="0" dirty="0" smtClean="0">
                <a:ln>
                  <a:noFill/>
                </a:ln>
                <a:solidFill>
                  <a:srgbClr val="006FB4"/>
                </a:solidFill>
                <a:effectLst/>
                <a:uLnTx/>
                <a:uFillTx/>
                <a:latin typeface="Verdana" pitchFamily="34" charset="0"/>
                <a:ea typeface="Verdana" pitchFamily="34" charset="0"/>
              </a:rPr>
              <a:t>365 päevaks</a:t>
            </a:r>
            <a:r>
              <a:rPr kumimoji="0" lang="et-EE" sz="1600" b="0" i="0" u="none" strike="noStrike" kern="1200" cap="none" spc="0" normalizeH="0" baseline="0" noProof="0" dirty="0" smtClean="0">
                <a:ln>
                  <a:noFill/>
                </a:ln>
                <a:solidFill>
                  <a:srgbClr val="006FB4"/>
                </a:solidFill>
                <a:effectLst/>
                <a:uLnTx/>
                <a:uFillTx/>
                <a:latin typeface="Verdana" pitchFamily="34" charset="0"/>
                <a:ea typeface="Verdana" pitchFamily="34" charset="0"/>
              </a:rPr>
              <a:t> 455 järjestikuse päeva jooksul (kuni 270 päeva 365 järjestikuse päeva jooksul).</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t-EE" sz="1600" b="0" i="0" u="none" strike="noStrike" kern="1200" cap="none" spc="0" normalizeH="0" baseline="0" noProof="0" dirty="0" smtClean="0">
                <a:ln>
                  <a:noFill/>
                </a:ln>
                <a:solidFill>
                  <a:srgbClr val="006FB4"/>
                </a:solidFill>
                <a:effectLst/>
                <a:uLnTx/>
                <a:uFillTx/>
                <a:latin typeface="Verdana" pitchFamily="34" charset="0"/>
                <a:ea typeface="Verdana" pitchFamily="34" charset="0"/>
              </a:rPr>
              <a:t>Lühiajalise töötamise </a:t>
            </a:r>
            <a:r>
              <a:rPr kumimoji="0" lang="et-EE" sz="1600" b="1" i="0" u="none" strike="noStrike" kern="1200" cap="none" spc="0" normalizeH="0" baseline="0" noProof="0" dirty="0" smtClean="0">
                <a:ln>
                  <a:noFill/>
                </a:ln>
                <a:solidFill>
                  <a:srgbClr val="006FB4"/>
                </a:solidFill>
                <a:effectLst/>
                <a:uLnTx/>
                <a:uFillTx/>
                <a:latin typeface="Verdana" pitchFamily="34" charset="0"/>
                <a:ea typeface="Verdana" pitchFamily="34" charset="0"/>
              </a:rPr>
              <a:t>hooajatööks </a:t>
            </a:r>
            <a:r>
              <a:rPr kumimoji="0" lang="et-EE" sz="1600" b="0" i="0" u="none" strike="noStrike" kern="1200" cap="none" spc="0" normalizeH="0" baseline="0" noProof="0" dirty="0" smtClean="0">
                <a:ln>
                  <a:noFill/>
                </a:ln>
                <a:solidFill>
                  <a:srgbClr val="006FB4"/>
                </a:solidFill>
                <a:effectLst/>
                <a:uLnTx/>
                <a:uFillTx/>
                <a:latin typeface="Verdana" pitchFamily="34" charset="0"/>
                <a:ea typeface="Verdana" pitchFamily="34" charset="0"/>
              </a:rPr>
              <a:t>saab registreerida kuni  270 päeva 365 järjestikuse päeva jooksul (enne regulatsioon puudus).</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t-EE" sz="1600" b="0" i="0" u="none" strike="noStrike" kern="1200" cap="none" spc="0" normalizeH="0" baseline="0" noProof="0" dirty="0" smtClean="0">
                <a:ln>
                  <a:noFill/>
                </a:ln>
                <a:solidFill>
                  <a:srgbClr val="006FB4"/>
                </a:solidFill>
                <a:effectLst/>
                <a:uLnTx/>
                <a:uFillTx/>
                <a:latin typeface="Verdana" pitchFamily="34" charset="0"/>
                <a:ea typeface="Verdana" pitchFamily="34" charset="0"/>
              </a:rPr>
              <a:t>Tudengite ja teadlasete Eestis viibimine peale elamisloa kehtivusaja lõppemist on seaduslik kuni </a:t>
            </a:r>
            <a:r>
              <a:rPr kumimoji="0" lang="et-EE" sz="1600" b="1" i="0" u="none" strike="noStrike" kern="1200" cap="none" spc="0" normalizeH="0" baseline="0" noProof="0" dirty="0" smtClean="0">
                <a:ln>
                  <a:noFill/>
                </a:ln>
                <a:solidFill>
                  <a:srgbClr val="006FB4"/>
                </a:solidFill>
                <a:effectLst/>
                <a:uLnTx/>
                <a:uFillTx/>
                <a:latin typeface="Verdana" pitchFamily="34" charset="0"/>
                <a:ea typeface="Verdana" pitchFamily="34" charset="0"/>
              </a:rPr>
              <a:t>270 päeva</a:t>
            </a:r>
            <a:r>
              <a:rPr kumimoji="0" lang="et-EE" sz="1600" b="0" i="0" u="none" strike="noStrike" kern="1200" cap="none" spc="0" normalizeH="0" baseline="0" noProof="0" dirty="0" smtClean="0">
                <a:ln>
                  <a:noFill/>
                </a:ln>
                <a:solidFill>
                  <a:srgbClr val="006FB4"/>
                </a:solidFill>
                <a:effectLst/>
                <a:uLnTx/>
                <a:uFillTx/>
                <a:latin typeface="Verdana" pitchFamily="34" charset="0"/>
                <a:ea typeface="Verdana" pitchFamily="34" charset="0"/>
              </a:rPr>
              <a:t> (enne 183 päeva).</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t-EE" sz="1600" b="0" i="0" u="none" strike="noStrike" kern="1200" cap="none" spc="0" normalizeH="0" baseline="0" noProof="0" dirty="0" smtClean="0">
                <a:ln>
                  <a:noFill/>
                </a:ln>
                <a:solidFill>
                  <a:srgbClr val="006FB4"/>
                </a:solidFill>
                <a:effectLst/>
                <a:uLnTx/>
                <a:uFillTx/>
                <a:latin typeface="Verdana" pitchFamily="34" charset="0"/>
                <a:ea typeface="Verdana" pitchFamily="34" charset="0"/>
              </a:rPr>
              <a:t>Tudengitel, kellel on teise LR poolt väljastatud viisa või elamisluba õppimiseks, võivad Eestis õppida kuni </a:t>
            </a:r>
            <a:r>
              <a:rPr kumimoji="0" lang="et-EE" sz="1600" b="1" i="0" u="none" strike="noStrike" kern="1200" cap="none" spc="0" normalizeH="0" baseline="0" noProof="0" dirty="0" smtClean="0">
                <a:ln>
                  <a:noFill/>
                </a:ln>
                <a:solidFill>
                  <a:srgbClr val="006FB4"/>
                </a:solidFill>
                <a:effectLst/>
                <a:uLnTx/>
                <a:uFillTx/>
                <a:latin typeface="Verdana" pitchFamily="34" charset="0"/>
                <a:ea typeface="Verdana" pitchFamily="34" charset="0"/>
              </a:rPr>
              <a:t>360 päeva</a:t>
            </a:r>
            <a:r>
              <a:rPr kumimoji="0" lang="et-EE" sz="1600" b="0" i="0" u="none" strike="noStrike" kern="1200" cap="none" spc="0" normalizeH="0" baseline="0" noProof="0" dirty="0" smtClean="0">
                <a:ln>
                  <a:noFill/>
                </a:ln>
                <a:solidFill>
                  <a:srgbClr val="006FB4"/>
                </a:solidFill>
                <a:effectLst/>
                <a:uLnTx/>
                <a:uFillTx/>
                <a:latin typeface="Verdana" pitchFamily="34" charset="0"/>
                <a:ea typeface="Verdana" pitchFamily="34" charset="0"/>
              </a:rPr>
              <a:t> (enne regulatsioon puudus). </a:t>
            </a:r>
          </a:p>
          <a:p>
            <a:pPr marL="342900" marR="0" lvl="0" indent="-342900" algn="just" defTabSz="914400" rtl="0" eaLnBrk="1" fontAlgn="auto" latinLnBrk="0" hangingPunct="1">
              <a:lnSpc>
                <a:spcPct val="100000"/>
              </a:lnSpc>
              <a:spcBef>
                <a:spcPct val="20000"/>
              </a:spcBef>
              <a:spcAft>
                <a:spcPts val="0"/>
              </a:spcAft>
              <a:buClrTx/>
              <a:buSzTx/>
              <a:buFont typeface="Wingdings" panose="05000000000000000000" pitchFamily="2" charset="2"/>
              <a:buChar char="Ø"/>
              <a:tabLst/>
              <a:defRPr/>
            </a:pPr>
            <a:r>
              <a:rPr kumimoji="0" lang="et-EE" sz="1600" b="0" i="0" u="none" strike="noStrike" kern="1200" cap="none" spc="0" normalizeH="0" baseline="0" noProof="0" dirty="0" smtClean="0">
                <a:ln>
                  <a:noFill/>
                </a:ln>
                <a:solidFill>
                  <a:srgbClr val="006FB4"/>
                </a:solidFill>
                <a:effectLst/>
                <a:uLnTx/>
                <a:uFillTx/>
                <a:latin typeface="Verdana" pitchFamily="34" charset="0"/>
                <a:ea typeface="Verdana" pitchFamily="34" charset="0"/>
              </a:rPr>
              <a:t>Muud seadusliku rände muudatused:</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t-EE" sz="1600" b="0" i="0" u="none" strike="noStrike" kern="1200" cap="none" spc="0" normalizeH="0" baseline="0" noProof="0" dirty="0" smtClean="0">
                <a:ln>
                  <a:noFill/>
                </a:ln>
                <a:solidFill>
                  <a:srgbClr val="006FB4"/>
                </a:solidFill>
                <a:effectLst/>
                <a:uLnTx/>
                <a:uFillTx/>
                <a:latin typeface="Verdana" pitchFamily="34" charset="0"/>
                <a:ea typeface="Verdana" pitchFamily="34" charset="0"/>
              </a:rPr>
              <a:t>Sätestati Eestis </a:t>
            </a:r>
            <a:r>
              <a:rPr kumimoji="0" lang="et-EE" sz="1600" b="1" i="0" u="none" strike="noStrike" kern="1200" cap="none" spc="0" normalizeH="0" baseline="0" noProof="0" dirty="0" smtClean="0">
                <a:ln>
                  <a:noFill/>
                </a:ln>
                <a:solidFill>
                  <a:srgbClr val="006FB4"/>
                </a:solidFill>
                <a:effectLst/>
                <a:uLnTx/>
                <a:uFillTx/>
                <a:latin typeface="Verdana" pitchFamily="34" charset="0"/>
                <a:ea typeface="Verdana" pitchFamily="34" charset="0"/>
              </a:rPr>
              <a:t>au-</a:t>
            </a:r>
            <a:r>
              <a:rPr kumimoji="0" lang="et-EE" sz="1600" b="1" i="0" u="none" strike="noStrike" kern="1200" cap="none" spc="0" normalizeH="0" baseline="0" noProof="0" dirty="0" err="1" smtClean="0">
                <a:ln>
                  <a:noFill/>
                </a:ln>
                <a:solidFill>
                  <a:srgbClr val="006FB4"/>
                </a:solidFill>
                <a:effectLst/>
                <a:uLnTx/>
                <a:uFillTx/>
                <a:latin typeface="Verdana" pitchFamily="34" charset="0"/>
                <a:ea typeface="Verdana" pitchFamily="34" charset="0"/>
              </a:rPr>
              <a:t>pair´ina</a:t>
            </a:r>
            <a:r>
              <a:rPr kumimoji="0" lang="et-EE" sz="1600" b="1" i="0" u="none" strike="noStrike" kern="1200" cap="none" spc="0" normalizeH="0" baseline="0" noProof="0" dirty="0" smtClean="0">
                <a:ln>
                  <a:noFill/>
                </a:ln>
                <a:solidFill>
                  <a:srgbClr val="006FB4"/>
                </a:solidFill>
                <a:effectLst/>
                <a:uLnTx/>
                <a:uFillTx/>
                <a:latin typeface="Verdana" pitchFamily="34" charset="0"/>
                <a:ea typeface="Verdana" pitchFamily="34" charset="0"/>
              </a:rPr>
              <a:t> töötamise</a:t>
            </a:r>
            <a:r>
              <a:rPr kumimoji="0" lang="et-EE" sz="1600" b="0" i="0" u="none" strike="noStrike" kern="1200" cap="none" spc="0" normalizeH="0" baseline="0" noProof="0" dirty="0" smtClean="0">
                <a:ln>
                  <a:noFill/>
                </a:ln>
                <a:solidFill>
                  <a:srgbClr val="006FB4"/>
                </a:solidFill>
                <a:effectLst/>
                <a:uLnTx/>
                <a:uFillTx/>
                <a:latin typeface="Verdana" pitchFamily="34" charset="0"/>
                <a:ea typeface="Verdana" pitchFamily="34" charset="0"/>
              </a:rPr>
              <a:t> regulatsioon. </a:t>
            </a:r>
            <a:r>
              <a:rPr kumimoji="0" lang="et-EE" sz="1200" b="0" i="0" u="none" strike="noStrike" kern="1200" cap="none" spc="0" normalizeH="0" baseline="0" noProof="0" dirty="0" smtClean="0">
                <a:ln>
                  <a:noFill/>
                </a:ln>
                <a:solidFill>
                  <a:prstClr val="black"/>
                </a:solidFill>
                <a:effectLst/>
                <a:uLnTx/>
                <a:uFillTx/>
                <a:latin typeface="+mn-lt"/>
                <a:ea typeface="Verdana" pitchFamily="34" charset="0"/>
                <a:cs typeface="+mn-cs"/>
              </a:rPr>
              <a:t>Elamisluba töötamiseks Eestis </a:t>
            </a:r>
            <a:r>
              <a:rPr kumimoji="0" lang="et-EE" sz="1200" b="0" i="0" u="none" strike="noStrike" kern="1200" cap="none" spc="0" normalizeH="0" baseline="0" noProof="0" dirty="0" err="1" smtClean="0">
                <a:ln>
                  <a:noFill/>
                </a:ln>
                <a:solidFill>
                  <a:prstClr val="black"/>
                </a:solidFill>
                <a:effectLst/>
                <a:uLnTx/>
                <a:uFillTx/>
                <a:latin typeface="+mn-lt"/>
                <a:ea typeface="Verdana" pitchFamily="34" charset="0"/>
                <a:cs typeface="+mn-cs"/>
              </a:rPr>
              <a:t>vastuvõtvas</a:t>
            </a:r>
            <a:r>
              <a:rPr kumimoji="0" lang="et-EE" sz="1200" b="0" i="0" u="none" strike="noStrike" kern="1200" cap="none" spc="0" normalizeH="0" baseline="0" noProof="0" dirty="0" smtClean="0">
                <a:ln>
                  <a:noFill/>
                </a:ln>
                <a:solidFill>
                  <a:prstClr val="black"/>
                </a:solidFill>
                <a:effectLst/>
                <a:uLnTx/>
                <a:uFillTx/>
                <a:latin typeface="+mn-lt"/>
                <a:ea typeface="Verdana" pitchFamily="34" charset="0"/>
                <a:cs typeface="+mn-cs"/>
              </a:rPr>
              <a:t> perekonnas lapsehoidja-koduabilisena antakse kuni üheks aastaks ja seda võib ühekordselt pikendada kuni 6 kuud. </a:t>
            </a:r>
            <a:endParaRPr kumimoji="0" lang="et-EE" sz="1600" b="0" i="0" u="none" strike="noStrike" kern="1200" cap="none" spc="0" normalizeH="0" baseline="0" noProof="0" dirty="0" smtClean="0">
              <a:ln>
                <a:noFill/>
              </a:ln>
              <a:solidFill>
                <a:srgbClr val="006FB4"/>
              </a:solidFill>
              <a:effectLst/>
              <a:uLnTx/>
              <a:uFillTx/>
              <a:latin typeface="Verdana" pitchFamily="34" charset="0"/>
              <a:ea typeface="Verdana" pitchFamily="34" charset="0"/>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t-EE" sz="1600" b="0" i="0" u="none" strike="noStrike" kern="1200" cap="none" spc="0" normalizeH="0" baseline="0" noProof="0" dirty="0" smtClean="0">
                <a:ln>
                  <a:noFill/>
                </a:ln>
                <a:solidFill>
                  <a:srgbClr val="006FB4"/>
                </a:solidFill>
                <a:effectLst/>
                <a:uLnTx/>
                <a:uFillTx/>
                <a:latin typeface="Verdana" pitchFamily="34" charset="0"/>
                <a:ea typeface="Verdana" pitchFamily="34" charset="0"/>
              </a:rPr>
              <a:t>Välismaalasele, kellele antakse elamisluba </a:t>
            </a:r>
            <a:r>
              <a:rPr kumimoji="0" lang="et-EE" sz="1600" b="1" i="0" u="none" strike="noStrike" kern="1200" cap="none" spc="0" normalizeH="0" baseline="0" noProof="0" dirty="0" smtClean="0">
                <a:ln>
                  <a:noFill/>
                </a:ln>
                <a:solidFill>
                  <a:srgbClr val="006FB4"/>
                </a:solidFill>
                <a:effectLst/>
                <a:uLnTx/>
                <a:uFillTx/>
                <a:latin typeface="Verdana" pitchFamily="34" charset="0"/>
                <a:ea typeface="Verdana" pitchFamily="34" charset="0"/>
              </a:rPr>
              <a:t>tippspetsilistina</a:t>
            </a:r>
            <a:r>
              <a:rPr kumimoji="0" lang="et-EE" sz="1600" b="0" i="0" u="none" strike="noStrike" kern="1200" cap="none" spc="0" normalizeH="0" baseline="0" noProof="0" dirty="0" smtClean="0">
                <a:ln>
                  <a:noFill/>
                </a:ln>
                <a:solidFill>
                  <a:srgbClr val="006FB4"/>
                </a:solidFill>
                <a:effectLst/>
                <a:uLnTx/>
                <a:uFillTx/>
                <a:latin typeface="Verdana" pitchFamily="34" charset="0"/>
                <a:ea typeface="Verdana" pitchFamily="34" charset="0"/>
              </a:rPr>
              <a:t> töötamiseks, ei arvata enam sisserände piirarvu alla.</a:t>
            </a:r>
          </a:p>
          <a:p>
            <a:endParaRPr lang="et-EE" dirty="0"/>
          </a:p>
        </p:txBody>
      </p:sp>
      <p:sp>
        <p:nvSpPr>
          <p:cNvPr id="4" name="Slide Number Placeholder 3"/>
          <p:cNvSpPr>
            <a:spLocks noGrp="1"/>
          </p:cNvSpPr>
          <p:nvPr>
            <p:ph type="sldNum" sz="quarter" idx="10"/>
          </p:nvPr>
        </p:nvSpPr>
        <p:spPr/>
        <p:txBody>
          <a:bodyPr/>
          <a:lstStyle/>
          <a:p>
            <a:fld id="{68C3C57A-EAF7-4D85-B73F-A4C8A385DB53}" type="slidenum">
              <a:rPr lang="en-GB" smtClean="0"/>
              <a:t>4</a:t>
            </a:fld>
            <a:endParaRPr lang="en-GB"/>
          </a:p>
        </p:txBody>
      </p:sp>
    </p:spTree>
    <p:extLst>
      <p:ext uri="{BB962C8B-B14F-4D97-AF65-F5344CB8AC3E}">
        <p14:creationId xmlns:p14="http://schemas.microsoft.com/office/powerpoint/2010/main" val="1611539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just">
              <a:buFont typeface="Wingdings" panose="05000000000000000000" pitchFamily="2" charset="2"/>
              <a:buChar char="Ø"/>
            </a:pPr>
            <a:r>
              <a:rPr lang="et-EE" sz="1200" dirty="0" smtClean="0"/>
              <a:t>Avati </a:t>
            </a:r>
            <a:r>
              <a:rPr lang="et-EE" sz="1200" b="1" dirty="0" smtClean="0"/>
              <a:t>Eesti Rahvusvaheline maja</a:t>
            </a:r>
            <a:r>
              <a:rPr lang="et-EE" sz="1200" dirty="0" smtClean="0"/>
              <a:t>, mis pakub peamiselt välisaalastele ühtset teenusekeskust (migratsiooninõustamine, elukoha registreerimine, Töötukassa nõustamine, kohanemise-alane nõustamine jm).</a:t>
            </a:r>
          </a:p>
          <a:p>
            <a:pPr lvl="0" algn="just">
              <a:buFont typeface="Wingdings" panose="05000000000000000000" pitchFamily="2" charset="2"/>
              <a:buChar char="Ø"/>
            </a:pPr>
            <a:r>
              <a:rPr lang="et-EE" sz="1200" dirty="0" smtClean="0"/>
              <a:t>Loodi </a:t>
            </a:r>
            <a:r>
              <a:rPr lang="et-EE" sz="1200" dirty="0" err="1" smtClean="0"/>
              <a:t>välisvärbamise</a:t>
            </a:r>
            <a:r>
              <a:rPr lang="et-EE" sz="1200" dirty="0" smtClean="0"/>
              <a:t> toetus – et </a:t>
            </a:r>
            <a:r>
              <a:rPr lang="et-EE" sz="1200" b="1" dirty="0" smtClean="0"/>
              <a:t>toetada välisriigist Eestisse tööle asunud IKT-spetsialistide arvu kasvu</a:t>
            </a:r>
            <a:r>
              <a:rPr lang="et-EE" sz="1200" dirty="0" smtClean="0"/>
              <a:t>, saavad äriregistrisse kantud juriidilised isikud taotleda toetust kuni 2000 </a:t>
            </a:r>
            <a:r>
              <a:rPr lang="et-EE" sz="1200" dirty="0" err="1" smtClean="0"/>
              <a:t>eur</a:t>
            </a:r>
            <a:r>
              <a:rPr lang="et-EE" sz="1200" dirty="0" smtClean="0"/>
              <a:t> ühe värvatud IKT-spetsialisti kohta.</a:t>
            </a:r>
          </a:p>
          <a:p>
            <a:pPr lvl="0" algn="just">
              <a:buFont typeface="Wingdings" panose="05000000000000000000" pitchFamily="2" charset="2"/>
              <a:buChar char="Ø"/>
            </a:pPr>
            <a:r>
              <a:rPr lang="et-EE" sz="1200" dirty="0" smtClean="0"/>
              <a:t>Loodi rahvusvaheliste spetsialistide abikaasade ja partnerite karjäärinõustamise teenus – </a:t>
            </a:r>
            <a:r>
              <a:rPr lang="et-EE" sz="1200" u="sng" dirty="0" err="1" smtClean="0">
                <a:hlinkClick r:id="rId3"/>
              </a:rPr>
              <a:t>international</a:t>
            </a:r>
            <a:r>
              <a:rPr lang="et-EE" sz="1200" u="sng" dirty="0" smtClean="0">
                <a:hlinkClick r:id="rId3"/>
              </a:rPr>
              <a:t> </a:t>
            </a:r>
            <a:r>
              <a:rPr lang="et-EE" sz="1200" u="sng" dirty="0" err="1" smtClean="0">
                <a:hlinkClick r:id="rId3"/>
              </a:rPr>
              <a:t>spouse</a:t>
            </a:r>
            <a:r>
              <a:rPr lang="et-EE" sz="1200" u="sng" dirty="0" smtClean="0">
                <a:hlinkClick r:id="rId3"/>
              </a:rPr>
              <a:t> </a:t>
            </a:r>
            <a:r>
              <a:rPr lang="et-EE" sz="1200" u="sng" dirty="0" err="1" smtClean="0">
                <a:hlinkClick r:id="rId3"/>
              </a:rPr>
              <a:t>career</a:t>
            </a:r>
            <a:r>
              <a:rPr lang="et-EE" sz="1200" u="sng" dirty="0" smtClean="0">
                <a:hlinkClick r:id="rId3"/>
              </a:rPr>
              <a:t> </a:t>
            </a:r>
            <a:r>
              <a:rPr lang="et-EE" sz="1200" u="sng" dirty="0" err="1" smtClean="0">
                <a:hlinkClick r:id="rId3"/>
              </a:rPr>
              <a:t>counselling</a:t>
            </a:r>
            <a:r>
              <a:rPr lang="et-EE" sz="1200" u="sng" dirty="0" smtClean="0"/>
              <a:t>;</a:t>
            </a:r>
            <a:endParaRPr lang="et-EE" sz="1200" dirty="0" smtClean="0"/>
          </a:p>
          <a:p>
            <a:pPr lvl="0" algn="just">
              <a:buFont typeface="Wingdings" panose="05000000000000000000" pitchFamily="2" charset="2"/>
              <a:buChar char="Ø"/>
            </a:pPr>
            <a:r>
              <a:rPr lang="et-EE" sz="1200" dirty="0" smtClean="0"/>
              <a:t>Uuendati või loodi mitmeid Eestisse elama asumist toetavaid internetikeskkondi: käsiraamat „</a:t>
            </a:r>
            <a:r>
              <a:rPr lang="et-EE" sz="1200" u="sng" dirty="0" err="1" smtClean="0">
                <a:hlinkClick r:id="rId4"/>
              </a:rPr>
              <a:t>Relocation</a:t>
            </a:r>
            <a:r>
              <a:rPr lang="et-EE" sz="1200" u="sng" dirty="0" smtClean="0">
                <a:hlinkClick r:id="rId4"/>
              </a:rPr>
              <a:t> </a:t>
            </a:r>
            <a:r>
              <a:rPr lang="et-EE" sz="1200" u="sng" dirty="0" err="1" smtClean="0">
                <a:hlinkClick r:id="rId4"/>
              </a:rPr>
              <a:t>Guide</a:t>
            </a:r>
            <a:r>
              <a:rPr lang="et-EE" sz="1200" dirty="0" smtClean="0"/>
              <a:t>“´;</a:t>
            </a:r>
            <a:r>
              <a:rPr lang="et-EE" sz="1200" dirty="0" err="1" smtClean="0"/>
              <a:t>välisspetsialistide</a:t>
            </a:r>
            <a:r>
              <a:rPr lang="et-EE" sz="1200" dirty="0" smtClean="0"/>
              <a:t> värbamise teekonna juhend </a:t>
            </a:r>
            <a:r>
              <a:rPr lang="et-EE" sz="1200" u="sng" dirty="0" smtClean="0">
                <a:hlinkClick r:id="rId5"/>
              </a:rPr>
              <a:t>https://roadmap.workinestonia.com/</a:t>
            </a:r>
            <a:r>
              <a:rPr lang="et-EE" sz="1200" dirty="0" smtClean="0"/>
              <a:t>; õpikeskkonda kirjeldav </a:t>
            </a:r>
            <a:r>
              <a:rPr lang="et-EE" sz="1200" u="sng" dirty="0" smtClean="0">
                <a:hlinkClick r:id="rId6"/>
              </a:rPr>
              <a:t>http://www.studyinestonia.ee/en</a:t>
            </a:r>
            <a:r>
              <a:rPr lang="et-EE" sz="1200" dirty="0" smtClean="0"/>
              <a:t>; </a:t>
            </a:r>
          </a:p>
          <a:p>
            <a:endParaRPr lang="et-EE" dirty="0"/>
          </a:p>
        </p:txBody>
      </p:sp>
      <p:sp>
        <p:nvSpPr>
          <p:cNvPr id="4" name="Slide Number Placeholder 3"/>
          <p:cNvSpPr>
            <a:spLocks noGrp="1"/>
          </p:cNvSpPr>
          <p:nvPr>
            <p:ph type="sldNum" sz="quarter" idx="10"/>
          </p:nvPr>
        </p:nvSpPr>
        <p:spPr/>
        <p:txBody>
          <a:bodyPr/>
          <a:lstStyle/>
          <a:p>
            <a:fld id="{68C3C57A-EAF7-4D85-B73F-A4C8A385DB53}" type="slidenum">
              <a:rPr lang="en-GB" smtClean="0"/>
              <a:t>5</a:t>
            </a:fld>
            <a:endParaRPr lang="en-GB"/>
          </a:p>
        </p:txBody>
      </p:sp>
    </p:spTree>
    <p:extLst>
      <p:ext uri="{BB962C8B-B14F-4D97-AF65-F5344CB8AC3E}">
        <p14:creationId xmlns:p14="http://schemas.microsoft.com/office/powerpoint/2010/main" val="1277181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smtClean="0"/>
          </a:p>
          <a:p>
            <a:r>
              <a:rPr lang="et-EE" dirty="0" smtClean="0"/>
              <a:t>Võrreldes eelmise aastaga</a:t>
            </a:r>
            <a:r>
              <a:rPr lang="et-EE" baseline="0" dirty="0" smtClean="0"/>
              <a:t> kasvas lühiajalise töötamise registreerimiste arv 2.6 korda. </a:t>
            </a:r>
            <a:r>
              <a:rPr lang="et-EE" dirty="0" smtClean="0"/>
              <a:t>Ukraina kodanikud moodustasid kõikidest lühiajaliselt</a:t>
            </a:r>
            <a:r>
              <a:rPr lang="et-EE" baseline="0" dirty="0" smtClean="0"/>
              <a:t> tööle tulijatest 84%. </a:t>
            </a:r>
            <a:r>
              <a:rPr lang="en-US" dirty="0" smtClean="0"/>
              <a:t>In 2018, short-term employment amounted to almost 80% of the overall immigration, thus reducing the share of other types of immigration. </a:t>
            </a:r>
            <a:endParaRPr lang="et-EE" dirty="0" smtClean="0"/>
          </a:p>
          <a:p>
            <a:r>
              <a:rPr lang="et-EE" dirty="0" smtClean="0"/>
              <a:t>Lühiajaline töötamine moodustas</a:t>
            </a:r>
            <a:r>
              <a:rPr lang="et-EE" baseline="0" dirty="0" smtClean="0"/>
              <a:t> 80 % kogu kolmandate riikide kodanike sisserändest, e</a:t>
            </a:r>
            <a:r>
              <a:rPr lang="et-EE" dirty="0" smtClean="0"/>
              <a:t>lamisload aga moodustasid</a:t>
            </a:r>
            <a:r>
              <a:rPr lang="et-EE" baseline="0" dirty="0" smtClean="0"/>
              <a:t> ligi 20%, muud alused jäid 0, kohaga. 2017 oli see 65% ja elamisluba 35%.</a:t>
            </a:r>
            <a:endParaRPr lang="et-EE" dirty="0"/>
          </a:p>
        </p:txBody>
      </p:sp>
      <p:sp>
        <p:nvSpPr>
          <p:cNvPr id="4" name="Slide Number Placeholder 3"/>
          <p:cNvSpPr>
            <a:spLocks noGrp="1"/>
          </p:cNvSpPr>
          <p:nvPr>
            <p:ph type="sldNum" sz="quarter" idx="10"/>
          </p:nvPr>
        </p:nvSpPr>
        <p:spPr/>
        <p:txBody>
          <a:bodyPr/>
          <a:lstStyle/>
          <a:p>
            <a:fld id="{68C3C57A-EAF7-4D85-B73F-A4C8A385DB53}" type="slidenum">
              <a:rPr lang="en-GB" smtClean="0"/>
              <a:t>6</a:t>
            </a:fld>
            <a:endParaRPr lang="en-GB"/>
          </a:p>
        </p:txBody>
      </p:sp>
    </p:spTree>
    <p:extLst>
      <p:ext uri="{BB962C8B-B14F-4D97-AF65-F5344CB8AC3E}">
        <p14:creationId xmlns:p14="http://schemas.microsoft.com/office/powerpoint/2010/main" val="6104644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period of 2014-2018, PBGB issued altogether 50 635 digital IDs. The number of digital ID recipients has sharply risen in the last years – while only 114 digital IDs were issued in 2014, downright 13 461 were issued in 2017 and 22 415 in 2018.</a:t>
            </a:r>
            <a:r>
              <a:rPr lang="et-EE" dirty="0" smtClean="0"/>
              <a:t> Ka</a:t>
            </a:r>
            <a:r>
              <a:rPr lang="et-EE" baseline="0" dirty="0" smtClean="0"/>
              <a:t> riiklikult on teema väga prioriteetne, a</a:t>
            </a:r>
            <a:r>
              <a:rPr lang="et-EE" dirty="0" smtClean="0"/>
              <a:t>asta alguses avas president Kersti Kaljulaid Lõuna-Koreas</a:t>
            </a:r>
            <a:r>
              <a:rPr lang="et-EE" baseline="0" dirty="0" smtClean="0"/>
              <a:t> Soulis e-residentide </a:t>
            </a:r>
            <a:r>
              <a:rPr lang="et-EE" baseline="0" dirty="0" err="1" smtClean="0"/>
              <a:t>digi</a:t>
            </a:r>
            <a:r>
              <a:rPr lang="et-EE" baseline="0" dirty="0" smtClean="0"/>
              <a:t> ID keskuse.</a:t>
            </a:r>
            <a:endParaRPr lang="en-US" dirty="0" smtClean="0"/>
          </a:p>
          <a:p>
            <a:endParaRPr lang="et-EE" dirty="0"/>
          </a:p>
        </p:txBody>
      </p:sp>
      <p:sp>
        <p:nvSpPr>
          <p:cNvPr id="4" name="Slide Number Placeholder 3"/>
          <p:cNvSpPr>
            <a:spLocks noGrp="1"/>
          </p:cNvSpPr>
          <p:nvPr>
            <p:ph type="sldNum" sz="quarter" idx="10"/>
          </p:nvPr>
        </p:nvSpPr>
        <p:spPr/>
        <p:txBody>
          <a:bodyPr/>
          <a:lstStyle/>
          <a:p>
            <a:fld id="{68C3C57A-EAF7-4D85-B73F-A4C8A385DB53}" type="slidenum">
              <a:rPr lang="en-GB" smtClean="0"/>
              <a:t>7</a:t>
            </a:fld>
            <a:endParaRPr lang="en-GB"/>
          </a:p>
        </p:txBody>
      </p:sp>
    </p:spTree>
    <p:extLst>
      <p:ext uri="{BB962C8B-B14F-4D97-AF65-F5344CB8AC3E}">
        <p14:creationId xmlns:p14="http://schemas.microsoft.com/office/powerpoint/2010/main" val="22292531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b="1" dirty="0" smtClean="0"/>
              <a:t>Kaitse </a:t>
            </a:r>
            <a:r>
              <a:rPr lang="fi-FI" b="1" dirty="0" err="1" smtClean="0"/>
              <a:t>taotlejad</a:t>
            </a:r>
            <a:r>
              <a:rPr lang="fi-FI" b="1" dirty="0" smtClean="0"/>
              <a:t>	108	90	-17%</a:t>
            </a:r>
            <a:r>
              <a:rPr lang="et-EE" b="1" dirty="0" smtClean="0"/>
              <a:t> </a:t>
            </a:r>
            <a:r>
              <a:rPr kumimoji="0" lang="et-EE" sz="1200" b="0" i="0" u="none" strike="noStrike" kern="1200" cap="none" spc="0" normalizeH="0" baseline="0" noProof="0" dirty="0" smtClean="0">
                <a:ln>
                  <a:noFill/>
                </a:ln>
                <a:solidFill>
                  <a:prstClr val="black"/>
                </a:solidFill>
                <a:effectLst/>
                <a:uLnTx/>
                <a:uFillTx/>
                <a:latin typeface="+mn-lt"/>
                <a:ea typeface="+mn-ea"/>
                <a:cs typeface="+mn-cs"/>
              </a:rPr>
              <a:t>Peamisteks taotlejate päritoluriikideks olid Ukraina, Venemaa ja Egiptus. </a:t>
            </a:r>
            <a:endParaRPr lang="fi-FI"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 2018, international protection was granted to 35 persons (including those granted international protection in the framework of the European Agenda on Migration), refugee status was granted to 24 persons and subsidiary protection to 11 persons. </a:t>
            </a:r>
            <a:r>
              <a:rPr lang="et-EE" sz="1200" dirty="0" smtClean="0">
                <a:effectLst/>
                <a:latin typeface="Times New Roman" panose="02020603050405020304" pitchFamily="18" charset="0"/>
                <a:ea typeface="Calibri" panose="020F0502020204030204" pitchFamily="34" charset="0"/>
                <a:cs typeface="Times New Roman" panose="02020603050405020304" pitchFamily="18" charset="0"/>
              </a:rPr>
              <a:t>Nagu ka kahel eelneval aastal anti enim kaitset Süüria kodanikele.</a:t>
            </a:r>
            <a:endParaRPr lang="et-EE" sz="1100"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en-US" dirty="0" smtClean="0"/>
              <a:t>In total 206 persons are relocated and resettled to Estonia on the framework of European Agenda on Migration since 2016, of whom 86 persons are granted refugee status and 120 </a:t>
            </a:r>
            <a:r>
              <a:rPr lang="en-US" dirty="0" err="1" smtClean="0"/>
              <a:t>subsidary</a:t>
            </a:r>
            <a:r>
              <a:rPr lang="en-US" dirty="0" smtClean="0"/>
              <a:t> protection.</a:t>
            </a:r>
            <a:endParaRPr lang="et-EE" dirty="0" smtClean="0"/>
          </a:p>
          <a:p>
            <a:r>
              <a:rPr lang="fi-FI" dirty="0" err="1" smtClean="0"/>
              <a:t>Rahvusvaheline</a:t>
            </a:r>
            <a:r>
              <a:rPr lang="fi-FI" dirty="0" smtClean="0"/>
              <a:t> kaitse	2017	2018	Muutus</a:t>
            </a:r>
          </a:p>
          <a:p>
            <a:r>
              <a:rPr lang="fi-FI" b="1" dirty="0" smtClean="0"/>
              <a:t>Kaitse </a:t>
            </a:r>
            <a:r>
              <a:rPr lang="fi-FI" b="1" dirty="0" err="1" smtClean="0"/>
              <a:t>taotlejad</a:t>
            </a:r>
            <a:r>
              <a:rPr lang="fi-FI" b="1" dirty="0" smtClean="0"/>
              <a:t>	108	90	-17%</a:t>
            </a:r>
          </a:p>
          <a:p>
            <a:r>
              <a:rPr lang="fi-FI" dirty="0" err="1" smtClean="0"/>
              <a:t>Pagulane</a:t>
            </a:r>
            <a:r>
              <a:rPr lang="fi-FI" dirty="0" smtClean="0"/>
              <a:t> 	</a:t>
            </a:r>
            <a:r>
              <a:rPr lang="et-EE" dirty="0" smtClean="0"/>
              <a:t>                        </a:t>
            </a:r>
            <a:r>
              <a:rPr lang="fi-FI" dirty="0" smtClean="0"/>
              <a:t>4</a:t>
            </a:r>
            <a:r>
              <a:rPr lang="et-EE" dirty="0" smtClean="0"/>
              <a:t>                      </a:t>
            </a:r>
            <a:r>
              <a:rPr lang="fi-FI" dirty="0" smtClean="0"/>
              <a:t>24</a:t>
            </a:r>
            <a:r>
              <a:rPr lang="et-EE" dirty="0" smtClean="0"/>
              <a:t>             </a:t>
            </a:r>
            <a:r>
              <a:rPr lang="fi-FI" dirty="0" smtClean="0"/>
              <a:t>	-44%</a:t>
            </a:r>
          </a:p>
          <a:p>
            <a:r>
              <a:rPr lang="fi-FI" dirty="0" err="1" smtClean="0"/>
              <a:t>Täiendava</a:t>
            </a:r>
            <a:r>
              <a:rPr lang="fi-FI" dirty="0" smtClean="0"/>
              <a:t> kaitse </a:t>
            </a:r>
            <a:r>
              <a:rPr lang="fi-FI" dirty="0" err="1" smtClean="0"/>
              <a:t>saajad</a:t>
            </a:r>
            <a:r>
              <a:rPr lang="fi-FI" dirty="0" smtClean="0"/>
              <a:t> 	77	11	-86%</a:t>
            </a:r>
            <a:endParaRPr lang="et-EE" dirty="0" smtClean="0"/>
          </a:p>
          <a:p>
            <a:pPr>
              <a:lnSpc>
                <a:spcPts val="1200"/>
              </a:lnSpc>
              <a:spcAft>
                <a:spcPts val="0"/>
              </a:spcAft>
            </a:pPr>
            <a:endParaRPr lang="et-EE" dirty="0" smtClean="0"/>
          </a:p>
          <a:p>
            <a:pPr>
              <a:lnSpc>
                <a:spcPts val="1200"/>
              </a:lnSpc>
              <a:spcAft>
                <a:spcPts val="0"/>
              </a:spcAft>
            </a:pPr>
            <a:r>
              <a:rPr lang="et-EE" sz="1200" dirty="0" smtClean="0">
                <a:effectLst/>
                <a:latin typeface="Times New Roman" panose="02020603050405020304" pitchFamily="18" charset="0"/>
                <a:ea typeface="Calibri" panose="020F0502020204030204" pitchFamily="34" charset="0"/>
                <a:cs typeface="Times New Roman" panose="02020603050405020304" pitchFamily="18" charset="0"/>
              </a:rPr>
              <a:t>Nagu ka kahel eelneval aastal anti enim kaitset Süüria kodanikele.</a:t>
            </a:r>
            <a:endParaRPr lang="et-EE" sz="11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fi-FI" dirty="0" smtClean="0"/>
          </a:p>
          <a:p>
            <a:endParaRPr lang="et-EE" dirty="0"/>
          </a:p>
        </p:txBody>
      </p:sp>
      <p:sp>
        <p:nvSpPr>
          <p:cNvPr id="4" name="Slide Number Placeholder 3"/>
          <p:cNvSpPr>
            <a:spLocks noGrp="1"/>
          </p:cNvSpPr>
          <p:nvPr>
            <p:ph type="sldNum" sz="quarter" idx="10"/>
          </p:nvPr>
        </p:nvSpPr>
        <p:spPr/>
        <p:txBody>
          <a:bodyPr/>
          <a:lstStyle/>
          <a:p>
            <a:fld id="{68C3C57A-EAF7-4D85-B73F-A4C8A385DB53}" type="slidenum">
              <a:rPr lang="en-GB" smtClean="0"/>
              <a:t>8</a:t>
            </a:fld>
            <a:endParaRPr lang="en-GB"/>
          </a:p>
        </p:txBody>
      </p:sp>
    </p:spTree>
    <p:extLst>
      <p:ext uri="{BB962C8B-B14F-4D97-AF65-F5344CB8AC3E}">
        <p14:creationId xmlns:p14="http://schemas.microsoft.com/office/powerpoint/2010/main" val="23124348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t-EE" sz="1200" b="0" i="0" kern="1200" dirty="0" smtClean="0">
                <a:solidFill>
                  <a:schemeClr val="tx1"/>
                </a:solidFill>
                <a:effectLst/>
                <a:latin typeface="+mn-lt"/>
                <a:ea typeface="+mn-ea"/>
                <a:cs typeface="+mn-cs"/>
              </a:rPr>
              <a:t>Välisriigi haridust tõendavate dokumentide hindamise ja akadeemilise tunnustamise ning välisriigi haridussüsteemis antud kvalifikatsiooni nimetuse kasutamise tingimused ja kord</a:t>
            </a:r>
            <a:r>
              <a:rPr lang="et-EE" sz="1200" b="0" i="0" kern="1200" baseline="0" dirty="0" smtClean="0">
                <a:solidFill>
                  <a:schemeClr val="tx1"/>
                </a:solidFill>
                <a:effectLst/>
                <a:latin typeface="+mn-lt"/>
                <a:ea typeface="+mn-ea"/>
                <a:cs typeface="+mn-cs"/>
              </a:rPr>
              <a:t> </a:t>
            </a:r>
            <a:r>
              <a:rPr lang="et-EE" sz="1200" kern="1200" dirty="0" smtClean="0">
                <a:solidFill>
                  <a:schemeClr val="tx1"/>
                </a:solidFill>
                <a:effectLst/>
                <a:latin typeface="+mn-lt"/>
                <a:ea typeface="+mn-ea"/>
                <a:cs typeface="+mn-cs"/>
              </a:rPr>
              <a:t>§8</a:t>
            </a:r>
            <a:r>
              <a:rPr lang="et-EE" sz="1200" kern="1200" baseline="30000" dirty="0" smtClean="0">
                <a:solidFill>
                  <a:schemeClr val="tx1"/>
                </a:solidFill>
                <a:effectLst/>
                <a:latin typeface="+mn-lt"/>
                <a:ea typeface="+mn-ea"/>
                <a:cs typeface="+mn-cs"/>
              </a:rPr>
              <a:t>1</a:t>
            </a:r>
            <a:endParaRPr lang="et-EE" sz="1100" dirty="0"/>
          </a:p>
        </p:txBody>
      </p:sp>
      <p:sp>
        <p:nvSpPr>
          <p:cNvPr id="4" name="Slide Number Placeholder 3"/>
          <p:cNvSpPr>
            <a:spLocks noGrp="1"/>
          </p:cNvSpPr>
          <p:nvPr>
            <p:ph type="sldNum" sz="quarter" idx="10"/>
          </p:nvPr>
        </p:nvSpPr>
        <p:spPr/>
        <p:txBody>
          <a:bodyPr/>
          <a:lstStyle/>
          <a:p>
            <a:fld id="{68C3C57A-EAF7-4D85-B73F-A4C8A385DB53}" type="slidenum">
              <a:rPr lang="en-GB" smtClean="0"/>
              <a:t>9</a:t>
            </a:fld>
            <a:endParaRPr lang="en-GB"/>
          </a:p>
        </p:txBody>
      </p:sp>
    </p:spTree>
    <p:extLst>
      <p:ext uri="{BB962C8B-B14F-4D97-AF65-F5344CB8AC3E}">
        <p14:creationId xmlns:p14="http://schemas.microsoft.com/office/powerpoint/2010/main" val="18750260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2"/>
          <p:cNvSpPr>
            <a:spLocks noGrp="1" noChangeArrowheads="1"/>
          </p:cNvSpPr>
          <p:nvPr>
            <p:ph type="title" hasCustomPrompt="1"/>
          </p:nvPr>
        </p:nvSpPr>
        <p:spPr bwMode="auto">
          <a:xfrm>
            <a:off x="395288" y="1628279"/>
            <a:ext cx="82296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defRPr sz="3200" b="1"/>
            </a:lvl1pPr>
          </a:lstStyle>
          <a:p>
            <a:pPr lvl="0"/>
            <a:r>
              <a:rPr lang="en-US" dirty="0" smtClean="0"/>
              <a:t>Title</a:t>
            </a:r>
            <a:endParaRPr lang="en-GB" dirty="0" smtClean="0"/>
          </a:p>
        </p:txBody>
      </p:sp>
      <p:sp>
        <p:nvSpPr>
          <p:cNvPr id="3" name="Rectangle 3"/>
          <p:cNvSpPr>
            <a:spLocks noGrp="1" noChangeArrowheads="1"/>
          </p:cNvSpPr>
          <p:nvPr>
            <p:ph idx="1" hasCustomPrompt="1"/>
          </p:nvPr>
        </p:nvSpPr>
        <p:spPr bwMode="auto">
          <a:xfrm>
            <a:off x="395536" y="2708921"/>
            <a:ext cx="8229600"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2800"/>
            </a:lvl1pPr>
            <a:lvl2pPr>
              <a:defRPr sz="2400"/>
            </a:lvl2pPr>
            <a:lvl3pPr>
              <a:defRPr sz="2200"/>
            </a:lvl3pPr>
          </a:lstStyle>
          <a:p>
            <a:pPr lvl="0"/>
            <a:r>
              <a:rPr lang="en-US" dirty="0" smtClean="0"/>
              <a:t>Second level</a:t>
            </a:r>
          </a:p>
          <a:p>
            <a:pPr lvl="1"/>
            <a:r>
              <a:rPr lang="en-US" dirty="0" smtClean="0"/>
              <a:t>Third level</a:t>
            </a:r>
          </a:p>
          <a:p>
            <a:pPr lvl="2"/>
            <a:r>
              <a:rPr lang="en-US" dirty="0" smtClean="0"/>
              <a:t>Fourth level</a:t>
            </a:r>
          </a:p>
        </p:txBody>
      </p:sp>
    </p:spTree>
    <p:extLst>
      <p:ext uri="{BB962C8B-B14F-4D97-AF65-F5344CB8AC3E}">
        <p14:creationId xmlns:p14="http://schemas.microsoft.com/office/powerpoint/2010/main" val="161259603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Rectangle 2"/>
          <p:cNvSpPr>
            <a:spLocks noGrp="1" noChangeArrowheads="1"/>
          </p:cNvSpPr>
          <p:nvPr>
            <p:ph type="title" hasCustomPrompt="1"/>
          </p:nvPr>
        </p:nvSpPr>
        <p:spPr bwMode="auto">
          <a:xfrm>
            <a:off x="395288" y="1628279"/>
            <a:ext cx="82296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defRPr sz="3200" b="1"/>
            </a:lvl1pPr>
          </a:lstStyle>
          <a:p>
            <a:pPr lvl="0"/>
            <a:r>
              <a:rPr lang="en-US" dirty="0" smtClean="0"/>
              <a:t>Title</a:t>
            </a:r>
            <a:endParaRPr lang="en-GB" dirty="0" smtClean="0"/>
          </a:p>
        </p:txBody>
      </p:sp>
      <p:sp>
        <p:nvSpPr>
          <p:cNvPr id="10" name="Rectangle 3"/>
          <p:cNvSpPr>
            <a:spLocks noGrp="1" noChangeArrowheads="1"/>
          </p:cNvSpPr>
          <p:nvPr>
            <p:ph idx="1" hasCustomPrompt="1"/>
          </p:nvPr>
        </p:nvSpPr>
        <p:spPr bwMode="auto">
          <a:xfrm>
            <a:off x="395536" y="2708921"/>
            <a:ext cx="8229600"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2800"/>
            </a:lvl1pPr>
            <a:lvl2pPr>
              <a:defRPr sz="2400"/>
            </a:lvl2pPr>
            <a:lvl3pPr>
              <a:defRPr sz="2200"/>
            </a:lvl3pPr>
          </a:lstStyle>
          <a:p>
            <a:pPr lvl="0"/>
            <a:r>
              <a:rPr lang="en-US" dirty="0" smtClean="0"/>
              <a:t>Second level</a:t>
            </a:r>
          </a:p>
          <a:p>
            <a:pPr lvl="1"/>
            <a:r>
              <a:rPr lang="en-US" dirty="0" smtClean="0"/>
              <a:t>Third level</a:t>
            </a:r>
          </a:p>
          <a:p>
            <a:pPr lvl="2"/>
            <a:r>
              <a:rPr lang="en-US" dirty="0" smtClean="0"/>
              <a:t>Fourth level</a:t>
            </a:r>
          </a:p>
        </p:txBody>
      </p:sp>
      <p:sp>
        <p:nvSpPr>
          <p:cNvPr id="18" name="Picture Placeholder 2"/>
          <p:cNvSpPr>
            <a:spLocks noGrp="1"/>
          </p:cNvSpPr>
          <p:nvPr>
            <p:ph type="pic" idx="16"/>
          </p:nvPr>
        </p:nvSpPr>
        <p:spPr>
          <a:xfrm>
            <a:off x="5436096" y="6309320"/>
            <a:ext cx="583200" cy="367953"/>
          </a:xfrm>
          <a:prstGeom prst="rect">
            <a:avLst/>
          </a:prstGeom>
        </p:spPr>
        <p:txBody>
          <a:bodyPr>
            <a:normAutofit/>
          </a:bodyPr>
          <a:lstStyle>
            <a:lvl1pPr marL="0" indent="0">
              <a:buNone/>
              <a:defRPr sz="800">
                <a:latin typeface="Verdana" pitchFamily="34" charset="0"/>
                <a:ea typeface="Verdana" pitchFamily="34" charset="0"/>
                <a:cs typeface="Verdana"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da-DK" dirty="0"/>
          </a:p>
        </p:txBody>
      </p:sp>
      <p:sp>
        <p:nvSpPr>
          <p:cNvPr id="19" name="Picture Placeholder 2"/>
          <p:cNvSpPr>
            <a:spLocks noGrp="1"/>
          </p:cNvSpPr>
          <p:nvPr>
            <p:ph type="pic" idx="17"/>
          </p:nvPr>
        </p:nvSpPr>
        <p:spPr>
          <a:xfrm>
            <a:off x="4399180" y="6309320"/>
            <a:ext cx="583200" cy="367953"/>
          </a:xfrm>
          <a:prstGeom prst="rect">
            <a:avLst/>
          </a:prstGeom>
        </p:spPr>
        <p:txBody>
          <a:bodyPr>
            <a:normAutofit/>
          </a:bodyPr>
          <a:lstStyle>
            <a:lvl1pPr marL="0" indent="0">
              <a:buNone/>
              <a:defRPr sz="800">
                <a:latin typeface="Verdana" pitchFamily="34" charset="0"/>
                <a:ea typeface="Verdana" pitchFamily="34" charset="0"/>
                <a:cs typeface="Verdana"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da-DK" dirty="0"/>
          </a:p>
        </p:txBody>
      </p:sp>
      <p:sp>
        <p:nvSpPr>
          <p:cNvPr id="20" name="Picture Placeholder 2"/>
          <p:cNvSpPr>
            <a:spLocks noGrp="1"/>
          </p:cNvSpPr>
          <p:nvPr>
            <p:ph type="pic" idx="18"/>
          </p:nvPr>
        </p:nvSpPr>
        <p:spPr>
          <a:xfrm>
            <a:off x="3362265" y="6309320"/>
            <a:ext cx="583200" cy="367953"/>
          </a:xfrm>
          <a:prstGeom prst="rect">
            <a:avLst/>
          </a:prstGeom>
        </p:spPr>
        <p:txBody>
          <a:bodyPr>
            <a:normAutofit/>
          </a:bodyPr>
          <a:lstStyle>
            <a:lvl1pPr marL="0" indent="0">
              <a:buNone/>
              <a:defRPr sz="800">
                <a:latin typeface="Verdana" pitchFamily="34" charset="0"/>
                <a:ea typeface="Verdana" pitchFamily="34" charset="0"/>
                <a:cs typeface="Verdana"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da-DK" dirty="0"/>
          </a:p>
        </p:txBody>
      </p:sp>
      <p:sp>
        <p:nvSpPr>
          <p:cNvPr id="21" name="Picture Placeholder 2"/>
          <p:cNvSpPr>
            <a:spLocks noGrp="1"/>
          </p:cNvSpPr>
          <p:nvPr>
            <p:ph type="pic" idx="19"/>
          </p:nvPr>
        </p:nvSpPr>
        <p:spPr>
          <a:xfrm>
            <a:off x="2325350" y="6309320"/>
            <a:ext cx="583200" cy="367953"/>
          </a:xfrm>
          <a:prstGeom prst="rect">
            <a:avLst/>
          </a:prstGeom>
        </p:spPr>
        <p:txBody>
          <a:bodyPr>
            <a:normAutofit/>
          </a:bodyPr>
          <a:lstStyle>
            <a:lvl1pPr marL="0" indent="0">
              <a:buNone/>
              <a:defRPr sz="800">
                <a:latin typeface="Verdana" pitchFamily="34" charset="0"/>
                <a:ea typeface="Verdana" pitchFamily="34" charset="0"/>
                <a:cs typeface="Verdana"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da-DK" dirty="0"/>
          </a:p>
        </p:txBody>
      </p:sp>
      <p:sp>
        <p:nvSpPr>
          <p:cNvPr id="22" name="Picture Placeholder 2"/>
          <p:cNvSpPr>
            <a:spLocks noGrp="1"/>
          </p:cNvSpPr>
          <p:nvPr>
            <p:ph type="pic" idx="20"/>
          </p:nvPr>
        </p:nvSpPr>
        <p:spPr>
          <a:xfrm>
            <a:off x="1288435" y="6309320"/>
            <a:ext cx="583200" cy="367953"/>
          </a:xfrm>
          <a:prstGeom prst="rect">
            <a:avLst/>
          </a:prstGeom>
        </p:spPr>
        <p:txBody>
          <a:bodyPr>
            <a:normAutofit/>
          </a:bodyPr>
          <a:lstStyle>
            <a:lvl1pPr marL="0" indent="0">
              <a:buNone/>
              <a:defRPr sz="800">
                <a:latin typeface="Verdana" pitchFamily="34" charset="0"/>
                <a:ea typeface="Verdana" pitchFamily="34" charset="0"/>
                <a:cs typeface="Verdana"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da-DK" dirty="0"/>
          </a:p>
        </p:txBody>
      </p:sp>
      <p:sp>
        <p:nvSpPr>
          <p:cNvPr id="23" name="Picture Placeholder 2"/>
          <p:cNvSpPr>
            <a:spLocks noGrp="1"/>
          </p:cNvSpPr>
          <p:nvPr>
            <p:ph type="pic" idx="21"/>
          </p:nvPr>
        </p:nvSpPr>
        <p:spPr>
          <a:xfrm>
            <a:off x="251520" y="6309320"/>
            <a:ext cx="583200" cy="367953"/>
          </a:xfrm>
          <a:prstGeom prst="rect">
            <a:avLst/>
          </a:prstGeom>
        </p:spPr>
        <p:txBody>
          <a:bodyPr>
            <a:normAutofit/>
          </a:bodyPr>
          <a:lstStyle>
            <a:lvl1pPr marL="0" indent="0">
              <a:buNone/>
              <a:defRPr sz="800">
                <a:latin typeface="Verdana" pitchFamily="34" charset="0"/>
                <a:ea typeface="Verdana" pitchFamily="34" charset="0"/>
                <a:cs typeface="Verdana"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da-DK" dirty="0"/>
          </a:p>
        </p:txBody>
      </p:sp>
    </p:spTree>
    <p:extLst>
      <p:ext uri="{BB962C8B-B14F-4D97-AF65-F5344CB8AC3E}">
        <p14:creationId xmlns:p14="http://schemas.microsoft.com/office/powerpoint/2010/main" val="338909628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9" name="Rectangle 28"/>
          <p:cNvSpPr/>
          <p:nvPr/>
        </p:nvSpPr>
        <p:spPr>
          <a:xfrm>
            <a:off x="0" y="0"/>
            <a:ext cx="9144000" cy="957263"/>
          </a:xfrm>
          <a:prstGeom prst="rec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pic>
        <p:nvPicPr>
          <p:cNvPr id="2050" name="Picture 2" descr="\\Cowi.net\Projects\A005000\A007830\0_Grafik\EMN-designguide\Grundlag\EMN_2013\EMN_design-guide\EMN_design-guide_final\word-templates\EMN jpg-filer til word\Home-affair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80647" y="6330444"/>
            <a:ext cx="500063" cy="11271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owi.net\Projects\A005000\A007830\0_Grafik\EMN-designguide\Grundlag\EMN_2013\EMN_design-guide\EMN_design-guide_final\word-templates\EMN jpg-filer til word\EMN-element-figure_30pct.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7544" y="324000"/>
            <a:ext cx="2305050" cy="1573212"/>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descr="The European Migration Network (EMN) is co-ordinated by the European Commission with National Contact Points (EMN NCPs) established in each EU Member State plus Norway." title="EMN"/>
          <p:cNvSpPr/>
          <p:nvPr/>
        </p:nvSpPr>
        <p:spPr>
          <a:xfrm>
            <a:off x="3203848" y="433398"/>
            <a:ext cx="2448272" cy="388633"/>
          </a:xfrm>
          <a:prstGeom prst="rect">
            <a:avLst/>
          </a:prstGeom>
        </p:spPr>
        <p:txBody>
          <a:bodyPr wrap="square">
            <a:spAutoFit/>
          </a:bodyPr>
          <a:lstStyle/>
          <a:p>
            <a:pPr rtl="0">
              <a:lnSpc>
                <a:spcPts val="800"/>
              </a:lnSpc>
              <a:spcBef>
                <a:spcPts val="0"/>
              </a:spcBef>
            </a:pPr>
            <a:r>
              <a:rPr lang="en-US" sz="800" b="0" i="1" u="none" strike="noStrike" kern="1200" baseline="30000" dirty="0" smtClean="0">
                <a:solidFill>
                  <a:schemeClr val="bg1">
                    <a:alpha val="50000"/>
                  </a:schemeClr>
                </a:solidFill>
                <a:latin typeface="Verdana" pitchFamily="34" charset="0"/>
                <a:ea typeface="Verdana" pitchFamily="34" charset="0"/>
                <a:cs typeface="Verdana" pitchFamily="34" charset="0"/>
              </a:rPr>
              <a:t>The European Migration Network (EMN) is </a:t>
            </a:r>
            <a:r>
              <a:rPr lang="en-US" sz="800" b="0" i="1" u="none" strike="noStrike" kern="1200" baseline="30000" dirty="0" err="1" smtClean="0">
                <a:solidFill>
                  <a:schemeClr val="bg1">
                    <a:alpha val="50000"/>
                  </a:schemeClr>
                </a:solidFill>
                <a:latin typeface="Verdana" pitchFamily="34" charset="0"/>
                <a:ea typeface="Verdana" pitchFamily="34" charset="0"/>
                <a:cs typeface="Verdana" pitchFamily="34" charset="0"/>
              </a:rPr>
              <a:t>co-ordinated</a:t>
            </a:r>
            <a:r>
              <a:rPr lang="en-US" sz="800" b="0" i="1" u="none" strike="noStrike" kern="1200" baseline="30000" dirty="0" smtClean="0">
                <a:solidFill>
                  <a:schemeClr val="bg1">
                    <a:alpha val="50000"/>
                  </a:schemeClr>
                </a:solidFill>
                <a:latin typeface="Verdana" pitchFamily="34" charset="0"/>
                <a:ea typeface="Verdana" pitchFamily="34" charset="0"/>
                <a:cs typeface="Verdana" pitchFamily="34" charset="0"/>
              </a:rPr>
              <a:t> by the European Commission with National Contact Points (EMN NCPs) established in each EU Member State plus Norway.</a:t>
            </a:r>
          </a:p>
        </p:txBody>
      </p:sp>
      <p:pic>
        <p:nvPicPr>
          <p:cNvPr id="2051" name="Picture 3" descr="\\Cowi.net\Projects\A005000\A007830\0_Grafik\EMN-designguide\Grundlag\EMN_2013\EMN_design-guide\EMN_design-guide_final\word-templates\EMN jpg-filer til word\EMN_logos_national-report.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16750" y="6132512"/>
            <a:ext cx="2127250" cy="72548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6111599" y="6545085"/>
            <a:ext cx="923255" cy="235623"/>
          </a:xfrm>
          <a:prstGeom prst="rect">
            <a:avLst/>
          </a:prstGeom>
        </p:spPr>
        <p:txBody>
          <a:bodyPr wrap="square">
            <a:spAutoFit/>
          </a:bodyPr>
          <a:lstStyle/>
          <a:p>
            <a:pPr algn="r" rtl="0"/>
            <a:r>
              <a:rPr lang="en-US" sz="700" b="0" i="0" u="none" strike="noStrike" kern="1200" baseline="30000" dirty="0" smtClean="0">
                <a:solidFill>
                  <a:schemeClr val="tx2"/>
                </a:solidFill>
                <a:latin typeface="Verdana" pitchFamily="34" charset="0"/>
                <a:ea typeface="Verdana" pitchFamily="34" charset="0"/>
                <a:cs typeface="Verdana" pitchFamily="34" charset="0"/>
              </a:rPr>
              <a:t>Co-funded by</a:t>
            </a:r>
            <a:br>
              <a:rPr lang="en-US" sz="700" b="0" i="0" u="none" strike="noStrike" kern="1200" baseline="30000" dirty="0" smtClean="0">
                <a:solidFill>
                  <a:schemeClr val="tx2"/>
                </a:solidFill>
                <a:latin typeface="Verdana" pitchFamily="34" charset="0"/>
                <a:ea typeface="Verdana" pitchFamily="34" charset="0"/>
                <a:cs typeface="Verdana" pitchFamily="34" charset="0"/>
              </a:rPr>
            </a:br>
            <a:r>
              <a:rPr lang="en-US" sz="700" b="0" i="0" u="none" strike="noStrike" kern="1200" baseline="30000" dirty="0" smtClean="0">
                <a:solidFill>
                  <a:schemeClr val="tx2"/>
                </a:solidFill>
                <a:latin typeface="Verdana" pitchFamily="34" charset="0"/>
                <a:ea typeface="Verdana" pitchFamily="34" charset="0"/>
                <a:cs typeface="Verdana" pitchFamily="34" charset="0"/>
              </a:rPr>
              <a:t>the European Union</a:t>
            </a:r>
          </a:p>
        </p:txBody>
      </p:sp>
    </p:spTree>
    <p:extLst>
      <p:ext uri="{BB962C8B-B14F-4D97-AF65-F5344CB8AC3E}">
        <p14:creationId xmlns:p14="http://schemas.microsoft.com/office/powerpoint/2010/main" val="2255915123"/>
      </p:ext>
    </p:extLst>
  </p:cSld>
  <p:clrMap bg1="lt1" tx1="dk1" bg2="lt2" tx2="dk2" accent1="accent1" accent2="accent2" accent3="accent3" accent4="accent4" accent5="accent5" accent6="accent6" hlink="hlink" folHlink="folHlink"/>
  <p:sldLayoutIdLst>
    <p:sldLayoutId id="2147483649" r:id="rId1"/>
    <p:sldLayoutId id="2147483658" r:id="rId2"/>
  </p:sldLayoutIdLst>
  <p:timing>
    <p:tnLst>
      <p:par>
        <p:cTn id="1" dur="indefinite" restart="never" nodeType="tmRoot"/>
      </p:par>
    </p:tnLst>
  </p:timing>
  <p:txStyles>
    <p:titleStyle>
      <a:lvl1pPr algn="l" defTabSz="914400" rtl="0" eaLnBrk="1" latinLnBrk="0" hangingPunct="1">
        <a:spcBef>
          <a:spcPct val="0"/>
        </a:spcBef>
        <a:buNone/>
        <a:defRPr sz="4400" kern="1200">
          <a:solidFill>
            <a:schemeClr val="tx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www.emn.ee/"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484784"/>
            <a:ext cx="8280920" cy="4248472"/>
          </a:xfrm>
        </p:spPr>
        <p:txBody>
          <a:bodyPr/>
          <a:lstStyle/>
          <a:p>
            <a:pPr algn="ctr"/>
            <a:r>
              <a:rPr lang="et-EE" sz="3600" dirty="0" smtClean="0"/>
              <a:t>Eesti</a:t>
            </a:r>
            <a:br>
              <a:rPr lang="et-EE" sz="3600" dirty="0" smtClean="0"/>
            </a:br>
            <a:r>
              <a:rPr lang="et-EE" sz="3600" dirty="0" smtClean="0"/>
              <a:t>rände- ja varjupaigapoliitika</a:t>
            </a:r>
            <a:br>
              <a:rPr lang="et-EE" sz="3600" dirty="0" smtClean="0"/>
            </a:br>
            <a:r>
              <a:rPr lang="et-EE" sz="3600" dirty="0" smtClean="0"/>
              <a:t>raport</a:t>
            </a:r>
            <a:br>
              <a:rPr lang="et-EE" sz="3600" dirty="0" smtClean="0"/>
            </a:br>
            <a:r>
              <a:rPr lang="et-EE" sz="3600" dirty="0" smtClean="0"/>
              <a:t>2018</a:t>
            </a:r>
            <a:br>
              <a:rPr lang="et-EE" sz="3600" dirty="0" smtClean="0"/>
            </a:br>
            <a:r>
              <a:rPr lang="et-EE" sz="2800" dirty="0" smtClean="0">
                <a:solidFill>
                  <a:schemeClr val="tx1">
                    <a:lumMod val="90000"/>
                    <a:lumOff val="10000"/>
                  </a:schemeClr>
                </a:solidFill>
              </a:rPr>
              <a:t/>
            </a:r>
            <a:br>
              <a:rPr lang="et-EE" sz="2800" dirty="0" smtClean="0">
                <a:solidFill>
                  <a:schemeClr val="tx1">
                    <a:lumMod val="90000"/>
                    <a:lumOff val="10000"/>
                  </a:schemeClr>
                </a:solidFill>
              </a:rPr>
            </a:br>
            <a:r>
              <a:rPr lang="et-EE" sz="1800" dirty="0" smtClean="0">
                <a:solidFill>
                  <a:schemeClr val="tx1">
                    <a:lumMod val="90000"/>
                    <a:lumOff val="10000"/>
                  </a:schemeClr>
                </a:solidFill>
              </a:rPr>
              <a:t>14.06.2019</a:t>
            </a:r>
            <a:br>
              <a:rPr lang="et-EE" sz="1800" dirty="0" smtClean="0">
                <a:solidFill>
                  <a:schemeClr val="tx1">
                    <a:lumMod val="90000"/>
                    <a:lumOff val="10000"/>
                  </a:schemeClr>
                </a:solidFill>
              </a:rPr>
            </a:br>
            <a:r>
              <a:rPr lang="et-EE" sz="2000" dirty="0" err="1" smtClean="0">
                <a:solidFill>
                  <a:schemeClr val="tx1">
                    <a:lumMod val="90000"/>
                    <a:lumOff val="10000"/>
                  </a:schemeClr>
                </a:solidFill>
              </a:rPr>
              <a:t>Eike</a:t>
            </a:r>
            <a:r>
              <a:rPr lang="et-EE" sz="2000" dirty="0" smtClean="0">
                <a:solidFill>
                  <a:schemeClr val="tx1">
                    <a:lumMod val="90000"/>
                    <a:lumOff val="10000"/>
                  </a:schemeClr>
                </a:solidFill>
              </a:rPr>
              <a:t> Luik</a:t>
            </a:r>
            <a:br>
              <a:rPr lang="et-EE" sz="2000" dirty="0" smtClean="0">
                <a:solidFill>
                  <a:schemeClr val="tx1">
                    <a:lumMod val="90000"/>
                    <a:lumOff val="10000"/>
                  </a:schemeClr>
                </a:solidFill>
              </a:rPr>
            </a:br>
            <a:endParaRPr lang="en-US" sz="2000" dirty="0"/>
          </a:p>
        </p:txBody>
      </p:sp>
      <p:sp>
        <p:nvSpPr>
          <p:cNvPr id="3" name="Content Placeholder 2"/>
          <p:cNvSpPr>
            <a:spLocks noGrp="1"/>
          </p:cNvSpPr>
          <p:nvPr>
            <p:ph idx="1"/>
          </p:nvPr>
        </p:nvSpPr>
        <p:spPr>
          <a:xfrm>
            <a:off x="323528" y="5949280"/>
            <a:ext cx="8496944" cy="648073"/>
          </a:xfrm>
        </p:spPr>
        <p:txBody>
          <a:bodyPr/>
          <a:lstStyle/>
          <a:p>
            <a:pPr marL="0" indent="0">
              <a:buNone/>
            </a:pPr>
            <a:endParaRPr lang="en-US" sz="1400" dirty="0"/>
          </a:p>
        </p:txBody>
      </p:sp>
    </p:spTree>
    <p:extLst>
      <p:ext uri="{BB962C8B-B14F-4D97-AF65-F5344CB8AC3E}">
        <p14:creationId xmlns:p14="http://schemas.microsoft.com/office/powerpoint/2010/main" val="12282871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1052737"/>
            <a:ext cx="8229600" cy="1296143"/>
          </a:xfrm>
        </p:spPr>
        <p:txBody>
          <a:bodyPr/>
          <a:lstStyle/>
          <a:p>
            <a:pPr algn="ctr"/>
            <a:r>
              <a:rPr lang="et-EE" dirty="0">
                <a:solidFill>
                  <a:srgbClr val="006FB4"/>
                </a:solidFill>
                <a:latin typeface="Times New Roman" panose="02020603050405020304" pitchFamily="18" charset="0"/>
                <a:ea typeface="Calibri" panose="020F0502020204030204" pitchFamily="34" charset="0"/>
              </a:rPr>
              <a:t>Peamised </a:t>
            </a:r>
            <a:r>
              <a:rPr lang="et-EE" dirty="0" smtClean="0">
                <a:solidFill>
                  <a:srgbClr val="006FB4"/>
                </a:solidFill>
                <a:latin typeface="Times New Roman" panose="02020603050405020304" pitchFamily="18" charset="0"/>
                <a:ea typeface="Calibri" panose="020F0502020204030204" pitchFamily="34" charset="0"/>
              </a:rPr>
              <a:t>rahvusvahelise kaitse valdkonda toetavad </a:t>
            </a:r>
            <a:r>
              <a:rPr lang="et-EE" dirty="0">
                <a:solidFill>
                  <a:srgbClr val="006FB4"/>
                </a:solidFill>
                <a:latin typeface="Times New Roman" panose="02020603050405020304" pitchFamily="18" charset="0"/>
                <a:ea typeface="Calibri" panose="020F0502020204030204" pitchFamily="34" charset="0"/>
              </a:rPr>
              <a:t>tegevused 2018. a</a:t>
            </a:r>
            <a:endParaRPr lang="et-EE" dirty="0"/>
          </a:p>
        </p:txBody>
      </p:sp>
      <p:sp>
        <p:nvSpPr>
          <p:cNvPr id="3" name="Content Placeholder 2"/>
          <p:cNvSpPr>
            <a:spLocks noGrp="1"/>
          </p:cNvSpPr>
          <p:nvPr>
            <p:ph idx="1"/>
          </p:nvPr>
        </p:nvSpPr>
        <p:spPr>
          <a:xfrm>
            <a:off x="395536" y="2276872"/>
            <a:ext cx="8229600" cy="4032448"/>
          </a:xfrm>
        </p:spPr>
        <p:txBody>
          <a:bodyPr/>
          <a:lstStyle/>
          <a:p>
            <a:pPr>
              <a:buFont typeface="Wingdings" panose="05000000000000000000" pitchFamily="2" charset="2"/>
              <a:buChar char="Ø"/>
            </a:pPr>
            <a:endParaRPr lang="et-EE" sz="2000" dirty="0" smtClean="0"/>
          </a:p>
          <a:p>
            <a:pPr>
              <a:buFont typeface="Wingdings" panose="05000000000000000000" pitchFamily="2" charset="2"/>
              <a:buChar char="Ø"/>
            </a:pPr>
            <a:r>
              <a:rPr lang="et-EE" sz="2000" dirty="0" err="1" smtClean="0"/>
              <a:t>PPAl</a:t>
            </a:r>
            <a:r>
              <a:rPr lang="et-EE" sz="2000" dirty="0" smtClean="0"/>
              <a:t> </a:t>
            </a:r>
            <a:r>
              <a:rPr lang="et-EE" sz="2000" dirty="0"/>
              <a:t>valmisid </a:t>
            </a:r>
            <a:r>
              <a:rPr lang="et-EE" sz="2000" dirty="0" err="1"/>
              <a:t>RKSle</a:t>
            </a:r>
            <a:r>
              <a:rPr lang="et-EE" sz="2000" dirty="0"/>
              <a:t> ja taotlejale mõeldud </a:t>
            </a:r>
            <a:r>
              <a:rPr lang="et-EE" sz="2000" dirty="0" smtClean="0"/>
              <a:t>infolehed, 17 erinevas keeles;</a:t>
            </a:r>
            <a:r>
              <a:rPr lang="et-EE" sz="2000" dirty="0"/>
              <a:t>	</a:t>
            </a:r>
            <a:endParaRPr lang="et-EE" sz="2000" dirty="0" smtClean="0"/>
          </a:p>
          <a:p>
            <a:pPr>
              <a:buFont typeface="Wingdings" panose="05000000000000000000" pitchFamily="2" charset="2"/>
              <a:buChar char="Ø"/>
            </a:pPr>
            <a:r>
              <a:rPr lang="et-EE" sz="2000" dirty="0" smtClean="0"/>
              <a:t>Töötukassa teenus „Minu </a:t>
            </a:r>
            <a:r>
              <a:rPr lang="et-EE" sz="2000" dirty="0"/>
              <a:t>esimene töökoht </a:t>
            </a:r>
            <a:r>
              <a:rPr lang="et-EE" sz="2000" dirty="0" smtClean="0"/>
              <a:t>Eestis“;</a:t>
            </a:r>
          </a:p>
          <a:p>
            <a:pPr>
              <a:buFont typeface="Wingdings" panose="05000000000000000000" pitchFamily="2" charset="2"/>
              <a:buChar char="Ø"/>
            </a:pPr>
            <a:r>
              <a:rPr lang="et-EE" sz="2000" dirty="0" smtClean="0"/>
              <a:t>Keeleõppe </a:t>
            </a:r>
            <a:r>
              <a:rPr lang="et-EE" sz="2000" dirty="0"/>
              <a:t>mahu suurenemine kuni 300 </a:t>
            </a:r>
            <a:r>
              <a:rPr lang="et-EE" sz="2000" dirty="0" smtClean="0"/>
              <a:t>tunnini; </a:t>
            </a:r>
          </a:p>
          <a:p>
            <a:pPr>
              <a:buFont typeface="Wingdings" panose="05000000000000000000" pitchFamily="2" charset="2"/>
              <a:buChar char="Ø"/>
            </a:pPr>
            <a:r>
              <a:rPr lang="et-EE" sz="2000" dirty="0" smtClean="0"/>
              <a:t>IOM </a:t>
            </a:r>
            <a:r>
              <a:rPr lang="et-EE" sz="2000" dirty="0"/>
              <a:t>Eesti laiendas kohanemisprogrammi rahvusvahelise kaitse </a:t>
            </a:r>
            <a:r>
              <a:rPr lang="et-EE" sz="2000" dirty="0" smtClean="0"/>
              <a:t>moodulit kolme päevaseks</a:t>
            </a:r>
            <a:r>
              <a:rPr lang="et-EE" sz="2000" dirty="0"/>
              <a:t>;</a:t>
            </a:r>
            <a:endParaRPr lang="et-EE" sz="2000" dirty="0" smtClean="0"/>
          </a:p>
          <a:p>
            <a:pPr>
              <a:buFont typeface="Wingdings" panose="05000000000000000000" pitchFamily="2" charset="2"/>
              <a:buChar char="Ø"/>
            </a:pPr>
            <a:r>
              <a:rPr lang="et-EE" sz="2000" dirty="0" smtClean="0"/>
              <a:t>Jätkati </a:t>
            </a:r>
            <a:r>
              <a:rPr lang="et-EE" sz="2000" dirty="0"/>
              <a:t>tugiisiku teenuse pakkumist ning muid RKS kohanemist </a:t>
            </a:r>
            <a:r>
              <a:rPr lang="et-EE" sz="2000" dirty="0" smtClean="0"/>
              <a:t>toetavaid </a:t>
            </a:r>
            <a:r>
              <a:rPr lang="et-EE" sz="2000" dirty="0"/>
              <a:t>tegevusi.</a:t>
            </a:r>
          </a:p>
          <a:p>
            <a:endParaRPr lang="et-EE" sz="2400" dirty="0"/>
          </a:p>
        </p:txBody>
      </p:sp>
    </p:spTree>
    <p:extLst>
      <p:ext uri="{BB962C8B-B14F-4D97-AF65-F5344CB8AC3E}">
        <p14:creationId xmlns:p14="http://schemas.microsoft.com/office/powerpoint/2010/main" val="29528425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111" y="620688"/>
            <a:ext cx="8229600" cy="1440160"/>
          </a:xfrm>
        </p:spPr>
        <p:txBody>
          <a:bodyPr/>
          <a:lstStyle/>
          <a:p>
            <a:pPr algn="ctr"/>
            <a:r>
              <a:rPr lang="et-EE" dirty="0">
                <a:solidFill>
                  <a:srgbClr val="006FB4"/>
                </a:solidFill>
                <a:latin typeface="Times New Roman" panose="02020603050405020304" pitchFamily="18" charset="0"/>
                <a:ea typeface="Calibri" panose="020F0502020204030204" pitchFamily="34" charset="0"/>
              </a:rPr>
              <a:t>Ebaseaduslik </a:t>
            </a:r>
            <a:r>
              <a:rPr lang="et-EE" dirty="0" smtClean="0">
                <a:solidFill>
                  <a:srgbClr val="006FB4"/>
                </a:solidFill>
                <a:latin typeface="Times New Roman" panose="02020603050405020304" pitchFamily="18" charset="0"/>
                <a:ea typeface="Calibri" panose="020F0502020204030204" pitchFamily="34" charset="0"/>
              </a:rPr>
              <a:t>ränne</a:t>
            </a:r>
            <a:endParaRPr lang="et-EE" dirty="0"/>
          </a:p>
        </p:txBody>
      </p:sp>
      <p:sp>
        <p:nvSpPr>
          <p:cNvPr id="3" name="Content Placeholder 2"/>
          <p:cNvSpPr>
            <a:spLocks noGrp="1"/>
          </p:cNvSpPr>
          <p:nvPr>
            <p:ph idx="1"/>
          </p:nvPr>
        </p:nvSpPr>
        <p:spPr>
          <a:xfrm>
            <a:off x="395536" y="1916832"/>
            <a:ext cx="8229600" cy="3888433"/>
          </a:xfrm>
        </p:spPr>
        <p:txBody>
          <a:bodyPr/>
          <a:lstStyle/>
          <a:p>
            <a:pPr>
              <a:buFont typeface="Wingdings" panose="05000000000000000000" pitchFamily="2" charset="2"/>
              <a:buChar char="Ø"/>
            </a:pPr>
            <a:r>
              <a:rPr lang="et-EE" sz="1800" dirty="0" smtClean="0"/>
              <a:t>Ebaseaduslikult </a:t>
            </a:r>
            <a:r>
              <a:rPr lang="et-EE" sz="1800" dirty="0"/>
              <a:t>rändelt tabatute arv on kahe aastaga </a:t>
            </a:r>
            <a:r>
              <a:rPr lang="et-EE" sz="1800" dirty="0" smtClean="0"/>
              <a:t>kahekordistunud (2016.a 527; 2018.a 1110 juhtumit).</a:t>
            </a:r>
          </a:p>
          <a:p>
            <a:pPr algn="just">
              <a:buFont typeface="Wingdings" panose="05000000000000000000" pitchFamily="2" charset="2"/>
              <a:buChar char="Ø"/>
            </a:pPr>
            <a:r>
              <a:rPr lang="et-EE" sz="1800" dirty="0" smtClean="0"/>
              <a:t>Seoses </a:t>
            </a:r>
            <a:r>
              <a:rPr lang="et-EE" sz="1800" dirty="0" err="1" smtClean="0"/>
              <a:t>välistööjõu</a:t>
            </a:r>
            <a:r>
              <a:rPr lang="et-EE" sz="1800" dirty="0" smtClean="0"/>
              <a:t> arvu kasvuga kasvas 2017. a oluliselt välismaalastega seotud ebaseadusliku töötamise ning töötingimuste rikkumiste väärtegude arv, 2018. a näitas see arv langustrendi.  </a:t>
            </a:r>
          </a:p>
          <a:p>
            <a:pPr>
              <a:buFont typeface="Wingdings" panose="05000000000000000000" pitchFamily="2" charset="2"/>
              <a:buChar char="Ø"/>
            </a:pPr>
            <a:endParaRPr lang="et-EE" sz="1800" dirty="0"/>
          </a:p>
        </p:txBody>
      </p:sp>
      <p:pic>
        <p:nvPicPr>
          <p:cNvPr id="4" name="Picture 3"/>
          <p:cNvPicPr>
            <a:picLocks noChangeAspect="1"/>
          </p:cNvPicPr>
          <p:nvPr/>
        </p:nvPicPr>
        <p:blipFill>
          <a:blip r:embed="rId3"/>
          <a:stretch>
            <a:fillRect/>
          </a:stretch>
        </p:blipFill>
        <p:spPr>
          <a:xfrm>
            <a:off x="1331640" y="3789040"/>
            <a:ext cx="4680520" cy="2160240"/>
          </a:xfrm>
          <a:prstGeom prst="rect">
            <a:avLst/>
          </a:prstGeom>
        </p:spPr>
      </p:pic>
    </p:spTree>
    <p:extLst>
      <p:ext uri="{BB962C8B-B14F-4D97-AF65-F5344CB8AC3E}">
        <p14:creationId xmlns:p14="http://schemas.microsoft.com/office/powerpoint/2010/main" val="19013840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1124745"/>
            <a:ext cx="8229600" cy="792087"/>
          </a:xfrm>
        </p:spPr>
        <p:txBody>
          <a:bodyPr/>
          <a:lstStyle/>
          <a:p>
            <a:pPr algn="ctr"/>
            <a:r>
              <a:rPr lang="et-EE" sz="2400" dirty="0" smtClean="0"/>
              <a:t>Seadusemuudatused ja läbiviidud tegevused</a:t>
            </a:r>
            <a:endParaRPr lang="et-EE" sz="2400" dirty="0"/>
          </a:p>
        </p:txBody>
      </p:sp>
      <p:sp>
        <p:nvSpPr>
          <p:cNvPr id="3" name="Content Placeholder 2"/>
          <p:cNvSpPr>
            <a:spLocks noGrp="1"/>
          </p:cNvSpPr>
          <p:nvPr>
            <p:ph idx="1"/>
          </p:nvPr>
        </p:nvSpPr>
        <p:spPr>
          <a:xfrm>
            <a:off x="395536" y="1916832"/>
            <a:ext cx="8229600" cy="4176464"/>
          </a:xfrm>
        </p:spPr>
        <p:txBody>
          <a:bodyPr/>
          <a:lstStyle/>
          <a:p>
            <a:pPr marL="0" indent="0" algn="just">
              <a:buNone/>
            </a:pPr>
            <a:r>
              <a:rPr lang="et-EE" sz="1600" b="1" dirty="0" smtClean="0"/>
              <a:t>Meetmed –</a:t>
            </a:r>
          </a:p>
          <a:p>
            <a:pPr marL="0" indent="0" algn="just">
              <a:buNone/>
            </a:pPr>
            <a:endParaRPr lang="et-EE" sz="1600" b="1" dirty="0" smtClean="0"/>
          </a:p>
          <a:p>
            <a:pPr algn="just">
              <a:buFont typeface="Wingdings" panose="05000000000000000000" pitchFamily="2" charset="2"/>
              <a:buChar char="Ø"/>
            </a:pPr>
            <a:r>
              <a:rPr lang="et-EE" sz="1800" b="1" dirty="0" smtClean="0"/>
              <a:t>Ebaseadusliku </a:t>
            </a:r>
            <a:r>
              <a:rPr lang="et-EE" sz="1800" b="1" dirty="0"/>
              <a:t>töötamise ennetamise </a:t>
            </a:r>
            <a:r>
              <a:rPr lang="et-EE" sz="1800" b="1" dirty="0" smtClean="0"/>
              <a:t>tegevuskava</a:t>
            </a:r>
            <a:r>
              <a:rPr lang="et-EE" sz="1800" dirty="0"/>
              <a:t>;</a:t>
            </a:r>
            <a:r>
              <a:rPr lang="et-EE" sz="1800" dirty="0" smtClean="0"/>
              <a:t> </a:t>
            </a:r>
          </a:p>
          <a:p>
            <a:pPr algn="just">
              <a:buFont typeface="Wingdings" panose="05000000000000000000" pitchFamily="2" charset="2"/>
              <a:buChar char="Ø"/>
            </a:pPr>
            <a:r>
              <a:rPr lang="et-EE" sz="1800" dirty="0"/>
              <a:t>L</a:t>
            </a:r>
            <a:r>
              <a:rPr lang="et-EE" sz="1800" dirty="0" smtClean="0"/>
              <a:t>ühiajalise </a:t>
            </a:r>
            <a:r>
              <a:rPr lang="et-EE" sz="1800" dirty="0"/>
              <a:t>töötamise </a:t>
            </a:r>
            <a:r>
              <a:rPr lang="et-EE" sz="1800" dirty="0" smtClean="0"/>
              <a:t>registreerimata jätmise eest sunniraha; </a:t>
            </a:r>
            <a:endParaRPr lang="et-EE" sz="1800" dirty="0"/>
          </a:p>
          <a:p>
            <a:pPr algn="just">
              <a:buFont typeface="Wingdings" panose="05000000000000000000" pitchFamily="2" charset="2"/>
              <a:buChar char="Ø"/>
            </a:pPr>
            <a:r>
              <a:rPr lang="et-EE" sz="1800" dirty="0" smtClean="0"/>
              <a:t>Majandustegevuse </a:t>
            </a:r>
            <a:r>
              <a:rPr lang="et-EE" sz="1800" dirty="0"/>
              <a:t>keelamine ja rahalise karistusmäära </a:t>
            </a:r>
            <a:r>
              <a:rPr lang="et-EE" sz="1800" dirty="0" smtClean="0"/>
              <a:t>tõstmine;</a:t>
            </a:r>
          </a:p>
          <a:p>
            <a:pPr marL="0" indent="0" algn="just">
              <a:buNone/>
            </a:pPr>
            <a:endParaRPr lang="et-EE" sz="1800" dirty="0" smtClean="0"/>
          </a:p>
          <a:p>
            <a:pPr marL="0" indent="0" algn="just">
              <a:buNone/>
            </a:pPr>
            <a:endParaRPr lang="et-EE" sz="1800" dirty="0" smtClean="0"/>
          </a:p>
          <a:p>
            <a:pPr algn="just">
              <a:buFont typeface="Wingdings" panose="05000000000000000000" pitchFamily="2" charset="2"/>
              <a:buChar char="Ø"/>
            </a:pPr>
            <a:r>
              <a:rPr lang="et-EE" sz="1800" dirty="0" smtClean="0"/>
              <a:t>Hakati väljastama </a:t>
            </a:r>
            <a:r>
              <a:rPr lang="et-EE" sz="1800" b="1" dirty="0" smtClean="0"/>
              <a:t>Euroopa </a:t>
            </a:r>
            <a:r>
              <a:rPr lang="et-EE" sz="1800" b="1" dirty="0"/>
              <a:t>tagasisaatmise </a:t>
            </a:r>
            <a:r>
              <a:rPr lang="et-EE" sz="1800" b="1" dirty="0" smtClean="0"/>
              <a:t>reisidokumenti</a:t>
            </a:r>
            <a:r>
              <a:rPr lang="et-EE" sz="1800" dirty="0" smtClean="0"/>
              <a:t>, </a:t>
            </a:r>
            <a:r>
              <a:rPr lang="et-EE" sz="1800" dirty="0"/>
              <a:t>mis lihtsustab riigis ebaseaduslikult viibivate kolmandate riikide kodanike tagasisaatmist. </a:t>
            </a:r>
          </a:p>
          <a:p>
            <a:pPr algn="just">
              <a:buFont typeface="Wingdings" panose="05000000000000000000" pitchFamily="2" charset="2"/>
              <a:buChar char="Ø"/>
            </a:pPr>
            <a:endParaRPr lang="et-EE" sz="1800" dirty="0" smtClean="0"/>
          </a:p>
        </p:txBody>
      </p:sp>
    </p:spTree>
    <p:extLst>
      <p:ext uri="{BB962C8B-B14F-4D97-AF65-F5344CB8AC3E}">
        <p14:creationId xmlns:p14="http://schemas.microsoft.com/office/powerpoint/2010/main" val="556816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9" y="1196231"/>
            <a:ext cx="8229600" cy="936625"/>
          </a:xfrm>
        </p:spPr>
        <p:txBody>
          <a:bodyPr/>
          <a:lstStyle/>
          <a:p>
            <a:pPr algn="ctr"/>
            <a:r>
              <a:rPr lang="et-EE" dirty="0">
                <a:latin typeface="Times New Roman" panose="02020603050405020304" pitchFamily="18" charset="0"/>
                <a:ea typeface="Calibri" panose="020F0502020204030204" pitchFamily="34" charset="0"/>
              </a:rPr>
              <a:t>T</a:t>
            </a:r>
            <a:r>
              <a:rPr lang="et-EE" dirty="0" smtClean="0">
                <a:latin typeface="Times New Roman" panose="02020603050405020304" pitchFamily="18" charset="0"/>
                <a:ea typeface="Calibri" panose="020F0502020204030204" pitchFamily="34" charset="0"/>
              </a:rPr>
              <a:t>agasipöördumine</a:t>
            </a:r>
            <a:endParaRPr lang="et-EE" dirty="0"/>
          </a:p>
        </p:txBody>
      </p:sp>
      <p:pic>
        <p:nvPicPr>
          <p:cNvPr id="4" name="Content Placeholder 3"/>
          <p:cNvPicPr>
            <a:picLocks noGrp="1" noChangeAspect="1"/>
          </p:cNvPicPr>
          <p:nvPr>
            <p:ph idx="1"/>
          </p:nvPr>
        </p:nvPicPr>
        <p:blipFill>
          <a:blip r:embed="rId3"/>
          <a:stretch>
            <a:fillRect/>
          </a:stretch>
        </p:blipFill>
        <p:spPr>
          <a:xfrm>
            <a:off x="395289" y="2780929"/>
            <a:ext cx="4248720" cy="2664295"/>
          </a:xfrm>
          <a:prstGeom prst="rect">
            <a:avLst/>
          </a:prstGeom>
        </p:spPr>
      </p:pic>
      <p:pic>
        <p:nvPicPr>
          <p:cNvPr id="5" name="Picture 4"/>
          <p:cNvPicPr/>
          <p:nvPr/>
        </p:nvPicPr>
        <p:blipFill rotWithShape="1">
          <a:blip r:embed="rId4"/>
          <a:srcRect l="32584" t="60416" r="34830" b="11648"/>
          <a:stretch/>
        </p:blipFill>
        <p:spPr bwMode="auto">
          <a:xfrm>
            <a:off x="4716016" y="2132856"/>
            <a:ext cx="3960440" cy="331236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9252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1124745"/>
            <a:ext cx="8229600" cy="1008111"/>
          </a:xfrm>
        </p:spPr>
        <p:txBody>
          <a:bodyPr/>
          <a:lstStyle/>
          <a:p>
            <a:r>
              <a:rPr lang="et-EE" sz="2400" dirty="0">
                <a:solidFill>
                  <a:srgbClr val="006FB4"/>
                </a:solidFill>
              </a:rPr>
              <a:t>Seadusemuudatused ja toetavad tegevused</a:t>
            </a:r>
            <a:endParaRPr lang="et-EE" dirty="0"/>
          </a:p>
        </p:txBody>
      </p:sp>
      <p:sp>
        <p:nvSpPr>
          <p:cNvPr id="3" name="Content Placeholder 2"/>
          <p:cNvSpPr>
            <a:spLocks noGrp="1"/>
          </p:cNvSpPr>
          <p:nvPr>
            <p:ph idx="1"/>
          </p:nvPr>
        </p:nvSpPr>
        <p:spPr>
          <a:xfrm>
            <a:off x="395536" y="2132856"/>
            <a:ext cx="8229600" cy="3672409"/>
          </a:xfrm>
        </p:spPr>
        <p:txBody>
          <a:bodyPr/>
          <a:lstStyle/>
          <a:p>
            <a:pPr algn="just">
              <a:buFont typeface="Wingdings" panose="05000000000000000000" pitchFamily="2" charset="2"/>
              <a:buChar char="Ø"/>
            </a:pPr>
            <a:endParaRPr lang="et-EE" sz="2400" dirty="0" smtClean="0"/>
          </a:p>
          <a:p>
            <a:pPr algn="just">
              <a:buFont typeface="Wingdings" panose="05000000000000000000" pitchFamily="2" charset="2"/>
              <a:buChar char="Ø"/>
            </a:pPr>
            <a:r>
              <a:rPr lang="et-EE" sz="2400" dirty="0" smtClean="0"/>
              <a:t>Rae </a:t>
            </a:r>
            <a:r>
              <a:rPr lang="et-EE" sz="2400" dirty="0"/>
              <a:t>vallas avati uus kinnipidamiskeskus, </a:t>
            </a:r>
            <a:r>
              <a:rPr lang="et-EE" sz="2400" dirty="0" smtClean="0"/>
              <a:t>kus on loodud võimalused </a:t>
            </a:r>
            <a:r>
              <a:rPr lang="et-EE" sz="2400" dirty="0"/>
              <a:t>123 väljasaadetava ning varjupaigataotleja </a:t>
            </a:r>
            <a:r>
              <a:rPr lang="et-EE" sz="2400" dirty="0" smtClean="0"/>
              <a:t>kinnipidamiseks;</a:t>
            </a:r>
          </a:p>
          <a:p>
            <a:pPr algn="just">
              <a:buFont typeface="Wingdings" panose="05000000000000000000" pitchFamily="2" charset="2"/>
              <a:buChar char="Ø"/>
            </a:pPr>
            <a:r>
              <a:rPr lang="et-EE" sz="2400" dirty="0" smtClean="0"/>
              <a:t>Eesti </a:t>
            </a:r>
            <a:r>
              <a:rPr lang="et-EE" sz="2400" dirty="0"/>
              <a:t>oli Schengeni hindamise </a:t>
            </a:r>
            <a:r>
              <a:rPr lang="et-EE" sz="2400" dirty="0" smtClean="0"/>
              <a:t>subjektiks.</a:t>
            </a:r>
            <a:endParaRPr lang="et-EE" dirty="0"/>
          </a:p>
        </p:txBody>
      </p:sp>
    </p:spTree>
    <p:extLst>
      <p:ext uri="{BB962C8B-B14F-4D97-AF65-F5344CB8AC3E}">
        <p14:creationId xmlns:p14="http://schemas.microsoft.com/office/powerpoint/2010/main" val="18219644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1196753"/>
            <a:ext cx="8229600" cy="720079"/>
          </a:xfrm>
        </p:spPr>
        <p:txBody>
          <a:bodyPr/>
          <a:lstStyle/>
          <a:p>
            <a:pPr algn="ctr"/>
            <a:r>
              <a:rPr lang="et-EE" sz="2400" dirty="0" smtClean="0"/>
              <a:t>Integratsioon ja kodakondsus</a:t>
            </a:r>
            <a:endParaRPr lang="et-EE" sz="2400" dirty="0"/>
          </a:p>
        </p:txBody>
      </p:sp>
      <p:pic>
        <p:nvPicPr>
          <p:cNvPr id="4" name="Content Placeholder 3"/>
          <p:cNvPicPr>
            <a:picLocks noGrp="1" noChangeAspect="1"/>
          </p:cNvPicPr>
          <p:nvPr>
            <p:ph idx="1"/>
          </p:nvPr>
        </p:nvPicPr>
        <p:blipFill>
          <a:blip r:embed="rId3"/>
          <a:stretch>
            <a:fillRect/>
          </a:stretch>
        </p:blipFill>
        <p:spPr>
          <a:xfrm>
            <a:off x="1835697" y="1808820"/>
            <a:ext cx="4104456" cy="2160240"/>
          </a:xfrm>
          <a:prstGeom prst="rect">
            <a:avLst/>
          </a:prstGeom>
        </p:spPr>
      </p:pic>
      <p:pic>
        <p:nvPicPr>
          <p:cNvPr id="5" name="Picture 4"/>
          <p:cNvPicPr/>
          <p:nvPr/>
        </p:nvPicPr>
        <p:blipFill rotWithShape="1">
          <a:blip r:embed="rId4"/>
          <a:srcRect l="32778" t="35497" r="32091" b="37843"/>
          <a:stretch/>
        </p:blipFill>
        <p:spPr bwMode="auto">
          <a:xfrm>
            <a:off x="1619672" y="3861048"/>
            <a:ext cx="5616624" cy="208823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0348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1052737"/>
            <a:ext cx="8229600" cy="576063"/>
          </a:xfrm>
        </p:spPr>
        <p:txBody>
          <a:bodyPr/>
          <a:lstStyle/>
          <a:p>
            <a:r>
              <a:rPr lang="et-EE" sz="2400" dirty="0">
                <a:solidFill>
                  <a:srgbClr val="006FB4"/>
                </a:solidFill>
              </a:rPr>
              <a:t>Seadusemuudatused ja toetavad tegevused</a:t>
            </a:r>
            <a:endParaRPr lang="et-EE" dirty="0"/>
          </a:p>
        </p:txBody>
      </p:sp>
      <p:sp>
        <p:nvSpPr>
          <p:cNvPr id="3" name="Content Placeholder 2"/>
          <p:cNvSpPr>
            <a:spLocks noGrp="1"/>
          </p:cNvSpPr>
          <p:nvPr>
            <p:ph idx="1"/>
          </p:nvPr>
        </p:nvSpPr>
        <p:spPr>
          <a:xfrm>
            <a:off x="395536" y="1628800"/>
            <a:ext cx="8229600" cy="4464496"/>
          </a:xfrm>
        </p:spPr>
        <p:txBody>
          <a:bodyPr/>
          <a:lstStyle/>
          <a:p>
            <a:pPr algn="just">
              <a:buFont typeface="Wingdings" panose="05000000000000000000" pitchFamily="2" charset="2"/>
              <a:buChar char="Ø"/>
            </a:pPr>
            <a:endParaRPr lang="et-EE" sz="1800" dirty="0" smtClean="0"/>
          </a:p>
          <a:p>
            <a:pPr marL="0" indent="0" algn="just">
              <a:buNone/>
            </a:pPr>
            <a:r>
              <a:rPr lang="et-EE" sz="1800" dirty="0" smtClean="0"/>
              <a:t>Seaduslik </a:t>
            </a:r>
            <a:r>
              <a:rPr lang="et-EE" sz="1800" dirty="0"/>
              <a:t>meede kodakondsuses – </a:t>
            </a:r>
          </a:p>
          <a:p>
            <a:pPr marL="0" indent="0" algn="just">
              <a:buNone/>
            </a:pPr>
            <a:r>
              <a:rPr lang="et-EE" sz="1800" dirty="0" smtClean="0"/>
              <a:t>alates </a:t>
            </a:r>
            <a:r>
              <a:rPr lang="et-EE" sz="1800" dirty="0"/>
              <a:t>2019. aastast </a:t>
            </a:r>
            <a:r>
              <a:rPr lang="et-EE" sz="1800" dirty="0" smtClean="0"/>
              <a:t>on võimalus </a:t>
            </a:r>
            <a:r>
              <a:rPr lang="et-EE" sz="1800" dirty="0"/>
              <a:t>õppida tasuta eesti keelt Eesti kodakondsuse taotlemise eesmärgil. Selleks saab välismaalane, kes on vähemalt 5 aastat Eestis seaduslikul alusel elanud, sõlmida keeleõppelepingu. </a:t>
            </a:r>
            <a:endParaRPr lang="et-EE" sz="1800" dirty="0" smtClean="0"/>
          </a:p>
          <a:p>
            <a:pPr marL="0" indent="0" algn="just">
              <a:buNone/>
            </a:pPr>
            <a:r>
              <a:rPr lang="et-EE" sz="1800" dirty="0" smtClean="0"/>
              <a:t>Integratsioon –</a:t>
            </a:r>
          </a:p>
          <a:p>
            <a:pPr algn="just">
              <a:buFont typeface="Wingdings" panose="05000000000000000000" pitchFamily="2" charset="2"/>
              <a:buChar char="Ø"/>
            </a:pPr>
            <a:r>
              <a:rPr lang="et-EE" sz="1800" dirty="0" smtClean="0"/>
              <a:t>Integratsiooni Sihtasutuse Eesti </a:t>
            </a:r>
            <a:r>
              <a:rPr lang="et-EE" sz="1800" dirty="0"/>
              <a:t>keele Maja Tallinnas ja </a:t>
            </a:r>
            <a:r>
              <a:rPr lang="et-EE" sz="1800" dirty="0" smtClean="0"/>
              <a:t>Narvas, avati nõuandeveeb; </a:t>
            </a:r>
          </a:p>
          <a:p>
            <a:pPr algn="just">
              <a:buFont typeface="Wingdings" panose="05000000000000000000" pitchFamily="2" charset="2"/>
              <a:buChar char="Ø"/>
            </a:pPr>
            <a:r>
              <a:rPr lang="et-EE" sz="1800" dirty="0" smtClean="0"/>
              <a:t>PPA </a:t>
            </a:r>
            <a:r>
              <a:rPr lang="et-EE" sz="1800" dirty="0"/>
              <a:t>ja </a:t>
            </a:r>
            <a:r>
              <a:rPr lang="et-EE" sz="1800" dirty="0" err="1"/>
              <a:t>Sisekaitseakadeemia</a:t>
            </a:r>
            <a:r>
              <a:rPr lang="et-EE" sz="1800" dirty="0"/>
              <a:t> </a:t>
            </a:r>
            <a:r>
              <a:rPr lang="et-EE" sz="1800" dirty="0" smtClean="0"/>
              <a:t>koostööprojekt, </a:t>
            </a:r>
            <a:r>
              <a:rPr lang="et-EE" sz="1800" dirty="0"/>
              <a:t>mille eesmärk on tõsta ühiskonna teadlikkust radikaliseerumisest, ning kuidas märgata esimesi </a:t>
            </a:r>
            <a:r>
              <a:rPr lang="et-EE" sz="1800" dirty="0" smtClean="0"/>
              <a:t>ohumärke;</a:t>
            </a:r>
            <a:endParaRPr lang="et-EE" sz="1800" dirty="0"/>
          </a:p>
          <a:p>
            <a:pPr algn="just">
              <a:buFont typeface="Wingdings" panose="05000000000000000000" pitchFamily="2" charset="2"/>
              <a:buChar char="Ø"/>
            </a:pPr>
            <a:r>
              <a:rPr lang="et-EE" sz="1800" dirty="0" smtClean="0"/>
              <a:t>Tartu </a:t>
            </a:r>
            <a:r>
              <a:rPr lang="et-EE" sz="1800" dirty="0"/>
              <a:t>Ülikool viis õpetajakoolituse </a:t>
            </a:r>
            <a:r>
              <a:rPr lang="et-EE" sz="1800" dirty="0" smtClean="0"/>
              <a:t>moodul </a:t>
            </a:r>
            <a:r>
              <a:rPr lang="et-EE" sz="1800" dirty="0"/>
              <a:t>"Kultuuride </a:t>
            </a:r>
            <a:r>
              <a:rPr lang="et-EE" sz="1800" dirty="0" smtClean="0"/>
              <a:t>kohtumised„.</a:t>
            </a:r>
            <a:endParaRPr lang="et-EE" sz="1800" dirty="0"/>
          </a:p>
        </p:txBody>
      </p:sp>
    </p:spTree>
    <p:extLst>
      <p:ext uri="{BB962C8B-B14F-4D97-AF65-F5344CB8AC3E}">
        <p14:creationId xmlns:p14="http://schemas.microsoft.com/office/powerpoint/2010/main" val="7408269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t-EE"/>
          </a:p>
        </p:txBody>
      </p:sp>
      <p:sp>
        <p:nvSpPr>
          <p:cNvPr id="3" name="Content Placeholder 2"/>
          <p:cNvSpPr>
            <a:spLocks noGrp="1"/>
          </p:cNvSpPr>
          <p:nvPr>
            <p:ph idx="1"/>
          </p:nvPr>
        </p:nvSpPr>
        <p:spPr>
          <a:xfrm>
            <a:off x="395536" y="2708921"/>
            <a:ext cx="8229600" cy="3096344"/>
          </a:xfrm>
        </p:spPr>
        <p:txBody>
          <a:bodyPr/>
          <a:lstStyle/>
          <a:p>
            <a:pPr marL="0" indent="0" algn="ctr">
              <a:buNone/>
            </a:pPr>
            <a:r>
              <a:rPr lang="et-EE" b="1" dirty="0" smtClean="0"/>
              <a:t>Tänan!</a:t>
            </a:r>
          </a:p>
          <a:p>
            <a:pPr marL="0" indent="0" algn="ctr">
              <a:buNone/>
            </a:pPr>
            <a:endParaRPr lang="et-EE" b="1" dirty="0" smtClean="0"/>
          </a:p>
          <a:p>
            <a:pPr marL="0" indent="0" algn="ctr">
              <a:buNone/>
            </a:pPr>
            <a:r>
              <a:rPr lang="et-EE" b="1" dirty="0" smtClean="0"/>
              <a:t>Raport on leitav EMN Eesti kodulehelt:</a:t>
            </a:r>
          </a:p>
          <a:p>
            <a:pPr marL="0" indent="0" algn="ctr">
              <a:buNone/>
            </a:pPr>
            <a:r>
              <a:rPr lang="et-EE" b="1" dirty="0">
                <a:hlinkClick r:id="rId3"/>
              </a:rPr>
              <a:t>https://www.emn.ee/</a:t>
            </a:r>
            <a:endParaRPr lang="et-EE" b="1" dirty="0"/>
          </a:p>
        </p:txBody>
      </p:sp>
    </p:spTree>
    <p:extLst>
      <p:ext uri="{BB962C8B-B14F-4D97-AF65-F5344CB8AC3E}">
        <p14:creationId xmlns:p14="http://schemas.microsoft.com/office/powerpoint/2010/main" val="16103466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980729"/>
            <a:ext cx="8229600" cy="648071"/>
          </a:xfrm>
        </p:spPr>
        <p:txBody>
          <a:bodyPr/>
          <a:lstStyle/>
          <a:p>
            <a:pPr algn="ctr"/>
            <a:r>
              <a:rPr lang="et-EE" dirty="0" smtClean="0"/>
              <a:t>Aruande fookus</a:t>
            </a:r>
            <a:endParaRPr lang="en-US" dirty="0"/>
          </a:p>
        </p:txBody>
      </p:sp>
      <p:sp>
        <p:nvSpPr>
          <p:cNvPr id="3" name="Content Placeholder 2"/>
          <p:cNvSpPr>
            <a:spLocks noGrp="1"/>
          </p:cNvSpPr>
          <p:nvPr>
            <p:ph idx="1"/>
          </p:nvPr>
        </p:nvSpPr>
        <p:spPr>
          <a:xfrm>
            <a:off x="395536" y="2060848"/>
            <a:ext cx="8229600" cy="3744415"/>
          </a:xfrm>
        </p:spPr>
        <p:txBody>
          <a:bodyPr/>
          <a:lstStyle/>
          <a:p>
            <a:pPr algn="just">
              <a:buFont typeface="Wingdings" panose="05000000000000000000" pitchFamily="2" charset="2"/>
              <a:buChar char="Ø"/>
            </a:pPr>
            <a:r>
              <a:rPr lang="et-EE" sz="2000" dirty="0" smtClean="0"/>
              <a:t>Ajaline periood – 01.01.2018-31.12.2018</a:t>
            </a:r>
          </a:p>
          <a:p>
            <a:pPr algn="just">
              <a:buFont typeface="Wingdings" panose="05000000000000000000" pitchFamily="2" charset="2"/>
              <a:buChar char="Ø"/>
            </a:pPr>
            <a:r>
              <a:rPr lang="et-EE" sz="2000" dirty="0" smtClean="0"/>
              <a:t>Puudutab kolmandate riikide kodanike rännet.</a:t>
            </a:r>
          </a:p>
          <a:p>
            <a:pPr algn="just">
              <a:buFont typeface="Wingdings" panose="05000000000000000000" pitchFamily="2" charset="2"/>
              <a:buChar char="Ø"/>
            </a:pPr>
            <a:r>
              <a:rPr lang="et-EE" sz="2000" dirty="0" smtClean="0"/>
              <a:t>Esitatakse arengud:</a:t>
            </a:r>
          </a:p>
          <a:p>
            <a:pPr algn="just"/>
            <a:r>
              <a:rPr lang="et-EE" sz="1600" dirty="0" smtClean="0"/>
              <a:t>Seaduse, poliitika ja </a:t>
            </a:r>
            <a:r>
              <a:rPr lang="et-EE" sz="1600" dirty="0" smtClean="0">
                <a:solidFill>
                  <a:srgbClr val="006FB4"/>
                </a:solidFill>
              </a:rPr>
              <a:t>praktika </a:t>
            </a:r>
            <a:r>
              <a:rPr lang="et-EE" sz="1600" dirty="0" smtClean="0"/>
              <a:t>muudatuste kohta</a:t>
            </a:r>
          </a:p>
          <a:p>
            <a:pPr algn="just"/>
            <a:r>
              <a:rPr lang="et-EE" sz="1600" dirty="0" smtClean="0"/>
              <a:t>Statistika ülevaade</a:t>
            </a:r>
          </a:p>
          <a:p>
            <a:pPr algn="just">
              <a:buFont typeface="Wingdings" panose="05000000000000000000" pitchFamily="2" charset="2"/>
              <a:buChar char="Ø"/>
            </a:pPr>
            <a:r>
              <a:rPr lang="et-EE" sz="2000" dirty="0" smtClean="0"/>
              <a:t>Valdkonnad:</a:t>
            </a:r>
          </a:p>
          <a:p>
            <a:pPr algn="just"/>
            <a:r>
              <a:rPr lang="et-EE" sz="1600" dirty="0"/>
              <a:t>s</a:t>
            </a:r>
            <a:r>
              <a:rPr lang="et-EE" sz="1600" dirty="0" smtClean="0"/>
              <a:t>eaduslik ränne </a:t>
            </a:r>
          </a:p>
          <a:p>
            <a:pPr algn="just"/>
            <a:r>
              <a:rPr lang="et-EE" sz="1600" dirty="0" smtClean="0"/>
              <a:t>varjupaik, saatjata alaealised (sh haavatavad isikud) </a:t>
            </a:r>
          </a:p>
          <a:p>
            <a:pPr algn="just"/>
            <a:r>
              <a:rPr lang="et-EE" sz="1600" dirty="0" smtClean="0"/>
              <a:t>integratsioon, kodakondsus ning kodakondsusetus</a:t>
            </a:r>
          </a:p>
          <a:p>
            <a:pPr algn="just"/>
            <a:r>
              <a:rPr lang="et-EE" sz="1600" dirty="0" smtClean="0"/>
              <a:t>piir ja viisa, ebaseaduslik ränne, inimkaubandus ning tagasipöördumine (</a:t>
            </a:r>
            <a:r>
              <a:rPr lang="et-EE" sz="1600" dirty="0" err="1" smtClean="0"/>
              <a:t>return</a:t>
            </a:r>
            <a:r>
              <a:rPr lang="et-EE" sz="1600" dirty="0" smtClean="0"/>
              <a:t>).</a:t>
            </a:r>
          </a:p>
          <a:p>
            <a:endParaRPr lang="en-US" sz="2000" dirty="0"/>
          </a:p>
        </p:txBody>
      </p:sp>
    </p:spTree>
    <p:extLst>
      <p:ext uri="{BB962C8B-B14F-4D97-AF65-F5344CB8AC3E}">
        <p14:creationId xmlns:p14="http://schemas.microsoft.com/office/powerpoint/2010/main" val="24728641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454" y="908721"/>
            <a:ext cx="8229600" cy="1036755"/>
          </a:xfrm>
        </p:spPr>
        <p:txBody>
          <a:bodyPr/>
          <a:lstStyle/>
          <a:p>
            <a:pPr algn="ctr"/>
            <a:r>
              <a:rPr lang="et-EE" dirty="0" smtClean="0"/>
              <a:t>Seaduslik ränne</a:t>
            </a:r>
            <a:endParaRPr lang="en-US" dirty="0"/>
          </a:p>
        </p:txBody>
      </p:sp>
      <p:sp>
        <p:nvSpPr>
          <p:cNvPr id="4" name="Picture Placeholder 3"/>
          <p:cNvSpPr>
            <a:spLocks noGrp="1"/>
          </p:cNvSpPr>
          <p:nvPr>
            <p:ph type="pic" idx="16"/>
          </p:nvPr>
        </p:nvSpPr>
        <p:spPr/>
      </p:sp>
      <p:sp>
        <p:nvSpPr>
          <p:cNvPr id="5" name="Picture Placeholder 4"/>
          <p:cNvSpPr>
            <a:spLocks noGrp="1"/>
          </p:cNvSpPr>
          <p:nvPr>
            <p:ph type="pic" idx="17"/>
          </p:nvPr>
        </p:nvSpPr>
        <p:spPr/>
      </p:sp>
      <p:sp>
        <p:nvSpPr>
          <p:cNvPr id="6" name="Picture Placeholder 5"/>
          <p:cNvSpPr>
            <a:spLocks noGrp="1"/>
          </p:cNvSpPr>
          <p:nvPr>
            <p:ph type="pic" idx="18"/>
          </p:nvPr>
        </p:nvSpPr>
        <p:spPr/>
      </p:sp>
      <p:sp>
        <p:nvSpPr>
          <p:cNvPr id="7" name="Picture Placeholder 6"/>
          <p:cNvSpPr>
            <a:spLocks noGrp="1"/>
          </p:cNvSpPr>
          <p:nvPr>
            <p:ph type="pic" idx="19"/>
          </p:nvPr>
        </p:nvSpPr>
        <p:spPr/>
      </p:sp>
      <p:sp>
        <p:nvSpPr>
          <p:cNvPr id="8" name="Picture Placeholder 7"/>
          <p:cNvSpPr>
            <a:spLocks noGrp="1"/>
          </p:cNvSpPr>
          <p:nvPr>
            <p:ph type="pic" idx="20"/>
          </p:nvPr>
        </p:nvSpPr>
        <p:spPr/>
      </p:sp>
      <p:sp>
        <p:nvSpPr>
          <p:cNvPr id="9" name="Picture Placeholder 8"/>
          <p:cNvSpPr>
            <a:spLocks noGrp="1"/>
          </p:cNvSpPr>
          <p:nvPr>
            <p:ph type="pic" idx="21"/>
          </p:nvPr>
        </p:nvSpPr>
        <p:spPr/>
      </p:sp>
      <p:pic>
        <p:nvPicPr>
          <p:cNvPr id="13" name="Content Placeholder 12"/>
          <p:cNvPicPr>
            <a:picLocks noGrp="1"/>
          </p:cNvPicPr>
          <p:nvPr>
            <p:ph idx="1"/>
          </p:nvPr>
        </p:nvPicPr>
        <p:blipFill rotWithShape="1">
          <a:blip r:embed="rId3"/>
          <a:srcRect l="44879" t="15918" r="30330" b="52417"/>
          <a:stretch/>
        </p:blipFill>
        <p:spPr bwMode="auto">
          <a:xfrm>
            <a:off x="251521" y="2132856"/>
            <a:ext cx="3816424" cy="2880320"/>
          </a:xfrm>
          <a:prstGeom prst="rect">
            <a:avLst/>
          </a:prstGeom>
          <a:ln>
            <a:noFill/>
          </a:ln>
          <a:extLst>
            <a:ext uri="{53640926-AAD7-44D8-BBD7-CCE9431645EC}">
              <a14:shadowObscured xmlns:a14="http://schemas.microsoft.com/office/drawing/2010/main"/>
            </a:ext>
          </a:extLst>
        </p:spPr>
      </p:pic>
      <p:pic>
        <p:nvPicPr>
          <p:cNvPr id="14" name="Picture 13"/>
          <p:cNvPicPr/>
          <p:nvPr/>
        </p:nvPicPr>
        <p:blipFill rotWithShape="1">
          <a:blip r:embed="rId4"/>
          <a:srcRect l="32189" t="48013" r="44780" b="19396"/>
          <a:stretch/>
        </p:blipFill>
        <p:spPr bwMode="auto">
          <a:xfrm>
            <a:off x="4139952" y="2132856"/>
            <a:ext cx="3960440" cy="287687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16583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052737"/>
            <a:ext cx="8229600" cy="504056"/>
          </a:xfrm>
        </p:spPr>
        <p:txBody>
          <a:bodyPr/>
          <a:lstStyle/>
          <a:p>
            <a:pPr algn="ctr"/>
            <a:r>
              <a:rPr lang="et-EE" sz="2800" dirty="0" smtClean="0"/>
              <a:t>Seadusemuudatused</a:t>
            </a:r>
            <a:endParaRPr lang="en-US" sz="2800" dirty="0"/>
          </a:p>
        </p:txBody>
      </p:sp>
      <p:sp>
        <p:nvSpPr>
          <p:cNvPr id="4" name="Picture Placeholder 3"/>
          <p:cNvSpPr>
            <a:spLocks noGrp="1"/>
          </p:cNvSpPr>
          <p:nvPr>
            <p:ph type="pic" idx="16"/>
          </p:nvPr>
        </p:nvSpPr>
        <p:spPr/>
      </p:sp>
      <p:sp>
        <p:nvSpPr>
          <p:cNvPr id="5" name="Picture Placeholder 4"/>
          <p:cNvSpPr>
            <a:spLocks noGrp="1"/>
          </p:cNvSpPr>
          <p:nvPr>
            <p:ph type="pic" idx="17"/>
          </p:nvPr>
        </p:nvSpPr>
        <p:spPr/>
      </p:sp>
      <p:sp>
        <p:nvSpPr>
          <p:cNvPr id="6" name="Picture Placeholder 5"/>
          <p:cNvSpPr>
            <a:spLocks noGrp="1"/>
          </p:cNvSpPr>
          <p:nvPr>
            <p:ph type="pic" idx="18"/>
          </p:nvPr>
        </p:nvSpPr>
        <p:spPr/>
      </p:sp>
      <p:sp>
        <p:nvSpPr>
          <p:cNvPr id="7" name="Picture Placeholder 6"/>
          <p:cNvSpPr>
            <a:spLocks noGrp="1"/>
          </p:cNvSpPr>
          <p:nvPr>
            <p:ph type="pic" idx="19"/>
          </p:nvPr>
        </p:nvSpPr>
        <p:spPr/>
      </p:sp>
      <p:sp>
        <p:nvSpPr>
          <p:cNvPr id="8" name="Picture Placeholder 7"/>
          <p:cNvSpPr>
            <a:spLocks noGrp="1"/>
          </p:cNvSpPr>
          <p:nvPr>
            <p:ph type="pic" idx="20"/>
          </p:nvPr>
        </p:nvSpPr>
        <p:spPr/>
      </p:sp>
      <p:sp>
        <p:nvSpPr>
          <p:cNvPr id="9" name="Picture Placeholder 8"/>
          <p:cNvSpPr>
            <a:spLocks noGrp="1"/>
          </p:cNvSpPr>
          <p:nvPr>
            <p:ph type="pic" idx="21"/>
          </p:nvPr>
        </p:nvSpPr>
        <p:spPr/>
      </p:sp>
      <p:sp>
        <p:nvSpPr>
          <p:cNvPr id="12" name="Content Placeholder 11"/>
          <p:cNvSpPr>
            <a:spLocks noGrp="1"/>
          </p:cNvSpPr>
          <p:nvPr>
            <p:ph idx="1"/>
          </p:nvPr>
        </p:nvSpPr>
        <p:spPr>
          <a:xfrm>
            <a:off x="395536" y="1556793"/>
            <a:ext cx="7272808" cy="4392487"/>
          </a:xfrm>
        </p:spPr>
        <p:txBody>
          <a:bodyPr/>
          <a:lstStyle/>
          <a:p>
            <a:pPr algn="just">
              <a:buFont typeface="Wingdings" panose="05000000000000000000" pitchFamily="2" charset="2"/>
              <a:buChar char="Ø"/>
            </a:pPr>
            <a:r>
              <a:rPr lang="et-EE" sz="1600" dirty="0" smtClean="0"/>
              <a:t>Seaduslikul </a:t>
            </a:r>
            <a:r>
              <a:rPr lang="et-EE" sz="1600" dirty="0"/>
              <a:t>alusel riigis viibimise tähtaja pikenemine –</a:t>
            </a:r>
          </a:p>
          <a:p>
            <a:pPr lvl="0" algn="just"/>
            <a:r>
              <a:rPr lang="et-EE" sz="1600" dirty="0"/>
              <a:t>Lühiajaliseks töötamiseks kuni </a:t>
            </a:r>
            <a:r>
              <a:rPr lang="et-EE" sz="1600" b="1" dirty="0"/>
              <a:t>365 päevaks</a:t>
            </a:r>
            <a:r>
              <a:rPr lang="et-EE" sz="1600" dirty="0"/>
              <a:t> 455 järjestikuse päeva </a:t>
            </a:r>
            <a:r>
              <a:rPr lang="et-EE" sz="1600" dirty="0" smtClean="0"/>
              <a:t>jooksul. </a:t>
            </a:r>
          </a:p>
          <a:p>
            <a:pPr lvl="0" algn="just"/>
            <a:r>
              <a:rPr lang="et-EE" sz="1600" dirty="0" smtClean="0"/>
              <a:t>Lühiajalise </a:t>
            </a:r>
            <a:r>
              <a:rPr lang="et-EE" sz="1600" dirty="0"/>
              <a:t>töötamise </a:t>
            </a:r>
            <a:r>
              <a:rPr lang="et-EE" sz="1600" b="1" dirty="0"/>
              <a:t>hooajatööks </a:t>
            </a:r>
            <a:r>
              <a:rPr lang="et-EE" sz="1600" dirty="0"/>
              <a:t>saab registreerida kuni  270 päeva </a:t>
            </a:r>
            <a:r>
              <a:rPr lang="et-EE" sz="1600" dirty="0" smtClean="0"/>
              <a:t>365 jooksul.</a:t>
            </a:r>
          </a:p>
          <a:p>
            <a:pPr lvl="0" algn="just"/>
            <a:r>
              <a:rPr lang="et-EE" sz="1600" dirty="0" smtClean="0"/>
              <a:t>Tudengite ja teadlasete Eestis viibimine peale elamisloa kehtivusaja lõppemist on seaduslik kuni </a:t>
            </a:r>
            <a:r>
              <a:rPr lang="et-EE" sz="1600" b="1" dirty="0" smtClean="0"/>
              <a:t>270 päeva</a:t>
            </a:r>
            <a:r>
              <a:rPr lang="et-EE" sz="1600" dirty="0" smtClean="0"/>
              <a:t>.</a:t>
            </a:r>
          </a:p>
          <a:p>
            <a:pPr lvl="0" algn="just"/>
            <a:r>
              <a:rPr lang="et-EE" sz="1600" dirty="0" smtClean="0"/>
              <a:t>Tudengitel</a:t>
            </a:r>
            <a:r>
              <a:rPr lang="et-EE" sz="1600" dirty="0"/>
              <a:t>, kellel on teise LR poolt väljastatud viisa või elamisluba õppimiseks, võivad </a:t>
            </a:r>
            <a:r>
              <a:rPr lang="et-EE" sz="1600" dirty="0" smtClean="0"/>
              <a:t>nüüd Eestis </a:t>
            </a:r>
            <a:r>
              <a:rPr lang="et-EE" sz="1600" dirty="0"/>
              <a:t>õppida kuni </a:t>
            </a:r>
            <a:r>
              <a:rPr lang="et-EE" sz="1600" b="1" dirty="0"/>
              <a:t>360 </a:t>
            </a:r>
            <a:r>
              <a:rPr lang="et-EE" sz="1600" b="1" dirty="0" smtClean="0"/>
              <a:t>päeva.</a:t>
            </a:r>
          </a:p>
          <a:p>
            <a:pPr lvl="0" algn="just"/>
            <a:endParaRPr lang="et-EE" sz="1600" dirty="0" smtClean="0"/>
          </a:p>
          <a:p>
            <a:pPr algn="just">
              <a:buFont typeface="Wingdings" panose="05000000000000000000" pitchFamily="2" charset="2"/>
              <a:buChar char="Ø"/>
            </a:pPr>
            <a:r>
              <a:rPr lang="et-EE" sz="1600" dirty="0" smtClean="0"/>
              <a:t>Muud </a:t>
            </a:r>
            <a:r>
              <a:rPr lang="et-EE" sz="1600" dirty="0"/>
              <a:t>seadusliku rände muudatused:</a:t>
            </a:r>
          </a:p>
          <a:p>
            <a:pPr lvl="0" algn="just"/>
            <a:r>
              <a:rPr lang="et-EE" sz="1600" dirty="0"/>
              <a:t>Sätestati Eestis </a:t>
            </a:r>
            <a:r>
              <a:rPr lang="et-EE" sz="1600" b="1" dirty="0"/>
              <a:t>au-</a:t>
            </a:r>
            <a:r>
              <a:rPr lang="et-EE" sz="1600" b="1" dirty="0" err="1"/>
              <a:t>pair´ina</a:t>
            </a:r>
            <a:r>
              <a:rPr lang="et-EE" sz="1600" b="1" dirty="0"/>
              <a:t> töötamise</a:t>
            </a:r>
            <a:r>
              <a:rPr lang="et-EE" sz="1600" dirty="0"/>
              <a:t> </a:t>
            </a:r>
            <a:r>
              <a:rPr lang="et-EE" sz="1600" dirty="0" smtClean="0"/>
              <a:t>regulatsioon.</a:t>
            </a:r>
          </a:p>
          <a:p>
            <a:pPr lvl="0" algn="just"/>
            <a:r>
              <a:rPr lang="et-EE" sz="1600" b="1" dirty="0" smtClean="0"/>
              <a:t>Tippspetsiliste </a:t>
            </a:r>
            <a:r>
              <a:rPr lang="et-EE" sz="1600" dirty="0" smtClean="0"/>
              <a:t>ei arvata sisserände </a:t>
            </a:r>
            <a:r>
              <a:rPr lang="et-EE" sz="1600" dirty="0"/>
              <a:t>piirarvu alla.</a:t>
            </a:r>
          </a:p>
          <a:p>
            <a:pPr>
              <a:lnSpc>
                <a:spcPts val="1200"/>
              </a:lnSpc>
              <a:spcAft>
                <a:spcPts val="0"/>
              </a:spcAft>
              <a:buFont typeface="Wingdings" panose="05000000000000000000" pitchFamily="2" charset="2"/>
              <a:buChar char="Ø"/>
            </a:pPr>
            <a:endParaRPr lang="et-EE" sz="1400" dirty="0" smtClean="0">
              <a:cs typeface="Times New Roman" panose="02020603050405020304" pitchFamily="18" charset="0"/>
            </a:endParaRPr>
          </a:p>
        </p:txBody>
      </p:sp>
    </p:spTree>
    <p:extLst>
      <p:ext uri="{BB962C8B-B14F-4D97-AF65-F5344CB8AC3E}">
        <p14:creationId xmlns:p14="http://schemas.microsoft.com/office/powerpoint/2010/main" val="8166996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448" y="1124745"/>
            <a:ext cx="8229600" cy="1080122"/>
          </a:xfrm>
        </p:spPr>
        <p:txBody>
          <a:bodyPr/>
          <a:lstStyle/>
          <a:p>
            <a:pPr algn="ctr"/>
            <a:r>
              <a:rPr lang="et-EE" dirty="0">
                <a:latin typeface="Times New Roman" panose="02020603050405020304" pitchFamily="18" charset="0"/>
                <a:ea typeface="Calibri" panose="020F0502020204030204" pitchFamily="34" charset="0"/>
              </a:rPr>
              <a:t>Peamised </a:t>
            </a:r>
            <a:r>
              <a:rPr lang="et-EE" dirty="0" smtClean="0">
                <a:latin typeface="Times New Roman" panose="02020603050405020304" pitchFamily="18" charset="0"/>
                <a:ea typeface="Calibri" panose="020F0502020204030204" pitchFamily="34" charset="0"/>
              </a:rPr>
              <a:t>seaduslikku rännet toetavad </a:t>
            </a:r>
            <a:r>
              <a:rPr lang="et-EE" dirty="0">
                <a:latin typeface="Times New Roman" panose="02020603050405020304" pitchFamily="18" charset="0"/>
                <a:ea typeface="Calibri" panose="020F0502020204030204" pitchFamily="34" charset="0"/>
              </a:rPr>
              <a:t>tegevused 2018. a</a:t>
            </a:r>
            <a:endParaRPr lang="en-US" dirty="0"/>
          </a:p>
        </p:txBody>
      </p:sp>
      <p:sp>
        <p:nvSpPr>
          <p:cNvPr id="3" name="Content Placeholder 2"/>
          <p:cNvSpPr>
            <a:spLocks noGrp="1"/>
          </p:cNvSpPr>
          <p:nvPr>
            <p:ph idx="1"/>
          </p:nvPr>
        </p:nvSpPr>
        <p:spPr>
          <a:xfrm>
            <a:off x="467544" y="2348880"/>
            <a:ext cx="7776864" cy="3816424"/>
          </a:xfrm>
        </p:spPr>
        <p:txBody>
          <a:bodyPr/>
          <a:lstStyle/>
          <a:p>
            <a:pPr lvl="0" algn="just">
              <a:buFont typeface="Wingdings" panose="05000000000000000000" pitchFamily="2" charset="2"/>
              <a:buChar char="Ø"/>
            </a:pPr>
            <a:endParaRPr lang="et-EE" sz="1600" dirty="0" smtClean="0"/>
          </a:p>
          <a:p>
            <a:pPr lvl="0" algn="just">
              <a:buFont typeface="Wingdings" panose="05000000000000000000" pitchFamily="2" charset="2"/>
              <a:buChar char="Ø"/>
            </a:pPr>
            <a:r>
              <a:rPr lang="et-EE" sz="1600" dirty="0" smtClean="0"/>
              <a:t>Avati välismaalaste  ja nende tööandjate ühtne teenuskeskus - </a:t>
            </a:r>
            <a:r>
              <a:rPr lang="et-EE" sz="1600" b="1" dirty="0" smtClean="0"/>
              <a:t>Eesti </a:t>
            </a:r>
            <a:r>
              <a:rPr lang="et-EE" sz="1600" b="1" dirty="0"/>
              <a:t>Rahvusvaheline </a:t>
            </a:r>
            <a:r>
              <a:rPr lang="et-EE" sz="1600" b="1" dirty="0" smtClean="0"/>
              <a:t>maja</a:t>
            </a:r>
            <a:r>
              <a:rPr lang="et-EE" sz="1600" dirty="0" smtClean="0"/>
              <a:t>;</a:t>
            </a:r>
            <a:endParaRPr lang="et-EE" sz="1600" dirty="0"/>
          </a:p>
          <a:p>
            <a:pPr lvl="0" algn="just">
              <a:buFont typeface="Wingdings" panose="05000000000000000000" pitchFamily="2" charset="2"/>
              <a:buChar char="Ø"/>
            </a:pPr>
            <a:r>
              <a:rPr lang="et-EE" sz="1600" dirty="0" smtClean="0"/>
              <a:t>Loodi </a:t>
            </a:r>
            <a:r>
              <a:rPr lang="et-EE" sz="1600" b="1" dirty="0" err="1" smtClean="0"/>
              <a:t>välisspetsialistide</a:t>
            </a:r>
            <a:r>
              <a:rPr lang="et-EE" sz="1600" b="1" dirty="0" smtClean="0"/>
              <a:t> värbamise toetus</a:t>
            </a:r>
            <a:r>
              <a:rPr lang="et-EE" sz="1600" dirty="0" smtClean="0"/>
              <a:t>;</a:t>
            </a:r>
            <a:r>
              <a:rPr lang="et-EE" sz="1600" b="1" dirty="0" smtClean="0"/>
              <a:t> </a:t>
            </a:r>
          </a:p>
          <a:p>
            <a:pPr lvl="0" algn="just">
              <a:buFont typeface="Wingdings" panose="05000000000000000000" pitchFamily="2" charset="2"/>
              <a:buChar char="Ø"/>
            </a:pPr>
            <a:r>
              <a:rPr lang="et-EE" sz="1600" dirty="0" smtClean="0"/>
              <a:t>Alustati </a:t>
            </a:r>
            <a:r>
              <a:rPr lang="et-EE" sz="1600" dirty="0"/>
              <a:t>rahvusvaheliste spetsialistide abikaasade ja partnerite karjäärinõustamise </a:t>
            </a:r>
            <a:r>
              <a:rPr lang="et-EE" sz="1600" dirty="0" smtClean="0"/>
              <a:t>teenusega; </a:t>
            </a:r>
          </a:p>
          <a:p>
            <a:pPr lvl="0" algn="just">
              <a:buFont typeface="Wingdings" panose="05000000000000000000" pitchFamily="2" charset="2"/>
              <a:buChar char="Ø"/>
            </a:pPr>
            <a:r>
              <a:rPr lang="et-EE" sz="1600" dirty="0" smtClean="0"/>
              <a:t>Edukas oli PPA migratsiooninõustamise teenus;</a:t>
            </a:r>
          </a:p>
          <a:p>
            <a:pPr lvl="0" algn="just">
              <a:buFont typeface="Wingdings" panose="05000000000000000000" pitchFamily="2" charset="2"/>
              <a:buChar char="Ø"/>
            </a:pPr>
            <a:r>
              <a:rPr lang="et-EE" sz="1600" dirty="0" smtClean="0"/>
              <a:t>Uuendati </a:t>
            </a:r>
            <a:r>
              <a:rPr lang="et-EE" sz="1600" dirty="0"/>
              <a:t>või loodi mitmeid Eestisse elama asumist toetavaid v</a:t>
            </a:r>
            <a:r>
              <a:rPr lang="et-EE" sz="1600" dirty="0" smtClean="0"/>
              <a:t>eebikeskkondi.</a:t>
            </a:r>
            <a:endParaRPr lang="et-EE" sz="1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Picture Placeholder 3"/>
          <p:cNvSpPr>
            <a:spLocks noGrp="1"/>
          </p:cNvSpPr>
          <p:nvPr>
            <p:ph type="pic" idx="16"/>
          </p:nvPr>
        </p:nvSpPr>
        <p:spPr/>
      </p:sp>
    </p:spTree>
    <p:extLst>
      <p:ext uri="{BB962C8B-B14F-4D97-AF65-F5344CB8AC3E}">
        <p14:creationId xmlns:p14="http://schemas.microsoft.com/office/powerpoint/2010/main" val="13214011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980729"/>
            <a:ext cx="8352927" cy="432048"/>
          </a:xfrm>
        </p:spPr>
        <p:txBody>
          <a:bodyPr/>
          <a:lstStyle/>
          <a:p>
            <a:pPr algn="ctr"/>
            <a:r>
              <a:rPr lang="et-EE" sz="2400" dirty="0" smtClean="0"/>
              <a:t>Lühiajalise töötamise registreerimine</a:t>
            </a:r>
            <a:endParaRPr lang="en-US" sz="2400" dirty="0"/>
          </a:p>
        </p:txBody>
      </p:sp>
      <p:sp>
        <p:nvSpPr>
          <p:cNvPr id="4" name="Picture Placeholder 3"/>
          <p:cNvSpPr>
            <a:spLocks noGrp="1"/>
          </p:cNvSpPr>
          <p:nvPr>
            <p:ph type="pic" idx="16"/>
          </p:nvPr>
        </p:nvSpPr>
        <p:spPr/>
      </p:sp>
      <p:sp>
        <p:nvSpPr>
          <p:cNvPr id="5" name="Picture Placeholder 4"/>
          <p:cNvSpPr>
            <a:spLocks noGrp="1"/>
          </p:cNvSpPr>
          <p:nvPr>
            <p:ph type="pic" idx="17"/>
          </p:nvPr>
        </p:nvSpPr>
        <p:spPr/>
      </p:sp>
      <p:sp>
        <p:nvSpPr>
          <p:cNvPr id="6" name="Picture Placeholder 5"/>
          <p:cNvSpPr>
            <a:spLocks noGrp="1"/>
          </p:cNvSpPr>
          <p:nvPr>
            <p:ph type="pic" idx="18"/>
          </p:nvPr>
        </p:nvSpPr>
        <p:spPr/>
      </p:sp>
      <p:sp>
        <p:nvSpPr>
          <p:cNvPr id="7" name="Picture Placeholder 6"/>
          <p:cNvSpPr>
            <a:spLocks noGrp="1"/>
          </p:cNvSpPr>
          <p:nvPr>
            <p:ph type="pic" idx="19"/>
          </p:nvPr>
        </p:nvSpPr>
        <p:spPr/>
      </p:sp>
      <p:sp>
        <p:nvSpPr>
          <p:cNvPr id="8" name="Picture Placeholder 7"/>
          <p:cNvSpPr>
            <a:spLocks noGrp="1"/>
          </p:cNvSpPr>
          <p:nvPr>
            <p:ph type="pic" idx="20"/>
          </p:nvPr>
        </p:nvSpPr>
        <p:spPr/>
      </p:sp>
      <p:sp>
        <p:nvSpPr>
          <p:cNvPr id="9" name="Picture Placeholder 8"/>
          <p:cNvSpPr>
            <a:spLocks noGrp="1"/>
          </p:cNvSpPr>
          <p:nvPr>
            <p:ph type="pic" idx="21"/>
          </p:nvPr>
        </p:nvSpPr>
        <p:spPr/>
      </p:sp>
      <p:pic>
        <p:nvPicPr>
          <p:cNvPr id="12" name="Picture 11"/>
          <p:cNvPicPr>
            <a:picLocks noChangeAspect="1"/>
          </p:cNvPicPr>
          <p:nvPr/>
        </p:nvPicPr>
        <p:blipFill>
          <a:blip r:embed="rId3"/>
          <a:stretch>
            <a:fillRect/>
          </a:stretch>
        </p:blipFill>
        <p:spPr>
          <a:xfrm>
            <a:off x="2268140" y="1412777"/>
            <a:ext cx="4273954" cy="2439986"/>
          </a:xfrm>
          <a:prstGeom prst="rect">
            <a:avLst/>
          </a:prstGeom>
        </p:spPr>
      </p:pic>
      <p:pic>
        <p:nvPicPr>
          <p:cNvPr id="13" name="Content Placeholder 12"/>
          <p:cNvPicPr>
            <a:picLocks noGrp="1"/>
          </p:cNvPicPr>
          <p:nvPr>
            <p:ph idx="1"/>
          </p:nvPr>
        </p:nvPicPr>
        <p:blipFill rotWithShape="1">
          <a:blip r:embed="rId4"/>
          <a:srcRect l="34046" t="34691" r="29546" b="35406"/>
          <a:stretch/>
        </p:blipFill>
        <p:spPr bwMode="auto">
          <a:xfrm>
            <a:off x="1475656" y="3852763"/>
            <a:ext cx="5688632" cy="258400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9371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895" y="1052739"/>
            <a:ext cx="8229600" cy="936102"/>
          </a:xfrm>
        </p:spPr>
        <p:txBody>
          <a:bodyPr/>
          <a:lstStyle/>
          <a:p>
            <a:pPr algn="ctr"/>
            <a:r>
              <a:rPr lang="et-EE" sz="2400" dirty="0" smtClean="0"/>
              <a:t>E-residentidele väljastatud ID-kaartide arv</a:t>
            </a:r>
            <a:endParaRPr lang="en-US" sz="2400" dirty="0"/>
          </a:p>
        </p:txBody>
      </p:sp>
      <p:sp>
        <p:nvSpPr>
          <p:cNvPr id="4" name="Picture Placeholder 3"/>
          <p:cNvSpPr>
            <a:spLocks noGrp="1"/>
          </p:cNvSpPr>
          <p:nvPr>
            <p:ph type="pic" idx="16"/>
          </p:nvPr>
        </p:nvSpPr>
        <p:spPr/>
      </p:sp>
      <p:sp>
        <p:nvSpPr>
          <p:cNvPr id="5" name="Picture Placeholder 4"/>
          <p:cNvSpPr>
            <a:spLocks noGrp="1"/>
          </p:cNvSpPr>
          <p:nvPr>
            <p:ph type="pic" idx="17"/>
          </p:nvPr>
        </p:nvSpPr>
        <p:spPr/>
      </p:sp>
      <p:sp>
        <p:nvSpPr>
          <p:cNvPr id="6" name="Picture Placeholder 5"/>
          <p:cNvSpPr>
            <a:spLocks noGrp="1"/>
          </p:cNvSpPr>
          <p:nvPr>
            <p:ph type="pic" idx="18"/>
          </p:nvPr>
        </p:nvSpPr>
        <p:spPr/>
      </p:sp>
      <p:sp>
        <p:nvSpPr>
          <p:cNvPr id="7" name="Picture Placeholder 6"/>
          <p:cNvSpPr>
            <a:spLocks noGrp="1"/>
          </p:cNvSpPr>
          <p:nvPr>
            <p:ph type="pic" idx="19"/>
          </p:nvPr>
        </p:nvSpPr>
        <p:spPr/>
      </p:sp>
      <p:sp>
        <p:nvSpPr>
          <p:cNvPr id="8" name="Picture Placeholder 7"/>
          <p:cNvSpPr>
            <a:spLocks noGrp="1"/>
          </p:cNvSpPr>
          <p:nvPr>
            <p:ph type="pic" idx="20"/>
          </p:nvPr>
        </p:nvSpPr>
        <p:spPr/>
      </p:sp>
      <p:sp>
        <p:nvSpPr>
          <p:cNvPr id="9" name="Picture Placeholder 8"/>
          <p:cNvSpPr>
            <a:spLocks noGrp="1"/>
          </p:cNvSpPr>
          <p:nvPr>
            <p:ph type="pic" idx="21"/>
          </p:nvPr>
        </p:nvSpPr>
        <p:spPr/>
      </p:sp>
      <p:pic>
        <p:nvPicPr>
          <p:cNvPr id="10" name="Content Placeholder 9"/>
          <p:cNvPicPr>
            <a:picLocks noGrp="1"/>
          </p:cNvPicPr>
          <p:nvPr>
            <p:ph idx="1"/>
          </p:nvPr>
        </p:nvPicPr>
        <p:blipFill rotWithShape="1">
          <a:blip r:embed="rId3"/>
          <a:srcRect l="36754" t="42678" r="35160" b="29293"/>
          <a:stretch/>
        </p:blipFill>
        <p:spPr bwMode="auto">
          <a:xfrm>
            <a:off x="1979712" y="2348881"/>
            <a:ext cx="4680520" cy="2376263"/>
          </a:xfrm>
          <a:prstGeom prst="rect">
            <a:avLst/>
          </a:prstGeom>
          <a:ln>
            <a:noFill/>
          </a:ln>
          <a:extLst>
            <a:ext uri="{53640926-AAD7-44D8-BBD7-CCE9431645EC}">
              <a14:shadowObscured xmlns:a14="http://schemas.microsoft.com/office/drawing/2010/main"/>
            </a:ext>
          </a:extLst>
        </p:spPr>
      </p:pic>
      <p:sp>
        <p:nvSpPr>
          <p:cNvPr id="12" name="TextBox 11"/>
          <p:cNvSpPr txBox="1"/>
          <p:nvPr/>
        </p:nvSpPr>
        <p:spPr>
          <a:xfrm>
            <a:off x="1259438" y="4797152"/>
            <a:ext cx="6617600" cy="1107996"/>
          </a:xfrm>
          <a:prstGeom prst="rect">
            <a:avLst/>
          </a:prstGeom>
          <a:noFill/>
        </p:spPr>
        <p:txBody>
          <a:bodyPr wrap="square" rtlCol="0">
            <a:spAutoFit/>
          </a:bodyPr>
          <a:lstStyle/>
          <a:p>
            <a:pPr marL="285750" indent="-285750">
              <a:buFont typeface="Wingdings" panose="05000000000000000000" pitchFamily="2" charset="2"/>
              <a:buChar char="Ø"/>
            </a:pPr>
            <a:endParaRPr lang="et-EE" dirty="0" smtClean="0"/>
          </a:p>
          <a:p>
            <a:pPr marL="285750" indent="-285750">
              <a:buFont typeface="Wingdings" panose="05000000000000000000" pitchFamily="2" charset="2"/>
              <a:buChar char="Ø"/>
            </a:pPr>
            <a:r>
              <a:rPr lang="et-EE" sz="1600" dirty="0" smtClean="0">
                <a:latin typeface="Verdana" panose="020B0604030504040204" pitchFamily="34" charset="0"/>
                <a:ea typeface="Verdana" panose="020B0604030504040204" pitchFamily="34" charset="0"/>
              </a:rPr>
              <a:t>Kokku on perioodil 2014-2018 väljastatud 50 635 </a:t>
            </a:r>
            <a:r>
              <a:rPr lang="et-EE" sz="1600" dirty="0" err="1" smtClean="0">
                <a:latin typeface="Verdana" panose="020B0604030504040204" pitchFamily="34" charset="0"/>
                <a:ea typeface="Verdana" panose="020B0604030504040204" pitchFamily="34" charset="0"/>
              </a:rPr>
              <a:t>digi</a:t>
            </a:r>
            <a:r>
              <a:rPr lang="et-EE" sz="1600" dirty="0" smtClean="0">
                <a:latin typeface="Verdana" panose="020B0604030504040204" pitchFamily="34" charset="0"/>
                <a:ea typeface="Verdana" panose="020B0604030504040204" pitchFamily="34" charset="0"/>
              </a:rPr>
              <a:t> ID</a:t>
            </a:r>
          </a:p>
          <a:p>
            <a:pPr marL="285750" indent="-285750">
              <a:buFont typeface="Wingdings" panose="05000000000000000000" pitchFamily="2" charset="2"/>
              <a:buChar char="Ø"/>
            </a:pPr>
            <a:r>
              <a:rPr lang="et-EE" sz="1600" dirty="0" smtClean="0">
                <a:latin typeface="Verdana" panose="020B0604030504040204" pitchFamily="34" charset="0"/>
                <a:ea typeface="Verdana" panose="020B0604030504040204" pitchFamily="34" charset="0"/>
              </a:rPr>
              <a:t>2018. a oli enim e-residente Jaapanis, Vene Föderatsioonis ja Hiinas</a:t>
            </a:r>
            <a:endParaRPr lang="et-EE" sz="16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8627755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1124745"/>
            <a:ext cx="8229600" cy="648071"/>
          </a:xfrm>
        </p:spPr>
        <p:txBody>
          <a:bodyPr/>
          <a:lstStyle/>
          <a:p>
            <a:pPr algn="ctr">
              <a:lnSpc>
                <a:spcPts val="1200"/>
              </a:lnSpc>
              <a:spcAft>
                <a:spcPts val="0"/>
              </a:spcAft>
            </a:pPr>
            <a:r>
              <a:rPr lang="et-EE" dirty="0">
                <a:latin typeface="Times New Roman" panose="02020603050405020304" pitchFamily="18" charset="0"/>
                <a:ea typeface="Calibri" panose="020F0502020204030204" pitchFamily="34" charset="0"/>
                <a:cs typeface="Times New Roman" panose="02020603050405020304" pitchFamily="18" charset="0"/>
              </a:rPr>
              <a:t>Rahvusvaheline </a:t>
            </a:r>
            <a:r>
              <a:rPr lang="et-EE" dirty="0" smtClean="0">
                <a:latin typeface="Times New Roman" panose="02020603050405020304" pitchFamily="18" charset="0"/>
                <a:ea typeface="Calibri" panose="020F0502020204030204" pitchFamily="34" charset="0"/>
                <a:cs typeface="Times New Roman" panose="02020603050405020304" pitchFamily="18" charset="0"/>
              </a:rPr>
              <a:t>kaitse</a:t>
            </a:r>
            <a:r>
              <a:rPr lang="et-EE" sz="2800" dirty="0">
                <a:latin typeface="Calibri" panose="020F0502020204030204" pitchFamily="34" charset="0"/>
                <a:ea typeface="Calibri" panose="020F0502020204030204" pitchFamily="34" charset="0"/>
                <a:cs typeface="Times New Roman" panose="02020603050405020304" pitchFamily="18" charset="0"/>
              </a:rPr>
              <a:t/>
            </a:r>
            <a:br>
              <a:rPr lang="et-EE" sz="2800" dirty="0">
                <a:latin typeface="Calibri" panose="020F0502020204030204" pitchFamily="34" charset="0"/>
                <a:ea typeface="Calibri" panose="020F0502020204030204" pitchFamily="34" charset="0"/>
                <a:cs typeface="Times New Roman" panose="02020603050405020304" pitchFamily="18" charset="0"/>
              </a:rPr>
            </a:br>
            <a:endParaRPr lang="en-US" dirty="0"/>
          </a:p>
        </p:txBody>
      </p:sp>
      <p:pic>
        <p:nvPicPr>
          <p:cNvPr id="10" name="Content Placeholder 9"/>
          <p:cNvPicPr>
            <a:picLocks noGrp="1" noChangeAspect="1"/>
          </p:cNvPicPr>
          <p:nvPr>
            <p:ph idx="1"/>
          </p:nvPr>
        </p:nvPicPr>
        <p:blipFill>
          <a:blip r:embed="rId3"/>
          <a:stretch>
            <a:fillRect/>
          </a:stretch>
        </p:blipFill>
        <p:spPr>
          <a:xfrm>
            <a:off x="467545" y="1916832"/>
            <a:ext cx="4680520" cy="2952328"/>
          </a:xfrm>
          <a:prstGeom prst="rect">
            <a:avLst/>
          </a:prstGeom>
        </p:spPr>
      </p:pic>
      <p:sp>
        <p:nvSpPr>
          <p:cNvPr id="4" name="Picture Placeholder 3"/>
          <p:cNvSpPr>
            <a:spLocks noGrp="1"/>
          </p:cNvSpPr>
          <p:nvPr>
            <p:ph type="pic" idx="16"/>
          </p:nvPr>
        </p:nvSpPr>
        <p:spPr/>
      </p:sp>
      <p:sp>
        <p:nvSpPr>
          <p:cNvPr id="5" name="Picture Placeholder 4"/>
          <p:cNvSpPr>
            <a:spLocks noGrp="1"/>
          </p:cNvSpPr>
          <p:nvPr>
            <p:ph type="pic" idx="17"/>
          </p:nvPr>
        </p:nvSpPr>
        <p:spPr/>
      </p:sp>
      <p:sp>
        <p:nvSpPr>
          <p:cNvPr id="6" name="Picture Placeholder 5"/>
          <p:cNvSpPr>
            <a:spLocks noGrp="1"/>
          </p:cNvSpPr>
          <p:nvPr>
            <p:ph type="pic" idx="18"/>
          </p:nvPr>
        </p:nvSpPr>
        <p:spPr/>
      </p:sp>
      <p:sp>
        <p:nvSpPr>
          <p:cNvPr id="7" name="Picture Placeholder 6"/>
          <p:cNvSpPr>
            <a:spLocks noGrp="1"/>
          </p:cNvSpPr>
          <p:nvPr>
            <p:ph type="pic" idx="19"/>
          </p:nvPr>
        </p:nvSpPr>
        <p:spPr/>
      </p:sp>
      <p:sp>
        <p:nvSpPr>
          <p:cNvPr id="8" name="Picture Placeholder 7"/>
          <p:cNvSpPr>
            <a:spLocks noGrp="1"/>
          </p:cNvSpPr>
          <p:nvPr>
            <p:ph type="pic" idx="20"/>
          </p:nvPr>
        </p:nvSpPr>
        <p:spPr/>
      </p:sp>
      <p:sp>
        <p:nvSpPr>
          <p:cNvPr id="9" name="Picture Placeholder 8"/>
          <p:cNvSpPr>
            <a:spLocks noGrp="1"/>
          </p:cNvSpPr>
          <p:nvPr>
            <p:ph type="pic" idx="21"/>
          </p:nvPr>
        </p:nvSpPr>
        <p:spPr/>
      </p:sp>
      <p:pic>
        <p:nvPicPr>
          <p:cNvPr id="15" name="Picture 14"/>
          <p:cNvPicPr>
            <a:picLocks noChangeAspect="1"/>
          </p:cNvPicPr>
          <p:nvPr/>
        </p:nvPicPr>
        <p:blipFill>
          <a:blip r:embed="rId4"/>
          <a:stretch>
            <a:fillRect/>
          </a:stretch>
        </p:blipFill>
        <p:spPr>
          <a:xfrm>
            <a:off x="5436096" y="1916832"/>
            <a:ext cx="3024336" cy="2952328"/>
          </a:xfrm>
          <a:prstGeom prst="rect">
            <a:avLst/>
          </a:prstGeom>
        </p:spPr>
      </p:pic>
    </p:spTree>
    <p:extLst>
      <p:ext uri="{BB962C8B-B14F-4D97-AF65-F5344CB8AC3E}">
        <p14:creationId xmlns:p14="http://schemas.microsoft.com/office/powerpoint/2010/main" val="38988164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395288" y="1124745"/>
            <a:ext cx="8229600" cy="720079"/>
          </a:xfrm>
        </p:spPr>
        <p:txBody>
          <a:bodyPr/>
          <a:lstStyle/>
          <a:p>
            <a:pPr algn="ctr"/>
            <a:r>
              <a:rPr lang="et-EE" sz="2800" dirty="0">
                <a:solidFill>
                  <a:srgbClr val="006FB4"/>
                </a:solidFill>
              </a:rPr>
              <a:t>Seadusemuudatused</a:t>
            </a:r>
            <a:endParaRPr lang="et-EE" dirty="0"/>
          </a:p>
        </p:txBody>
      </p:sp>
      <p:sp>
        <p:nvSpPr>
          <p:cNvPr id="13" name="Content Placeholder 12"/>
          <p:cNvSpPr>
            <a:spLocks noGrp="1"/>
          </p:cNvSpPr>
          <p:nvPr>
            <p:ph idx="1"/>
          </p:nvPr>
        </p:nvSpPr>
        <p:spPr>
          <a:xfrm>
            <a:off x="395536" y="1844824"/>
            <a:ext cx="8229600" cy="3960441"/>
          </a:xfrm>
        </p:spPr>
        <p:txBody>
          <a:bodyPr/>
          <a:lstStyle/>
          <a:p>
            <a:pPr>
              <a:buFont typeface="Wingdings" panose="05000000000000000000" pitchFamily="2" charset="2"/>
              <a:buChar char="Ø"/>
            </a:pPr>
            <a:endParaRPr lang="et-EE" sz="2400" dirty="0" smtClean="0"/>
          </a:p>
          <a:p>
            <a:pPr algn="just">
              <a:buFont typeface="Wingdings" panose="05000000000000000000" pitchFamily="2" charset="2"/>
              <a:buChar char="Ø"/>
            </a:pPr>
            <a:r>
              <a:rPr lang="et-EE" sz="2400" dirty="0" smtClean="0"/>
              <a:t>RKS </a:t>
            </a:r>
            <a:r>
              <a:rPr lang="et-EE" sz="2400" dirty="0"/>
              <a:t>ja kaitse taotlejatel, kellel ei ole võimalik esitada oma haridust tõendavaid dokumente, võimaldatakse nüüd kesk- ja kõrghariduskvalifikatsiooni või kõrgkooliõpingute hindamist – eelnevalt selline võimalus puudus. </a:t>
            </a:r>
          </a:p>
        </p:txBody>
      </p:sp>
    </p:spTree>
    <p:extLst>
      <p:ext uri="{BB962C8B-B14F-4D97-AF65-F5344CB8AC3E}">
        <p14:creationId xmlns:p14="http://schemas.microsoft.com/office/powerpoint/2010/main" val="2278599046"/>
      </p:ext>
    </p:extLst>
  </p:cSld>
  <p:clrMapOvr>
    <a:masterClrMapping/>
  </p:clrMapOvr>
  <p:timing>
    <p:tnLst>
      <p:par>
        <p:cTn id="1" dur="indefinite" restart="never" nodeType="tmRoot"/>
      </p:par>
    </p:tnLst>
  </p:timing>
</p:sld>
</file>

<file path=ppt/theme/theme1.xml><?xml version="1.0" encoding="utf-8"?>
<a:theme xmlns:a="http://schemas.openxmlformats.org/drawingml/2006/main" name="EMN_presentation_national-level_280613">
  <a:themeElements>
    <a:clrScheme name="EMN colours">
      <a:dk1>
        <a:srgbClr val="006FB4"/>
      </a:dk1>
      <a:lt1>
        <a:sysClr val="window" lastClr="FFFFFF"/>
      </a:lt1>
      <a:dk2>
        <a:srgbClr val="000000"/>
      </a:dk2>
      <a:lt2>
        <a:srgbClr val="EEECE1"/>
      </a:lt2>
      <a:accent1>
        <a:srgbClr val="006FB4"/>
      </a:accent1>
      <a:accent2>
        <a:srgbClr val="37ACDE"/>
      </a:accent2>
      <a:accent3>
        <a:srgbClr val="FABB21"/>
      </a:accent3>
      <a:accent4>
        <a:srgbClr val="F29527"/>
      </a:accent4>
      <a:accent5>
        <a:srgbClr val="CF3558"/>
      </a:accent5>
      <a:accent6>
        <a:srgbClr val="95C154"/>
      </a:accent6>
      <a:hlink>
        <a:srgbClr val="37ACDE"/>
      </a:hlink>
      <a:folHlink>
        <a:srgbClr val="FABB2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EMN_presentation_national-level_280613</Template>
  <TotalTime>6486</TotalTime>
  <Words>1393</Words>
  <Application>Microsoft Office PowerPoint</Application>
  <PresentationFormat>On-screen Show (4:3)</PresentationFormat>
  <Paragraphs>165</Paragraphs>
  <Slides>17</Slides>
  <Notes>17</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Tahoma</vt:lpstr>
      <vt:lpstr>Times New Roman</vt:lpstr>
      <vt:lpstr>Verdana</vt:lpstr>
      <vt:lpstr>Wingdings</vt:lpstr>
      <vt:lpstr>EMN_presentation_national-level_280613</vt:lpstr>
      <vt:lpstr>Eesti rände- ja varjupaigapoliitika raport 2018  14.06.2019 Eike Luik </vt:lpstr>
      <vt:lpstr>Aruande fookus</vt:lpstr>
      <vt:lpstr>Seaduslik ränne</vt:lpstr>
      <vt:lpstr>Seadusemuudatused</vt:lpstr>
      <vt:lpstr>Peamised seaduslikku rännet toetavad tegevused 2018. a</vt:lpstr>
      <vt:lpstr>Lühiajalise töötamise registreerimine</vt:lpstr>
      <vt:lpstr>E-residentidele väljastatud ID-kaartide arv</vt:lpstr>
      <vt:lpstr>Rahvusvaheline kaitse </vt:lpstr>
      <vt:lpstr>Seadusemuudatused</vt:lpstr>
      <vt:lpstr>Peamised rahvusvahelise kaitse valdkonda toetavad tegevused 2018. a</vt:lpstr>
      <vt:lpstr>Ebaseaduslik ränne</vt:lpstr>
      <vt:lpstr>Seadusemuudatused ja läbiviidud tegevused</vt:lpstr>
      <vt:lpstr>Tagasipöördumine</vt:lpstr>
      <vt:lpstr>Seadusemuudatused ja toetavad tegevused</vt:lpstr>
      <vt:lpstr>Integratsioon ja kodakondsus</vt:lpstr>
      <vt:lpstr>Seadusemuudatused ja toetavad tegevused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Organisation of Reception Facilities for Asylum Seekers in the different Member States</dc:title>
  <dc:creator>Sheila Maas</dc:creator>
  <cp:lastModifiedBy>Windows User</cp:lastModifiedBy>
  <cp:revision>345</cp:revision>
  <cp:lastPrinted>2019-06-14T08:52:37Z</cp:lastPrinted>
  <dcterms:created xsi:type="dcterms:W3CDTF">2013-09-26T09:43:10Z</dcterms:created>
  <dcterms:modified xsi:type="dcterms:W3CDTF">2019-06-19T08:17:30Z</dcterms:modified>
</cp:coreProperties>
</file>